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.jpeg" ContentType="image/jpeg"/>
  <Override PartName="/ppt/media/image2.jpeg" ContentType="image/jpeg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887004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9000" y="40590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0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8870040" cy="438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049000" y="40590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88696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hu-HU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80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hu-HU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hu-HU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hu-HU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hu-HU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hu-HU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hu-HU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hu-HU"/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hu-HU" sz="1400"/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hu-HU" sz="1400"/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21E1A1F1-7191-4181-8131-2181E1615111}" type="slidenum">
              <a:rPr lang="hu-HU" sz="1400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576000" y="144000"/>
            <a:ext cx="9071640" cy="6480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hu-HU" sz="3200"/>
              <a:t>Hungarian participation in NA61/SHINE</a:t>
            </a:r>
            <a:endParaRPr/>
          </a:p>
        </p:txBody>
      </p:sp>
      <p:sp>
        <p:nvSpPr>
          <p:cNvPr id="38" name="TextShape 2"/>
          <p:cNvSpPr txBox="1"/>
          <p:nvPr/>
        </p:nvSpPr>
        <p:spPr>
          <a:xfrm>
            <a:off x="0" y="3384000"/>
            <a:ext cx="6048000" cy="495360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buSzPct val="45000"/>
              <a:buFont typeface="StarSymbol"/>
              <a:buChar char=""/>
            </a:pPr>
            <a:r>
              <a:rPr lang="hu-HU"/>
              <a:t>Most important contributions (2014-2018):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hu-HU"/>
              <a:t>Proposition and construction of a new,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hu-HU"/>
              <a:t>Forward-TPCsystem, based on a new  technology (tandem-TPC) proposed by Wigner group.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hu-HU"/>
              <a:t>Used in neutrino program of NA61.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hu-HU"/>
              <a:t>Data analysis (high pT, HBT).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hu-HU"/>
              <a:t>Present Hungarian NA61 group: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hu-HU"/>
              <a:t>A.László (team leader, DAQ responsible of NA61), K.Márton (PhD student),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hu-HU"/>
              <a:t>M.Csanád (HBT analysis coordinator),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hu-HU"/>
              <a:t>B.Pórfy (BSc student),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hu-HU"/>
              <a:t>Z.Fodor (detector technical coordinator of NA61)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hu-HU"/>
              <a:t>Running grants: NKFIH 123842-123959.</a:t>
            </a: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  <p:pic>
        <p:nvPicPr>
          <p:cNvPr descr="" id="39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5832000" y="2088000"/>
            <a:ext cx="4050000" cy="5400000"/>
          </a:xfrm>
          <a:prstGeom prst="rect">
            <a:avLst/>
          </a:prstGeom>
        </p:spPr>
      </p:pic>
      <p:pic>
        <p:nvPicPr>
          <p:cNvPr descr="" id="40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379440" y="716400"/>
            <a:ext cx="3315600" cy="2520000"/>
          </a:xfrm>
          <a:prstGeom prst="rect">
            <a:avLst/>
          </a:prstGeom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