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70"/>
  </p:notesMasterIdLst>
  <p:handoutMasterIdLst>
    <p:handoutMasterId r:id="rId71"/>
  </p:handoutMasterIdLst>
  <p:sldIdLst>
    <p:sldId id="256" r:id="rId2"/>
    <p:sldId id="257" r:id="rId3"/>
    <p:sldId id="265" r:id="rId4"/>
    <p:sldId id="316" r:id="rId5"/>
    <p:sldId id="264" r:id="rId6"/>
    <p:sldId id="307" r:id="rId7"/>
    <p:sldId id="308" r:id="rId8"/>
    <p:sldId id="310" r:id="rId9"/>
    <p:sldId id="303" r:id="rId10"/>
    <p:sldId id="270" r:id="rId11"/>
    <p:sldId id="262" r:id="rId12"/>
    <p:sldId id="259" r:id="rId13"/>
    <p:sldId id="319" r:id="rId14"/>
    <p:sldId id="276" r:id="rId15"/>
    <p:sldId id="295" r:id="rId16"/>
    <p:sldId id="313" r:id="rId17"/>
    <p:sldId id="278" r:id="rId18"/>
    <p:sldId id="280" r:id="rId19"/>
    <p:sldId id="282" r:id="rId20"/>
    <p:sldId id="283" r:id="rId21"/>
    <p:sldId id="296" r:id="rId22"/>
    <p:sldId id="284" r:id="rId23"/>
    <p:sldId id="315" r:id="rId24"/>
    <p:sldId id="293" r:id="rId25"/>
    <p:sldId id="286" r:id="rId26"/>
    <p:sldId id="289" r:id="rId27"/>
    <p:sldId id="292" r:id="rId28"/>
    <p:sldId id="299" r:id="rId29"/>
    <p:sldId id="288" r:id="rId30"/>
    <p:sldId id="297" r:id="rId31"/>
    <p:sldId id="298" r:id="rId32"/>
    <p:sldId id="266" r:id="rId33"/>
    <p:sldId id="320" r:id="rId34"/>
    <p:sldId id="321" r:id="rId35"/>
    <p:sldId id="322" r:id="rId36"/>
    <p:sldId id="323" r:id="rId37"/>
    <p:sldId id="324" r:id="rId38"/>
    <p:sldId id="325" r:id="rId39"/>
    <p:sldId id="326" r:id="rId40"/>
    <p:sldId id="327" r:id="rId41"/>
    <p:sldId id="328" r:id="rId42"/>
    <p:sldId id="329" r:id="rId43"/>
    <p:sldId id="330" r:id="rId44"/>
    <p:sldId id="331" r:id="rId45"/>
    <p:sldId id="332" r:id="rId46"/>
    <p:sldId id="333" r:id="rId47"/>
    <p:sldId id="334" r:id="rId48"/>
    <p:sldId id="335" r:id="rId49"/>
    <p:sldId id="336" r:id="rId50"/>
    <p:sldId id="337" r:id="rId51"/>
    <p:sldId id="338" r:id="rId52"/>
    <p:sldId id="339" r:id="rId53"/>
    <p:sldId id="340" r:id="rId54"/>
    <p:sldId id="341" r:id="rId55"/>
    <p:sldId id="342" r:id="rId56"/>
    <p:sldId id="343" r:id="rId57"/>
    <p:sldId id="344" r:id="rId58"/>
    <p:sldId id="345" r:id="rId59"/>
    <p:sldId id="346" r:id="rId60"/>
    <p:sldId id="347" r:id="rId61"/>
    <p:sldId id="348" r:id="rId62"/>
    <p:sldId id="352" r:id="rId63"/>
    <p:sldId id="353" r:id="rId64"/>
    <p:sldId id="354" r:id="rId65"/>
    <p:sldId id="355" r:id="rId66"/>
    <p:sldId id="356" r:id="rId67"/>
    <p:sldId id="357" r:id="rId68"/>
    <p:sldId id="358" r:id="rId6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C3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Közepesen sötét stílus 1 – 2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ABFCF23-3B69-468F-B69F-88F6DE6A72F2}" styleName="Közepesen sötét stílus 1 – 5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87" autoAdjust="0"/>
    <p:restoredTop sz="76295" autoAdjust="0"/>
  </p:normalViewPr>
  <p:slideViewPr>
    <p:cSldViewPr snapToGrid="0" showGuides="1">
      <p:cViewPr varScale="1">
        <p:scale>
          <a:sx n="85" d="100"/>
          <a:sy n="85" d="100"/>
        </p:scale>
        <p:origin x="193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6" d="100"/>
          <a:sy n="86" d="100"/>
        </p:scale>
        <p:origin x="3786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3" Type="http://schemas.openxmlformats.org/officeDocument/2006/relationships/image" Target="../media/image78.wmf"/><Relationship Id="rId7" Type="http://schemas.openxmlformats.org/officeDocument/2006/relationships/image" Target="../media/image82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6" Type="http://schemas.openxmlformats.org/officeDocument/2006/relationships/image" Target="../media/image81.wmf"/><Relationship Id="rId5" Type="http://schemas.openxmlformats.org/officeDocument/2006/relationships/image" Target="../media/image80.wmf"/><Relationship Id="rId4" Type="http://schemas.openxmlformats.org/officeDocument/2006/relationships/image" Target="../media/image7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9BDE63-11D1-4B7F-83DC-7630B239C7AD}" type="datetimeFigureOut">
              <a:rPr lang="hu-HU" smtClean="0"/>
              <a:pPr/>
              <a:t>2018.11.28.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D8FC23-336E-4AF7-85FE-FCF56DEB5BD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69481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08480-F0D9-4689-8A31-3FE45E6F4B67}" type="datetimeFigureOut">
              <a:rPr lang="hu-HU" smtClean="0"/>
              <a:pPr/>
              <a:t>2018.11.28.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E23D3C-827F-4448-A0C8-B9A624B1792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6612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23D3C-827F-4448-A0C8-B9A624B17925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07944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mtClean="0"/>
              <a:t>3. kritérium: frekvencia jóval nagyobb, mint 1/idő  - átrendezésével jön ki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23D3C-827F-4448-A0C8-B9A624B17925}" type="slidenum">
              <a:rPr lang="hu-HU" smtClean="0"/>
              <a:pPr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22771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mtClean="0"/>
              <a:t>fűtés:</a:t>
            </a:r>
            <a:r>
              <a:rPr lang="hu-HU" baseline="0" smtClean="0"/>
              <a:t> ionizációs hőmérsékletre kell felmelegíteni, ez igen magas! pl Héliumnál 10^5 K.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23D3C-827F-4448-A0C8-B9A624B17925}" type="slidenum">
              <a:rPr lang="hu-HU" smtClean="0"/>
              <a:pPr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51294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23D3C-827F-4448-A0C8-B9A624B17925}" type="slidenum">
              <a:rPr lang="hu-HU" smtClean="0"/>
              <a:pPr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26241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beta &gt; 1: plazma</a:t>
            </a:r>
            <a:r>
              <a:rPr lang="hu-HU" baseline="0" dirty="0" smtClean="0"/>
              <a:t> viszi a mágneses teret, beta &lt; 1: plazma követi a mágneses teret</a:t>
            </a:r>
          </a:p>
          <a:p>
            <a:r>
              <a:rPr lang="hu-HU" baseline="0" dirty="0" smtClean="0"/>
              <a:t>Hall, </a:t>
            </a:r>
            <a:r>
              <a:rPr lang="hu-HU" baseline="0" dirty="0" err="1" smtClean="0"/>
              <a:t>Pedersen</a:t>
            </a:r>
            <a:r>
              <a:rPr lang="hu-HU" baseline="0" dirty="0" smtClean="0"/>
              <a:t> és a 3. </a:t>
            </a:r>
            <a:r>
              <a:rPr lang="hu-HU" baseline="0" dirty="0" err="1" smtClean="0"/>
              <a:t>conductivity</a:t>
            </a:r>
            <a:r>
              <a:rPr lang="hu-HU" baseline="0" dirty="0" smtClean="0"/>
              <a:t>, attól függően, hogyan állnak az E és B terekhez képest.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23D3C-827F-4448-A0C8-B9A624B17925}" type="slidenum">
              <a:rPr lang="hu-HU" smtClean="0"/>
              <a:pPr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62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23D3C-827F-4448-A0C8-B9A624B17925}" type="slidenum">
              <a:rPr lang="hu-HU" smtClean="0"/>
              <a:pPr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61832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23D3C-827F-4448-A0C8-B9A624B17925}" type="slidenum">
              <a:rPr lang="hu-HU" smtClean="0"/>
              <a:pPr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25000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23D3C-827F-4448-A0C8-B9A624B17925}" type="slidenum">
              <a:rPr lang="hu-HU" smtClean="0"/>
              <a:pPr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1010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mtClean="0"/>
              <a:t>v x</a:t>
            </a:r>
            <a:r>
              <a:rPr lang="hu-HU" baseline="0" smtClean="0"/>
              <a:t> B befelé mutat</a:t>
            </a:r>
            <a:endParaRPr lang="hu-HU" smtClean="0"/>
          </a:p>
          <a:p>
            <a:r>
              <a:rPr lang="hu-HU" smtClean="0"/>
              <a:t>pick-up</a:t>
            </a:r>
            <a:r>
              <a:rPr lang="hu-HU" baseline="0" smtClean="0"/>
              <a:t> jelenséget megemlíteni. álló ion felfűződik az áramló plazma B terére, energiát vesz fel.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23D3C-827F-4448-A0C8-B9A624B17925}" type="slidenum">
              <a:rPr lang="hu-HU" smtClean="0"/>
              <a:pPr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89107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mtClean="0"/>
              <a:t>kihangsúlyozni! SÍKBELI mozgás, síkbeli ábra</a:t>
            </a:r>
          </a:p>
          <a:p>
            <a:r>
              <a:rPr lang="hu-HU" smtClean="0"/>
              <a:t>kiinduló sebesség</a:t>
            </a:r>
            <a:r>
              <a:rPr lang="hu-HU" baseline="0" smtClean="0"/>
              <a:t> nem nulla az ábrán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23D3C-827F-4448-A0C8-B9A624B17925}" type="slidenum">
              <a:rPr lang="hu-HU" smtClean="0"/>
              <a:pPr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92830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mtClean="0"/>
              <a:t>bármi ilyesmi (ugyanígy hat</a:t>
            </a:r>
            <a:r>
              <a:rPr lang="hu-HU" baseline="0" smtClean="0"/>
              <a:t> a kétféle töltésre) </a:t>
            </a:r>
            <a:r>
              <a:rPr lang="hu-HU" smtClean="0"/>
              <a:t>erő, merőleges a B-re, uilyen driftet okoz</a:t>
            </a:r>
          </a:p>
          <a:p>
            <a:r>
              <a:rPr lang="hu-HU" smtClean="0"/>
              <a:t>curvature driftet megemlíteni,</a:t>
            </a:r>
            <a:r>
              <a:rPr lang="hu-HU" baseline="0" smtClean="0"/>
              <a:t> meg egyéb driftek is lehetnek!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23D3C-827F-4448-A0C8-B9A624B17925}" type="slidenum">
              <a:rPr lang="hu-HU" smtClean="0"/>
              <a:pPr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8085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23D3C-827F-4448-A0C8-B9A624B17925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5961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23D3C-827F-4448-A0C8-B9A624B17925}" type="slidenum">
              <a:rPr lang="hu-HU" smtClean="0"/>
              <a:pPr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68389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23D3C-827F-4448-A0C8-B9A624B17925}" type="slidenum">
              <a:rPr lang="hu-HU" smtClean="0"/>
              <a:pPr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42639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23D3C-827F-4448-A0C8-B9A624B17925}" type="slidenum">
              <a:rPr lang="hu-HU" smtClean="0"/>
              <a:pPr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13786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23D3C-827F-4448-A0C8-B9A624B17925}" type="slidenum">
              <a:rPr lang="hu-HU" smtClean="0"/>
              <a:pPr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305622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mtClean="0"/>
              <a:t>Impulzusmegmaradás</a:t>
            </a:r>
            <a:r>
              <a:rPr lang="hu-HU" baseline="0" smtClean="0"/>
              <a:t> törvénye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23D3C-827F-4448-A0C8-B9A624B17925}" type="slidenum">
              <a:rPr lang="hu-HU" smtClean="0"/>
              <a:pPr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72201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23D3C-827F-4448-A0C8-B9A624B17925}" type="slidenum">
              <a:rPr lang="hu-HU" smtClean="0"/>
              <a:pPr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86643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23D3C-827F-4448-A0C8-B9A624B17925}" type="slidenum">
              <a:rPr lang="hu-HU" smtClean="0"/>
              <a:pPr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19145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23D3C-827F-4448-A0C8-B9A624B17925}" type="slidenum">
              <a:rPr lang="hu-HU" smtClean="0"/>
              <a:pPr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95137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23D3C-827F-4448-A0C8-B9A624B17925}" type="slidenum">
              <a:rPr lang="hu-HU" smtClean="0"/>
              <a:pPr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38020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23D3C-827F-4448-A0C8-B9A624B17925}" type="slidenum">
              <a:rPr lang="hu-HU" smtClean="0"/>
              <a:pPr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4837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mtClean="0"/>
              <a:t>megyünk kijjebb a töltéstől: először csak a próbatöltés, aztán az átrendeződés</a:t>
            </a:r>
            <a:r>
              <a:rPr lang="hu-HU" baseline="0" smtClean="0"/>
              <a:t> - itt lesz töltés, nincs kvázisemlegesség, végül: kvázisemleges.  </a:t>
            </a:r>
          </a:p>
          <a:p>
            <a:r>
              <a:rPr lang="hu-HU" baseline="0" smtClean="0"/>
              <a:t>folyamatos átmenet, 3 debye-nél már nem látszik. néhűny százalék marad belőle...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23D3C-827F-4448-A0C8-B9A624B17925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13475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23D3C-827F-4448-A0C8-B9A624B17925}" type="slidenum">
              <a:rPr lang="hu-HU" smtClean="0"/>
              <a:pPr/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01506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mtClean="0"/>
              <a:t>periódus</a:t>
            </a:r>
            <a:r>
              <a:rPr lang="hu-HU" baseline="0" smtClean="0"/>
              <a:t> idők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23D3C-827F-4448-A0C8-B9A624B17925}" type="slidenum">
              <a:rPr lang="hu-HU" smtClean="0"/>
              <a:pPr/>
              <a:t>31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47268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23D3C-827F-4448-A0C8-B9A624B17925}" type="slidenum">
              <a:rPr lang="hu-HU" smtClean="0"/>
              <a:pPr/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41631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23D3C-827F-4448-A0C8-B9A624B17925}" type="slidenum">
              <a:rPr lang="hu-HU" smtClean="0"/>
              <a:pPr/>
              <a:t>33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05834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23D3C-827F-4448-A0C8-B9A624B17925}" type="slidenum">
              <a:rPr lang="hu-HU" smtClean="0"/>
              <a:pPr/>
              <a:t>34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8358456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23D3C-827F-4448-A0C8-B9A624B17925}" type="slidenum">
              <a:rPr lang="hu-HU" smtClean="0"/>
              <a:pPr/>
              <a:t>35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176311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23D3C-827F-4448-A0C8-B9A624B17925}" type="slidenum">
              <a:rPr lang="hu-HU" smtClean="0"/>
              <a:pPr/>
              <a:t>36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600833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23D3C-827F-4448-A0C8-B9A624B17925}" type="slidenum">
              <a:rPr lang="hu-HU" smtClean="0"/>
              <a:pPr/>
              <a:t>37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604270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23D3C-827F-4448-A0C8-B9A624B17925}" type="slidenum">
              <a:rPr lang="hu-HU" smtClean="0"/>
              <a:pPr/>
              <a:t>38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9976700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23D3C-827F-4448-A0C8-B9A624B17925}" type="slidenum">
              <a:rPr lang="hu-HU" smtClean="0"/>
              <a:pPr/>
              <a:t>39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3915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23D3C-827F-4448-A0C8-B9A624B17925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6142392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23D3C-827F-4448-A0C8-B9A624B17925}" type="slidenum">
              <a:rPr lang="hu-HU" smtClean="0"/>
              <a:pPr/>
              <a:t>40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073660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23D3C-827F-4448-A0C8-B9A624B17925}" type="slidenum">
              <a:rPr lang="hu-HU" smtClean="0"/>
              <a:pPr/>
              <a:t>41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547517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23D3C-827F-4448-A0C8-B9A624B17925}" type="slidenum">
              <a:rPr lang="hu-HU" smtClean="0"/>
              <a:pPr/>
              <a:t>42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23805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23D3C-827F-4448-A0C8-B9A624B17925}" type="slidenum">
              <a:rPr lang="hu-HU" smtClean="0"/>
              <a:pPr/>
              <a:t>43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237599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23D3C-827F-4448-A0C8-B9A624B17925}" type="slidenum">
              <a:rPr lang="hu-HU" smtClean="0"/>
              <a:pPr/>
              <a:t>44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652089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23D3C-827F-4448-A0C8-B9A624B17925}" type="slidenum">
              <a:rPr lang="hu-HU" smtClean="0"/>
              <a:pPr/>
              <a:t>45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955996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23D3C-827F-4448-A0C8-B9A624B17925}" type="slidenum">
              <a:rPr lang="hu-HU" smtClean="0"/>
              <a:pPr/>
              <a:t>46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959978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23D3C-827F-4448-A0C8-B9A624B17925}" type="slidenum">
              <a:rPr lang="hu-HU" smtClean="0"/>
              <a:pPr/>
              <a:t>47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826371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23D3C-827F-4448-A0C8-B9A624B17925}" type="slidenum">
              <a:rPr lang="hu-HU" smtClean="0"/>
              <a:pPr/>
              <a:t>48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251766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23D3C-827F-4448-A0C8-B9A624B17925}" type="slidenum">
              <a:rPr lang="hu-HU" smtClean="0"/>
              <a:pPr/>
              <a:t>49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1058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aseline="0" smtClean="0"/>
              <a:t>sűrű plazma: vannak Coulomb ütközések, a mi interplanetáris plazmáinknál nincsenek Coulomb ütközések sem. </a:t>
            </a:r>
          </a:p>
          <a:p>
            <a:r>
              <a:rPr lang="hu-HU" baseline="0" smtClean="0"/>
              <a:t>szabad úthossz összemérhető 1 AU-val. Részecske csak EM terekkel / hullámokkal hat kölcsön, még inkább kollektív. 2 részecske között nincs kh.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23D3C-827F-4448-A0C8-B9A624B17925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637379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23D3C-827F-4448-A0C8-B9A624B17925}" type="slidenum">
              <a:rPr lang="hu-HU" smtClean="0"/>
              <a:pPr/>
              <a:t>50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882305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23D3C-827F-4448-A0C8-B9A624B17925}" type="slidenum">
              <a:rPr lang="hu-HU" smtClean="0"/>
              <a:pPr/>
              <a:t>51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403141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23D3C-827F-4448-A0C8-B9A624B17925}" type="slidenum">
              <a:rPr lang="hu-HU" smtClean="0"/>
              <a:pPr/>
              <a:t>52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342518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23D3C-827F-4448-A0C8-B9A624B17925}" type="slidenum">
              <a:rPr lang="hu-HU" smtClean="0"/>
              <a:pPr/>
              <a:t>53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5564453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23D3C-827F-4448-A0C8-B9A624B17925}" type="slidenum">
              <a:rPr lang="hu-HU" smtClean="0"/>
              <a:pPr/>
              <a:t>54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356011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23D3C-827F-4448-A0C8-B9A624B17925}" type="slidenum">
              <a:rPr lang="hu-HU" smtClean="0"/>
              <a:pPr/>
              <a:t>55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6234008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23D3C-827F-4448-A0C8-B9A624B17925}" type="slidenum">
              <a:rPr lang="hu-HU" smtClean="0"/>
              <a:pPr/>
              <a:t>56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335857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23D3C-827F-4448-A0C8-B9A624B17925}" type="slidenum">
              <a:rPr lang="hu-HU" smtClean="0"/>
              <a:pPr/>
              <a:t>57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943015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23D3C-827F-4448-A0C8-B9A624B17925}" type="slidenum">
              <a:rPr lang="hu-HU" smtClean="0"/>
              <a:pPr/>
              <a:t>58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497188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Mhd</a:t>
            </a:r>
            <a:r>
              <a:rPr lang="hu-HU" dirty="0" smtClean="0"/>
              <a:t> alacsony </a:t>
            </a:r>
            <a:r>
              <a:rPr lang="hu-HU" dirty="0" err="1" smtClean="0"/>
              <a:t>freki</a:t>
            </a:r>
            <a:r>
              <a:rPr lang="hu-HU" dirty="0" smtClean="0"/>
              <a:t>:</a:t>
            </a:r>
            <a:r>
              <a:rPr lang="hu-HU" baseline="0" dirty="0" smtClean="0"/>
              <a:t> itt már biztos nincs elektronmozgás.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23D3C-827F-4448-A0C8-B9A624B17925}" type="slidenum">
              <a:rPr lang="hu-HU" smtClean="0"/>
              <a:pPr/>
              <a:t>59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99427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23D3C-827F-4448-A0C8-B9A624B17925}" type="slidenum">
              <a:rPr lang="hu-HU" smtClean="0"/>
              <a:pPr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0277197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23D3C-827F-4448-A0C8-B9A624B17925}" type="slidenum">
              <a:rPr lang="hu-HU" smtClean="0"/>
              <a:pPr/>
              <a:t>60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324913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23D3C-827F-4448-A0C8-B9A624B17925}" type="slidenum">
              <a:rPr lang="hu-HU" smtClean="0"/>
              <a:pPr/>
              <a:t>61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875690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Right, </a:t>
            </a:r>
            <a:r>
              <a:rPr lang="hu-HU" dirty="0" err="1" smtClean="0"/>
              <a:t>Left</a:t>
            </a:r>
            <a:r>
              <a:rPr lang="hu-HU" dirty="0" smtClean="0"/>
              <a:t>,</a:t>
            </a:r>
            <a:r>
              <a:rPr lang="hu-HU" baseline="0" dirty="0" smtClean="0"/>
              <a:t>  - </a:t>
            </a:r>
            <a:r>
              <a:rPr lang="hu-HU" baseline="0" dirty="0" err="1" smtClean="0"/>
              <a:t>plazmafreki</a:t>
            </a:r>
            <a:r>
              <a:rPr lang="hu-HU" baseline="0" dirty="0" smtClean="0"/>
              <a:t> alatt is tud terjedni, whistler is itt van. Van diszperzió.</a:t>
            </a:r>
          </a:p>
          <a:p>
            <a:r>
              <a:rPr lang="hu-HU" baseline="0" dirty="0" err="1" smtClean="0"/>
              <a:t>Ordinárius</a:t>
            </a:r>
            <a:r>
              <a:rPr lang="hu-HU" baseline="0" dirty="0" smtClean="0"/>
              <a:t>: E </a:t>
            </a:r>
            <a:r>
              <a:rPr lang="hu-HU" baseline="0" dirty="0" err="1" smtClean="0"/>
              <a:t>párh</a:t>
            </a:r>
            <a:r>
              <a:rPr lang="hu-HU" baseline="0" dirty="0" smtClean="0"/>
              <a:t> a B0-lal. E hajtja az elektronokat. Itt szépen B mentén hajtja, B mentén rezegnek. B nem hat rájuk, nincs </a:t>
            </a:r>
            <a:r>
              <a:rPr lang="hu-HU" baseline="0" dirty="0" err="1" smtClean="0"/>
              <a:t>giráció</a:t>
            </a:r>
            <a:r>
              <a:rPr lang="hu-HU" baseline="0" dirty="0" smtClean="0"/>
              <a:t>, nem hat a Lorentz erő. </a:t>
            </a:r>
          </a:p>
          <a:p>
            <a:r>
              <a:rPr lang="hu-HU" baseline="0" dirty="0" smtClean="0"/>
              <a:t>Hibrid: X, Z, </a:t>
            </a:r>
            <a:r>
              <a:rPr lang="hu-HU" baseline="0" dirty="0" err="1" smtClean="0"/>
              <a:t>alfvén</a:t>
            </a:r>
            <a:r>
              <a:rPr lang="hu-HU" baseline="0" dirty="0" smtClean="0"/>
              <a:t>. </a:t>
            </a:r>
          </a:p>
          <a:p>
            <a:r>
              <a:rPr lang="hu-HU" baseline="0" dirty="0" smtClean="0"/>
              <a:t>X módus: E merőleges B0-ra: E tér elhajtja a B-től, Lorentz erő felébred. </a:t>
            </a:r>
            <a:r>
              <a:rPr lang="hu-HU" baseline="0" dirty="0" err="1" smtClean="0"/>
              <a:t>Giráció</a:t>
            </a:r>
            <a:r>
              <a:rPr lang="hu-HU" baseline="0" dirty="0" smtClean="0"/>
              <a:t> lesz. Lesz a rezgésnek egy k-val párhuzamos komponense is. A plazmán áthaladó EM hullám longitudinális hullámot indít!!!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23D3C-827F-4448-A0C8-B9A624B17925}" type="slidenum">
              <a:rPr lang="hu-HU" smtClean="0"/>
              <a:pPr/>
              <a:t>62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471841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23D3C-827F-4448-A0C8-B9A624B17925}" type="slidenum">
              <a:rPr lang="hu-HU" smtClean="0"/>
              <a:pPr/>
              <a:t>63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2210590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23D3C-827F-4448-A0C8-B9A624B17925}" type="slidenum">
              <a:rPr lang="hu-HU" smtClean="0"/>
              <a:pPr/>
              <a:t>64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621378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23D3C-827F-4448-A0C8-B9A624B17925}" type="slidenum">
              <a:rPr lang="hu-HU" smtClean="0"/>
              <a:pPr/>
              <a:t>65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818279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23D3C-827F-4448-A0C8-B9A624B17925}" type="slidenum">
              <a:rPr lang="hu-HU" smtClean="0"/>
              <a:pPr/>
              <a:t>66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126657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23D3C-827F-4448-A0C8-B9A624B17925}" type="slidenum">
              <a:rPr lang="hu-HU" smtClean="0"/>
              <a:pPr/>
              <a:t>67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0213860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23D3C-827F-4448-A0C8-B9A624B17925}" type="slidenum">
              <a:rPr lang="hu-HU" smtClean="0"/>
              <a:pPr/>
              <a:t>68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6734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23D3C-827F-4448-A0C8-B9A624B17925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8476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23D3C-827F-4448-A0C8-B9A624B17925}" type="slidenum">
              <a:rPr lang="hu-HU" smtClean="0"/>
              <a:pPr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55740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mtClean="0"/>
              <a:t>ionoszonda: </a:t>
            </a:r>
          </a:p>
          <a:p>
            <a:r>
              <a:rPr lang="hu-HU" smtClean="0"/>
              <a:t>Plazmafrekvencia alatt NINCS</a:t>
            </a:r>
            <a:r>
              <a:rPr lang="hu-HU" baseline="0" smtClean="0"/>
              <a:t> terjedés!  Az ionoszféráról visszaverődik </a:t>
            </a:r>
            <a:endParaRPr lang="hu-HU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23D3C-827F-4448-A0C8-B9A624B17925}" type="slidenum">
              <a:rPr lang="hu-HU" smtClean="0"/>
              <a:pPr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4220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B1A6-7D5C-44B8-A367-67EF629489D2}" type="datetime1">
              <a:rPr lang="hu-HU" smtClean="0"/>
              <a:t>2018.11.28.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A Naprendszer fizikája 2018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0C4B-FF6E-4558-BFE2-91C8DE5D427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21660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A9820-824B-41CD-B288-33229B587C4E}" type="datetime1">
              <a:rPr lang="hu-HU" smtClean="0"/>
              <a:t>2018.11.28.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A Naprendszer fizikája 2018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0C4B-FF6E-4558-BFE2-91C8DE5D427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5980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C239F-B15B-44B4-B255-F33DA0538D53}" type="datetime1">
              <a:rPr lang="hu-HU" smtClean="0"/>
              <a:t>2018.11.28.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A Naprendszer fizikája 2018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0C4B-FF6E-4558-BFE2-91C8DE5D427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8034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C54A7-52A0-4ADE-9FFB-3E8F9A414AF8}" type="datetime1">
              <a:rPr lang="hu-HU" smtClean="0"/>
              <a:t>2018.11.28.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A Naprendszer fizikája 2018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0C4B-FF6E-4558-BFE2-91C8DE5D427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561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4E864-EBB2-4B84-83D8-FA693EFB0215}" type="datetime1">
              <a:rPr lang="hu-HU" smtClean="0"/>
              <a:t>2018.11.28.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A Naprendszer fizikája 2018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0C4B-FF6E-4558-BFE2-91C8DE5D427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6787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E990-9177-4884-9577-DBD0573098D4}" type="datetime1">
              <a:rPr lang="hu-HU" smtClean="0"/>
              <a:t>2018.11.28.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A Naprendszer fizikája 2018</a:t>
            </a: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0C4B-FF6E-4558-BFE2-91C8DE5D427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6157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A4A4F-05EC-4925-BD39-C8369603D432}" type="datetime1">
              <a:rPr lang="hu-HU" smtClean="0"/>
              <a:t>2018.11.28.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A Naprendszer fizikája 2018</a:t>
            </a: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0C4B-FF6E-4558-BFE2-91C8DE5D427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5429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375A8-86C6-40B3-BC10-D1E6188089B8}" type="datetime1">
              <a:rPr lang="hu-HU" smtClean="0"/>
              <a:t>2018.11.28.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A Naprendszer fizikája 2018</a:t>
            </a:r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0C4B-FF6E-4558-BFE2-91C8DE5D427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9832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694EB-7831-4BDB-BF5E-1DCD04C31714}" type="datetime1">
              <a:rPr lang="hu-HU" smtClean="0"/>
              <a:t>2018.11.28.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A Naprendszer fizikája 2018</a:t>
            </a:r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0C4B-FF6E-4558-BFE2-91C8DE5D427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718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118EA-123D-445D-B70F-2BE9EF44F7FA}" type="datetime1">
              <a:rPr lang="hu-HU" smtClean="0"/>
              <a:t>2018.11.28.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A Naprendszer fizikája 2018</a:t>
            </a: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0C4B-FF6E-4558-BFE2-91C8DE5D427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32731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AC6E1-CA71-450F-A7F8-6887D099FDC9}" type="datetime1">
              <a:rPr lang="hu-HU" smtClean="0"/>
              <a:t>2018.11.28.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A Naprendszer fizikája 2018</a:t>
            </a: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0C4B-FF6E-4558-BFE2-91C8DE5D427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6397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62665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2.</a:t>
            </a:r>
            <a:br>
              <a:rPr lang="hu-HU" smtClean="0"/>
            </a:br>
            <a:r>
              <a:rPr lang="hu-HU" smtClean="0"/>
              <a:t>Plazmafizikai alapfogalmak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4707467"/>
            <a:ext cx="7886700" cy="1469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Dósa Melinda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8D16E-C725-4675-A253-424C2007E67E}" type="datetime1">
              <a:rPr lang="hu-HU" smtClean="0"/>
              <a:t>2018.11.28.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smtClean="0"/>
              <a:t>A Naprendszer fizikája 2018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20C4B-FF6E-4558-BFE2-91C8DE5D427C}" type="slidenum">
              <a:rPr lang="hu-HU" smtClean="0"/>
              <a:pPr/>
              <a:t>‹#›</a:t>
            </a:fld>
            <a:endParaRPr lang="hu-HU"/>
          </a:p>
        </p:txBody>
      </p:sp>
      <p:pic>
        <p:nvPicPr>
          <p:cNvPr id="7" name="Kép 6" descr="header_logo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653867" y="227101"/>
            <a:ext cx="1330276" cy="52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445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gif"/><Relationship Id="rId4" Type="http://schemas.openxmlformats.org/officeDocument/2006/relationships/image" Target="../media/image2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gif"/><Relationship Id="rId4" Type="http://schemas.openxmlformats.org/officeDocument/2006/relationships/image" Target="../media/image42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9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48.png"/><Relationship Id="rId4" Type="http://schemas.openxmlformats.org/officeDocument/2006/relationships/image" Target="../media/image4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jpe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0.png"/><Relationship Id="rId4" Type="http://schemas.openxmlformats.org/officeDocument/2006/relationships/image" Target="../media/image73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3" Type="http://schemas.openxmlformats.org/officeDocument/2006/relationships/notesSlide" Target="../notesSlides/notesSlide55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3.png"/><Relationship Id="rId5" Type="http://schemas.openxmlformats.org/officeDocument/2006/relationships/image" Target="../media/image73.png"/><Relationship Id="rId10" Type="http://schemas.openxmlformats.org/officeDocument/2006/relationships/image" Target="../media/image75.wmf"/><Relationship Id="rId4" Type="http://schemas.openxmlformats.org/officeDocument/2006/relationships/image" Target="../media/image63.jpeg"/><Relationship Id="rId9" Type="http://schemas.openxmlformats.org/officeDocument/2006/relationships/oleObject" Target="../embeddings/oleObject2.bin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82.wmf"/><Relationship Id="rId3" Type="http://schemas.openxmlformats.org/officeDocument/2006/relationships/notesSlide" Target="../notesSlides/notesSlide57.xml"/><Relationship Id="rId21" Type="http://schemas.openxmlformats.org/officeDocument/2006/relationships/image" Target="../media/image85.png"/><Relationship Id="rId7" Type="http://schemas.openxmlformats.org/officeDocument/2006/relationships/oleObject" Target="../embeddings/oleObject4.bin"/><Relationship Id="rId12" Type="http://schemas.openxmlformats.org/officeDocument/2006/relationships/image" Target="../media/image79.wmf"/><Relationship Id="rId1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1.wmf"/><Relationship Id="rId20" Type="http://schemas.openxmlformats.org/officeDocument/2006/relationships/image" Target="../media/image83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76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78.wmf"/><Relationship Id="rId19" Type="http://schemas.openxmlformats.org/officeDocument/2006/relationships/oleObject" Target="../embeddings/oleObject10.bin"/><Relationship Id="rId4" Type="http://schemas.openxmlformats.org/officeDocument/2006/relationships/image" Target="../media/image84.png"/><Relationship Id="rId9" Type="http://schemas.openxmlformats.org/officeDocument/2006/relationships/oleObject" Target="../embeddings/oleObject5.bin"/><Relationship Id="rId14" Type="http://schemas.openxmlformats.org/officeDocument/2006/relationships/image" Target="../media/image80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gi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2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gif"/><Relationship Id="rId5" Type="http://schemas.openxmlformats.org/officeDocument/2006/relationships/image" Target="../media/image96.png"/><Relationship Id="rId4" Type="http://schemas.openxmlformats.org/officeDocument/2006/relationships/image" Target="../media/image92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42950" y="2235199"/>
            <a:ext cx="7772400" cy="3115733"/>
          </a:xfrm>
        </p:spPr>
        <p:txBody>
          <a:bodyPr anchor="t">
            <a:normAutofit fontScale="90000"/>
          </a:bodyPr>
          <a:lstStyle/>
          <a:p>
            <a:r>
              <a:rPr lang="hu-HU" sz="6200" b="1" smtClean="0">
                <a:solidFill>
                  <a:schemeClr val="accent2">
                    <a:lumMod val="50000"/>
                  </a:schemeClr>
                </a:solidFill>
              </a:rPr>
              <a:t>2. </a:t>
            </a:r>
            <a:r>
              <a:rPr lang="hu-HU" sz="6200" b="1" smtClean="0"/>
              <a:t/>
            </a:r>
            <a:br>
              <a:rPr lang="hu-HU" sz="6200" b="1" smtClean="0"/>
            </a:br>
            <a:r>
              <a:rPr lang="hu-HU" sz="6200" b="1" smtClean="0">
                <a:solidFill>
                  <a:schemeClr val="accent2">
                    <a:lumMod val="50000"/>
                  </a:schemeClr>
                </a:solidFill>
              </a:rPr>
              <a:t>Plazmafizikai alapfogalmak</a:t>
            </a:r>
            <a:br>
              <a:rPr lang="hu-HU" sz="6200" b="1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hu-HU" sz="6200" b="1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hu-HU" sz="6200" b="1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hu-HU" sz="4400" smtClean="0"/>
              <a:t>Dósa Melinda</a:t>
            </a:r>
            <a:endParaRPr lang="hu-HU" sz="4400"/>
          </a:p>
        </p:txBody>
      </p:sp>
    </p:spTree>
    <p:extLst>
      <p:ext uri="{BB962C8B-B14F-4D97-AF65-F5344CB8AC3E}">
        <p14:creationId xmlns:p14="http://schemas.microsoft.com/office/powerpoint/2010/main" val="103121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416459" y="889167"/>
            <a:ext cx="8098891" cy="52228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663C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ím 1"/>
              <p:cNvSpPr>
                <a:spLocks noGrp="1"/>
              </p:cNvSpPr>
              <p:nvPr>
                <p:ph type="title"/>
              </p:nvPr>
            </p:nvSpPr>
            <p:spPr>
              <a:xfrm>
                <a:off x="499921" y="1011322"/>
                <a:ext cx="8144158" cy="5222874"/>
              </a:xfrm>
            </p:spPr>
            <p:txBody>
              <a:bodyPr anchor="t"/>
              <a:lstStyle/>
              <a:p>
                <a:pPr algn="l">
                  <a:lnSpc>
                    <a:spcPct val="100000"/>
                  </a:lnSpc>
                </a:pPr>
                <a:r>
                  <a:rPr lang="hu-HU" smtClean="0">
                    <a:solidFill>
                      <a:schemeClr val="accent2">
                        <a:lumMod val="50000"/>
                      </a:schemeClr>
                    </a:solidFill>
                  </a:rPr>
                  <a:t>Mi a plazma?</a:t>
                </a:r>
                <a:br>
                  <a:rPr lang="hu-HU" smtClean="0">
                    <a:solidFill>
                      <a:schemeClr val="accent2">
                        <a:lumMod val="50000"/>
                      </a:schemeClr>
                    </a:solidFill>
                  </a:rPr>
                </a:br>
                <a:r>
                  <a:rPr lang="hu-HU" sz="2400" smtClean="0">
                    <a:solidFill>
                      <a:schemeClr val="accent2">
                        <a:lumMod val="50000"/>
                      </a:schemeClr>
                    </a:solidFill>
                  </a:rPr>
                  <a:t/>
                </a:r>
                <a:br>
                  <a:rPr lang="hu-HU" sz="2400" smtClean="0">
                    <a:solidFill>
                      <a:schemeClr val="accent2">
                        <a:lumMod val="50000"/>
                      </a:schemeClr>
                    </a:solidFill>
                  </a:rPr>
                </a:br>
                <a:r>
                  <a:rPr lang="hu-HU" sz="1800" smtClean="0">
                    <a:solidFill>
                      <a:schemeClr val="accent2">
                        <a:lumMod val="50000"/>
                      </a:schemeClr>
                    </a:solidFill>
                    <a:latin typeface="+mn-lt"/>
                  </a:rPr>
                  <a:t>Három Kritérium:</a:t>
                </a:r>
                <a:br>
                  <a:rPr lang="hu-HU" sz="1800" smtClean="0">
                    <a:solidFill>
                      <a:schemeClr val="accent2">
                        <a:lumMod val="50000"/>
                      </a:schemeClr>
                    </a:solidFill>
                    <a:latin typeface="+mn-lt"/>
                  </a:rPr>
                </a:br>
                <a:r>
                  <a:rPr lang="hu-HU" sz="1800" smtClean="0">
                    <a:solidFill>
                      <a:schemeClr val="accent2">
                        <a:lumMod val="50000"/>
                      </a:schemeClr>
                    </a:solidFill>
                  </a:rPr>
                  <a:t/>
                </a:r>
                <a:br>
                  <a:rPr lang="hu-HU" sz="1800" smtClean="0">
                    <a:solidFill>
                      <a:schemeClr val="accent2">
                        <a:lumMod val="50000"/>
                      </a:schemeClr>
                    </a:solidFill>
                  </a:rPr>
                </a:br>
                <a:r>
                  <a:rPr lang="hu-HU" sz="1800"/>
                  <a:t>1.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hu-HU" sz="180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hu-HU" sz="1800" i="1">
                        <a:latin typeface="Cambria Math" panose="02040503050406030204" pitchFamily="18" charset="0"/>
                      </a:rPr>
                      <m:t>≪</m:t>
                    </m:r>
                    <m:r>
                      <a:rPr lang="hu-HU" sz="1800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hu-HU" sz="1800"/>
                  <a:t/>
                </a:r>
                <a:br>
                  <a:rPr lang="hu-HU" sz="1800"/>
                </a:br>
                <a:r>
                  <a:rPr lang="hu-HU" sz="1800">
                    <a:solidFill>
                      <a:schemeClr val="bg2">
                        <a:lumMod val="50000"/>
                      </a:schemeClr>
                    </a:solidFill>
                  </a:rPr>
                  <a:t>Legyen elég nagy tér, hogy az árnyékolás érvényesülhessen.</a:t>
                </a:r>
                <a:r>
                  <a:rPr lang="hu-HU" sz="1800">
                    <a:solidFill>
                      <a:schemeClr val="bg2">
                        <a:lumMod val="75000"/>
                      </a:schemeClr>
                    </a:solidFill>
                  </a:rPr>
                  <a:t/>
                </a:r>
                <a:br>
                  <a:rPr lang="hu-HU" sz="1800">
                    <a:solidFill>
                      <a:schemeClr val="bg2">
                        <a:lumMod val="75000"/>
                      </a:schemeClr>
                    </a:solidFill>
                  </a:rPr>
                </a:br>
                <a:r>
                  <a:rPr lang="hu-HU" sz="1800"/>
                  <a:t/>
                </a:r>
                <a:br>
                  <a:rPr lang="hu-HU" sz="1800"/>
                </a:br>
                <a:r>
                  <a:rPr lang="hu-HU" sz="1800"/>
                  <a:t>2.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r>
                      <a:rPr lang="hu-HU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≝</m:t>
                    </m:r>
                    <m:sSubSup>
                      <m:sSubSupPr>
                        <m:ctrlPr>
                          <a:rPr lang="hu-HU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hu-HU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hu-HU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hu-HU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hu-HU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  <m:sup>
                        <m:r>
                          <a:rPr lang="hu-HU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bSup>
                    <m:r>
                      <a:rPr lang="hu-HU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≫1</m:t>
                    </m:r>
                  </m:oMath>
                </a14:m>
                <a:r>
                  <a:rPr lang="hu-HU" sz="1800"/>
                  <a:t>  </a:t>
                </a:r>
                <a:br>
                  <a:rPr lang="hu-HU" sz="1800"/>
                </a:br>
                <a:r>
                  <a:rPr lang="hu-HU" sz="1800"/>
                  <a:t>ahol </a:t>
                </a:r>
                <a:r>
                  <a:rPr lang="hu-HU" sz="1800">
                    <a:sym typeface="Symbol" panose="05050102010706020507" pitchFamily="18" charset="2"/>
                  </a:rPr>
                  <a:t> a plazmaparaméter, </a:t>
                </a:r>
                <a:r>
                  <a:rPr lang="hu-HU" sz="1800"/>
                  <a:t>a Debye-gömbön belüli részecskék száma: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18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hu-HU" sz="180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hu-HU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18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hu-HU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hu-HU" sz="18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b>
                      <m:sSubPr>
                        <m:ctrlPr>
                          <a:rPr lang="hu-H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1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hu-HU" sz="18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sSubSup>
                      <m:sSubSupPr>
                        <m:ctrlPr>
                          <a:rPr lang="hu-HU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hu-HU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hu-HU" sz="180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  <m:sup>
                        <m:r>
                          <a:rPr lang="hu-HU" sz="1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</m:oMath>
                </a14:m>
                <a:r>
                  <a:rPr lang="hu-HU" sz="1800"/>
                  <a:t/>
                </a:r>
                <a:br>
                  <a:rPr lang="hu-HU" sz="1800"/>
                </a:br>
                <a:r>
                  <a:rPr lang="hu-HU" sz="1800">
                    <a:solidFill>
                      <a:schemeClr val="bg2">
                        <a:lumMod val="50000"/>
                      </a:schemeClr>
                    </a:solidFill>
                  </a:rPr>
                  <a:t>Legyen elegendő részecske, hogy legyen, ami árnyékolni tud. </a:t>
                </a:r>
                <a:br>
                  <a:rPr lang="hu-HU" sz="1800">
                    <a:solidFill>
                      <a:schemeClr val="bg2">
                        <a:lumMod val="50000"/>
                      </a:schemeClr>
                    </a:solidFill>
                  </a:rPr>
                </a:br>
                <a:r>
                  <a:rPr lang="hu-HU" sz="1800"/>
                  <a:t/>
                </a:r>
                <a:br>
                  <a:rPr lang="hu-HU" sz="1800"/>
                </a:br>
                <a:r>
                  <a:rPr lang="hu-HU" sz="1800" smtClean="0">
                    <a:solidFill>
                      <a:schemeClr val="tx1"/>
                    </a:solidFill>
                  </a:rPr>
                  <a:t>3.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hu-HU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𝑝𝑒</m:t>
                        </m:r>
                      </m:sub>
                    </m:sSub>
                    <m:r>
                      <a:rPr lang="hu-HU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≫</m:t>
                    </m:r>
                    <m:f>
                      <m:fPr>
                        <m:ctrlPr>
                          <a:rPr lang="hu-HU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hu-HU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hu-HU" sz="1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</m:oMath>
                </a14:m>
                <a:r>
                  <a:rPr lang="hu-HU" sz="1800">
                    <a:solidFill>
                      <a:schemeClr val="bg1">
                        <a:lumMod val="75000"/>
                      </a:schemeClr>
                    </a:solidFill>
                  </a:rPr>
                  <a:t/>
                </a:r>
                <a:br>
                  <a:rPr lang="hu-HU" sz="1800">
                    <a:solidFill>
                      <a:schemeClr val="bg1">
                        <a:lumMod val="75000"/>
                      </a:schemeClr>
                    </a:solidFill>
                  </a:rPr>
                </a:br>
                <a:r>
                  <a:rPr lang="hu-HU" sz="1800" smtClean="0">
                    <a:solidFill>
                      <a:schemeClr val="tx1"/>
                    </a:solidFill>
                  </a:rPr>
                  <a:t>ahol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hu-HU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hu-HU" sz="1800" smtClean="0">
                    <a:solidFill>
                      <a:schemeClr val="tx1"/>
                    </a:solidFill>
                  </a:rPr>
                  <a:t> az átlagos idő két elektron-semleges részecske ütközés között</a:t>
                </a:r>
                <a:br>
                  <a:rPr lang="hu-HU" sz="1800" smtClean="0">
                    <a:solidFill>
                      <a:schemeClr val="tx1"/>
                    </a:solidFill>
                  </a:rPr>
                </a:br>
                <a:r>
                  <a:rPr lang="hu-HU" sz="1800" smtClean="0">
                    <a:solidFill>
                      <a:schemeClr val="bg2">
                        <a:lumMod val="50000"/>
                      </a:schemeClr>
                    </a:solidFill>
                  </a:rPr>
                  <a:t>Tudjon rezegni a plazma, ne akadályozza ebben a sok ütközés.</a:t>
                </a:r>
                <a:endParaRPr lang="hu-HU" sz="180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Cím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99921" y="1011322"/>
                <a:ext cx="8144158" cy="5222874"/>
              </a:xfrm>
              <a:blipFill rotWithShape="0">
                <a:blip r:embed="rId3"/>
                <a:stretch>
                  <a:fillRect l="-2994" t="-245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A Naprendszer fizikája 2018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0C4B-FF6E-4558-BFE2-91C8DE5D427C}" type="slidenum">
              <a:rPr lang="hu-HU" smtClean="0"/>
              <a:pPr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944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619125"/>
            <a:ext cx="5486400" cy="6054629"/>
          </a:xfrm>
        </p:spPr>
        <p:txBody>
          <a:bodyPr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hu-HU" smtClean="0">
                <a:solidFill>
                  <a:schemeClr val="accent2">
                    <a:lumMod val="50000"/>
                  </a:schemeClr>
                </a:solidFill>
              </a:rPr>
              <a:t>Plazma keletkezése</a:t>
            </a:r>
            <a:r>
              <a:rPr lang="hu-HU" sz="240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hu-HU" sz="240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hu-HU" sz="18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/>
            </a:r>
            <a:br>
              <a:rPr lang="hu-HU" sz="18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hu-HU" sz="1800">
                <a:solidFill>
                  <a:schemeClr val="accent2">
                    <a:lumMod val="50000"/>
                  </a:schemeClr>
                </a:solidFill>
                <a:latin typeface="+mn-lt"/>
              </a:rPr>
              <a:t/>
            </a:r>
            <a:br>
              <a:rPr lang="hu-HU" sz="180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hu-HU" sz="1800" smtClean="0">
                <a:latin typeface="+mn-lt"/>
              </a:rPr>
              <a:t>GÁZ FŰTÉSE</a:t>
            </a:r>
            <a:br>
              <a:rPr lang="hu-HU" sz="1800" smtClean="0">
                <a:latin typeface="+mn-lt"/>
              </a:rPr>
            </a:br>
            <a:r>
              <a:rPr lang="hu-HU" sz="1800" smtClean="0"/>
              <a:t>- termikus fűtés / összenyomás</a:t>
            </a:r>
            <a:br>
              <a:rPr lang="hu-HU" sz="1800" smtClean="0"/>
            </a:br>
            <a:r>
              <a:rPr lang="hu-HU" sz="1800" smtClean="0"/>
              <a:t>- </a:t>
            </a:r>
            <a:r>
              <a:rPr lang="hu-HU" sz="1800" dirty="0" smtClean="0"/>
              <a:t>termodinamikai egyensúly feltételezhető</a:t>
            </a:r>
            <a:br>
              <a:rPr lang="hu-HU" sz="1800" dirty="0" smtClean="0"/>
            </a:br>
            <a:r>
              <a:rPr lang="hu-HU" sz="1800" dirty="0" smtClean="0"/>
              <a:t>- az egyes </a:t>
            </a:r>
            <a:r>
              <a:rPr lang="hu-HU" sz="1800" dirty="0"/>
              <a:t>részecsketípusokra </a:t>
            </a:r>
            <a:r>
              <a:rPr lang="hu-HU" sz="1800" dirty="0" smtClean="0"/>
              <a:t>Maxwell-Boltzmann </a:t>
            </a:r>
            <a:r>
              <a:rPr lang="hu-HU" sz="1800" dirty="0"/>
              <a:t>alakú sebességeloszlást </a:t>
            </a:r>
            <a:r>
              <a:rPr lang="hu-HU" sz="1800" dirty="0" smtClean="0"/>
              <a:t>feltételezünk, azaz jellemezhetjük őket (termikus) hőmérséklettel </a:t>
            </a:r>
            <a:br>
              <a:rPr lang="hu-HU" sz="1800" dirty="0" smtClean="0"/>
            </a:br>
            <a:r>
              <a:rPr lang="hu-HU" sz="1800" dirty="0">
                <a:latin typeface="+mn-lt"/>
              </a:rPr>
              <a:t/>
            </a:r>
            <a:br>
              <a:rPr lang="hu-HU" sz="1800" dirty="0">
                <a:latin typeface="+mn-lt"/>
              </a:rPr>
            </a:br>
            <a:r>
              <a:rPr lang="hu-HU" sz="1800" dirty="0" smtClean="0">
                <a:latin typeface="+mn-lt"/>
              </a:rPr>
              <a:t>IONIZÁCIÓ </a:t>
            </a:r>
            <a:br>
              <a:rPr lang="hu-HU" sz="1800" dirty="0" smtClean="0">
                <a:latin typeface="+mn-lt"/>
              </a:rPr>
            </a:br>
            <a:r>
              <a:rPr lang="hu-HU" sz="1800" dirty="0" smtClean="0">
                <a:latin typeface="+mn-lt"/>
              </a:rPr>
              <a:t>(</a:t>
            </a:r>
            <a:r>
              <a:rPr lang="hu-HU" sz="1800" smtClean="0">
                <a:latin typeface="+mn-lt"/>
              </a:rPr>
              <a:t>EM sugárzás (EUV</a:t>
            </a:r>
            <a:r>
              <a:rPr lang="hu-HU" sz="1800" dirty="0" smtClean="0">
                <a:latin typeface="+mn-lt"/>
              </a:rPr>
              <a:t>) / elektronnyaláb</a:t>
            </a:r>
            <a:r>
              <a:rPr lang="hu-HU" sz="1800" smtClean="0">
                <a:latin typeface="+mn-lt"/>
              </a:rPr>
              <a:t>) </a:t>
            </a:r>
            <a:br>
              <a:rPr lang="hu-HU" sz="1800" smtClean="0">
                <a:latin typeface="+mn-lt"/>
              </a:rPr>
            </a:br>
            <a:r>
              <a:rPr lang="hu-HU" sz="1800" smtClean="0">
                <a:latin typeface="+mn-lt"/>
              </a:rPr>
              <a:t>		</a:t>
            </a:r>
            <a:r>
              <a:rPr lang="hu-HU" sz="1800" smtClean="0">
                <a:latin typeface="+mn-lt"/>
                <a:sym typeface="Symbol" panose="05050102010706020507" pitchFamily="18" charset="2"/>
              </a:rPr>
              <a:t> nem </a:t>
            </a:r>
            <a:r>
              <a:rPr lang="hu-HU" sz="1800" dirty="0" smtClean="0">
                <a:latin typeface="+mn-lt"/>
                <a:sym typeface="Symbol" panose="05050102010706020507" pitchFamily="18" charset="2"/>
              </a:rPr>
              <a:t>termikus plazma</a:t>
            </a:r>
            <a:r>
              <a:rPr lang="hu-HU" sz="1800" dirty="0" smtClean="0">
                <a:latin typeface="+mn-lt"/>
              </a:rPr>
              <a:t/>
            </a:r>
            <a:br>
              <a:rPr lang="hu-HU" sz="1800" dirty="0" smtClean="0">
                <a:latin typeface="+mn-lt"/>
              </a:rPr>
            </a:br>
            <a:r>
              <a:rPr lang="hu-HU" sz="1800" dirty="0" smtClean="0"/>
              <a:t>- termodinamikai egyensúly nem áll fenn, </a:t>
            </a:r>
            <a:r>
              <a:rPr lang="hu-HU" sz="1800" smtClean="0"/>
              <a:t>nincs egyértelmű hőmérséklet</a:t>
            </a:r>
            <a:br>
              <a:rPr lang="hu-HU" sz="1800" smtClean="0"/>
            </a:br>
            <a:r>
              <a:rPr lang="hu-HU" sz="1800" smtClean="0"/>
              <a:t>- </a:t>
            </a:r>
            <a:r>
              <a:rPr lang="hu-HU" sz="1800" i="1" smtClean="0"/>
              <a:t>vagy:</a:t>
            </a:r>
            <a:r>
              <a:rPr lang="hu-HU" sz="1800" smtClean="0"/>
              <a:t> különböző </a:t>
            </a:r>
            <a:r>
              <a:rPr lang="hu-HU" sz="1800" dirty="0" smtClean="0"/>
              <a:t>részecskéket jellemző hőm. erősen </a:t>
            </a:r>
            <a:r>
              <a:rPr lang="hu-HU" sz="1800" smtClean="0"/>
              <a:t>eltérő lehet</a:t>
            </a:r>
            <a:endParaRPr lang="hu-HU" sz="18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A Naprendszer fizikája 2018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0C4B-FF6E-4558-BFE2-91C8DE5D427C}" type="slidenum">
              <a:rPr lang="hu-HU" smtClean="0"/>
              <a:pPr/>
              <a:t>11</a:t>
            </a:fld>
            <a:endParaRPr lang="hu-HU"/>
          </a:p>
        </p:txBody>
      </p:sp>
      <p:pic>
        <p:nvPicPr>
          <p:cNvPr id="8" name="Picture 2" descr="http://users1.ml.mindenkilapja.hu/users/naprendszerek/uploads/20070219nap5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364" y="1417613"/>
            <a:ext cx="2578572" cy="228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citechdaily.com/images/Study-of-Atmospheric-Froth-May-Help-GPS-Communication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3"/>
          <a:stretch/>
        </p:blipFill>
        <p:spPr bwMode="auto">
          <a:xfrm>
            <a:off x="6204020" y="3823869"/>
            <a:ext cx="2565259" cy="215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25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619126"/>
            <a:ext cx="7886700" cy="5222874"/>
          </a:xfrm>
        </p:spPr>
        <p:txBody>
          <a:bodyPr anchor="t">
            <a:normAutofit/>
          </a:bodyPr>
          <a:lstStyle/>
          <a:p>
            <a:pPr algn="l"/>
            <a:r>
              <a:rPr lang="hu-HU" smtClean="0">
                <a:solidFill>
                  <a:schemeClr val="accent2">
                    <a:lumMod val="50000"/>
                  </a:schemeClr>
                </a:solidFill>
              </a:rPr>
              <a:t>Plazmák a természetben</a:t>
            </a:r>
            <a:br>
              <a:rPr lang="hu-HU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hu-HU" sz="240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hu-HU" sz="240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hu-HU" sz="1800" smtClean="0">
                <a:latin typeface="+mn-lt"/>
              </a:rPr>
              <a:t/>
            </a:r>
            <a:br>
              <a:rPr lang="hu-HU" sz="1800" smtClean="0">
                <a:latin typeface="+mn-lt"/>
              </a:rPr>
            </a:br>
            <a:r>
              <a:rPr lang="hu-HU" sz="1800" smtClean="0">
                <a:latin typeface="+mn-lt"/>
              </a:rPr>
              <a:t/>
            </a:r>
            <a:br>
              <a:rPr lang="hu-HU" sz="1800" smtClean="0">
                <a:latin typeface="+mn-lt"/>
              </a:rPr>
            </a:br>
            <a:r>
              <a:rPr lang="hu-HU" sz="1800">
                <a:latin typeface="+mn-lt"/>
              </a:rPr>
              <a:t/>
            </a:r>
            <a:br>
              <a:rPr lang="hu-HU" sz="1800">
                <a:latin typeface="+mn-lt"/>
              </a:rPr>
            </a:br>
            <a:r>
              <a:rPr lang="hu-HU" sz="1800" smtClean="0">
                <a:latin typeface="+mn-lt"/>
              </a:rPr>
              <a:t/>
            </a:r>
            <a:br>
              <a:rPr lang="hu-HU" sz="1800" smtClean="0">
                <a:latin typeface="+mn-lt"/>
              </a:rPr>
            </a:br>
            <a:r>
              <a:rPr lang="hu-HU" sz="1800" smtClean="0">
                <a:latin typeface="+mn-lt"/>
              </a:rPr>
              <a:t/>
            </a:r>
            <a:br>
              <a:rPr lang="hu-HU" sz="1800" smtClean="0">
                <a:latin typeface="+mn-lt"/>
              </a:rPr>
            </a:br>
            <a:endParaRPr lang="hu-HU" sz="180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A Naprendszer fizikája 2018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0C4B-FF6E-4558-BFE2-91C8DE5D427C}" type="slidenum">
              <a:rPr lang="hu-HU" smtClean="0"/>
              <a:pPr/>
              <a:t>12</a:t>
            </a:fld>
            <a:endParaRPr lang="hu-HU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2" r="10566" b="4463"/>
          <a:stretch/>
        </p:blipFill>
        <p:spPr>
          <a:xfrm>
            <a:off x="387927" y="1553731"/>
            <a:ext cx="4069590" cy="4802620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4572000" y="1681018"/>
            <a:ext cx="39433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/>
              <a:t>hideg, meleg, sűrű, </a:t>
            </a:r>
            <a:r>
              <a:rPr lang="hu-HU" smtClean="0"/>
              <a:t>ritka...</a:t>
            </a:r>
            <a:r>
              <a:rPr lang="hu-HU"/>
              <a:t/>
            </a:r>
            <a:br>
              <a:rPr lang="hu-HU"/>
            </a:br>
            <a:r>
              <a:rPr lang="hu-HU" smtClean="0">
                <a:sym typeface="Symbol" panose="05050102010706020507" pitchFamily="18" charset="2"/>
              </a:rPr>
              <a:t> </a:t>
            </a:r>
            <a:r>
              <a:rPr lang="hu-HU" smtClean="0"/>
              <a:t>ütközéses vagy </a:t>
            </a:r>
            <a:r>
              <a:rPr lang="hu-HU"/>
              <a:t>ütközés </a:t>
            </a:r>
            <a:r>
              <a:rPr lang="hu-HU" smtClean="0"/>
              <a:t>nélküli ?</a:t>
            </a:r>
            <a:r>
              <a:rPr lang="hu-HU"/>
              <a:t/>
            </a:r>
            <a:br>
              <a:rPr lang="hu-HU"/>
            </a:br>
            <a:r>
              <a:rPr lang="hu-HU"/>
              <a:t/>
            </a:r>
            <a:br>
              <a:rPr lang="hu-HU"/>
            </a:br>
            <a:r>
              <a:rPr lang="hu-HU"/>
              <a:t/>
            </a:r>
            <a:br>
              <a:rPr lang="hu-HU"/>
            </a:br>
            <a:r>
              <a:rPr lang="hu-HU">
                <a:latin typeface="+mj-lt"/>
              </a:rPr>
              <a:t>Az </a:t>
            </a:r>
            <a:r>
              <a:rPr lang="hu-HU" b="1">
                <a:latin typeface="+mj-lt"/>
              </a:rPr>
              <a:t>űrplazmák</a:t>
            </a:r>
            <a:r>
              <a:rPr lang="hu-HU">
                <a:latin typeface="+mj-lt"/>
              </a:rPr>
              <a:t> lehetnek:</a:t>
            </a:r>
            <a:br>
              <a:rPr lang="hu-HU">
                <a:latin typeface="+mj-lt"/>
              </a:rPr>
            </a:br>
            <a:r>
              <a:rPr lang="hu-HU">
                <a:latin typeface="+mj-lt"/>
              </a:rPr>
              <a:t>-hideg, ritka, ütközésmentes plazmák: </a:t>
            </a:r>
            <a:r>
              <a:rPr lang="hu-HU" i="1">
                <a:latin typeface="+mj-lt"/>
              </a:rPr>
              <a:t>napszél</a:t>
            </a:r>
            <a:r>
              <a:rPr lang="hu-HU">
                <a:latin typeface="+mj-lt"/>
              </a:rPr>
              <a:t/>
            </a:r>
            <a:br>
              <a:rPr lang="hu-HU">
                <a:latin typeface="+mj-lt"/>
              </a:rPr>
            </a:br>
            <a:r>
              <a:rPr lang="hu-HU">
                <a:latin typeface="+mj-lt"/>
              </a:rPr>
              <a:t>-hideg, </a:t>
            </a:r>
            <a:r>
              <a:rPr lang="hu-HU" smtClean="0">
                <a:latin typeface="+mj-lt"/>
              </a:rPr>
              <a:t>sűrű, </a:t>
            </a:r>
            <a:r>
              <a:rPr lang="hu-HU">
                <a:latin typeface="+mj-lt"/>
              </a:rPr>
              <a:t>ütközéses v. mentes: </a:t>
            </a:r>
            <a:r>
              <a:rPr lang="hu-HU" i="1" smtClean="0">
                <a:latin typeface="+mj-lt"/>
              </a:rPr>
              <a:t>ionoszféra </a:t>
            </a:r>
            <a:r>
              <a:rPr lang="hu-HU">
                <a:latin typeface="+mj-lt"/>
              </a:rPr>
              <a:t/>
            </a:r>
            <a:br>
              <a:rPr lang="hu-HU">
                <a:latin typeface="+mj-lt"/>
              </a:rPr>
            </a:br>
            <a:r>
              <a:rPr lang="hu-HU">
                <a:latin typeface="+mj-lt"/>
              </a:rPr>
              <a:t>-forró, ritka, ütközésmentes: </a:t>
            </a:r>
            <a:r>
              <a:rPr lang="hu-HU" i="1">
                <a:latin typeface="+mj-lt"/>
              </a:rPr>
              <a:t>napkorona</a:t>
            </a:r>
            <a:r>
              <a:rPr lang="hu-HU" i="1" smtClean="0">
                <a:latin typeface="+mj-lt"/>
              </a:rPr>
              <a:t>, sugárzási </a:t>
            </a:r>
            <a:r>
              <a:rPr lang="hu-HU" i="1">
                <a:latin typeface="+mj-lt"/>
              </a:rPr>
              <a:t>öv </a:t>
            </a:r>
            <a:br>
              <a:rPr lang="hu-HU" i="1">
                <a:latin typeface="+mj-lt"/>
              </a:rPr>
            </a:br>
            <a:endParaRPr lang="hu-HU" i="1" smtClean="0">
              <a:latin typeface="+mj-lt"/>
            </a:endParaRPr>
          </a:p>
          <a:p>
            <a:r>
              <a:rPr lang="hu-HU" i="1" smtClean="0"/>
              <a:t>fentiek </a:t>
            </a:r>
            <a:r>
              <a:rPr lang="hu-HU" i="1"/>
              <a:t>meghatározzák, hogy </a:t>
            </a:r>
            <a:r>
              <a:rPr lang="hu-HU">
                <a:sym typeface="Symbol" panose="05050102010706020507" pitchFamily="18" charset="2"/>
              </a:rPr>
              <a:t>milyen fizikai </a:t>
            </a:r>
            <a:r>
              <a:rPr lang="hu-HU" smtClean="0">
                <a:sym typeface="Symbol" panose="05050102010706020507" pitchFamily="18" charset="2"/>
              </a:rPr>
              <a:t>leírással </a:t>
            </a:r>
            <a:r>
              <a:rPr lang="hu-HU">
                <a:sym typeface="Symbol" panose="05050102010706020507" pitchFamily="18" charset="2"/>
              </a:rPr>
              <a:t>vizsgáljuk az adott plazmát (ld. köv. ea</a:t>
            </a:r>
            <a:r>
              <a:rPr lang="hu-HU" smtClean="0">
                <a:sym typeface="Symbol" panose="05050102010706020507" pitchFamily="18" charset="2"/>
              </a:rPr>
              <a:t>)</a:t>
            </a:r>
          </a:p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667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2047" y="440267"/>
            <a:ext cx="4548468" cy="5543175"/>
          </a:xfr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hu-HU" sz="490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Plazmajellemzők</a:t>
            </a:r>
            <a:br>
              <a:rPr lang="hu-HU" sz="490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</a:br>
            <a:r>
              <a:rPr lang="hu-HU" sz="18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/>
            </a:r>
            <a:br>
              <a:rPr lang="hu-HU" sz="18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</a:br>
            <a:r>
              <a:rPr lang="hu-HU" sz="1800" dirty="0" smtClean="0">
                <a:latin typeface="+mj-lt"/>
              </a:rPr>
              <a:t>- plazmasűrűség </a:t>
            </a:r>
            <a:r>
              <a:rPr lang="hu-HU" sz="1800" dirty="0">
                <a:latin typeface="+mj-lt"/>
              </a:rPr>
              <a:t>/ ionizáltság mértéke </a:t>
            </a:r>
            <a:r>
              <a:rPr lang="hu-HU" sz="1800" dirty="0" smtClean="0">
                <a:latin typeface="+mj-lt"/>
              </a:rPr>
              <a:t/>
            </a:r>
            <a:br>
              <a:rPr lang="hu-HU" sz="1800" dirty="0" smtClean="0">
                <a:latin typeface="+mj-lt"/>
              </a:rPr>
            </a:br>
            <a:r>
              <a:rPr lang="hu-HU" sz="1800" dirty="0" smtClean="0">
                <a:latin typeface="+mj-lt"/>
              </a:rPr>
              <a:t>(</a:t>
            </a:r>
            <a:r>
              <a:rPr lang="hu-HU" sz="1800" dirty="0">
                <a:latin typeface="+mj-lt"/>
              </a:rPr>
              <a:t>0.1% - 1% - </a:t>
            </a:r>
            <a:r>
              <a:rPr lang="hu-HU" sz="1800">
                <a:latin typeface="+mj-lt"/>
              </a:rPr>
              <a:t>100</a:t>
            </a:r>
            <a:r>
              <a:rPr lang="hu-HU" sz="1800" smtClean="0">
                <a:latin typeface="+mj-lt"/>
              </a:rPr>
              <a:t>%)</a:t>
            </a:r>
            <a:br>
              <a:rPr lang="hu-HU" sz="1800" smtClean="0">
                <a:latin typeface="+mj-lt"/>
              </a:rPr>
            </a:br>
            <a:r>
              <a:rPr lang="hu-HU" sz="1800" dirty="0">
                <a:latin typeface="+mj-lt"/>
              </a:rPr>
              <a:t/>
            </a:r>
            <a:br>
              <a:rPr lang="hu-HU" sz="1800" dirty="0">
                <a:latin typeface="+mj-lt"/>
              </a:rPr>
            </a:br>
            <a:r>
              <a:rPr lang="hu-HU" sz="1800" dirty="0" smtClean="0">
                <a:latin typeface="+mj-lt"/>
              </a:rPr>
              <a:t>- kinetikus </a:t>
            </a:r>
            <a:r>
              <a:rPr lang="hu-HU" sz="1800" dirty="0" err="1" smtClean="0">
                <a:latin typeface="+mj-lt"/>
              </a:rPr>
              <a:t>vs</a:t>
            </a:r>
            <a:r>
              <a:rPr lang="hu-HU" sz="1800" dirty="0" smtClean="0">
                <a:latin typeface="+mj-lt"/>
              </a:rPr>
              <a:t> termikus hőmérséklet</a:t>
            </a:r>
            <a:r>
              <a:rPr lang="hu-HU" sz="1800" smtClean="0">
                <a:latin typeface="+mj-lt"/>
              </a:rPr>
              <a:t/>
            </a:r>
            <a:br>
              <a:rPr lang="hu-HU" sz="1800" smtClean="0">
                <a:latin typeface="+mj-lt"/>
              </a:rPr>
            </a:br>
            <a:r>
              <a:rPr lang="hu-HU" sz="1800" smtClean="0">
                <a:latin typeface="+mj-lt"/>
              </a:rPr>
              <a:t/>
            </a:r>
            <a:br>
              <a:rPr lang="hu-HU" sz="1800" smtClean="0">
                <a:latin typeface="+mj-lt"/>
              </a:rPr>
            </a:br>
            <a:r>
              <a:rPr lang="hu-HU" sz="1800" smtClean="0">
                <a:latin typeface="+mj-lt"/>
              </a:rPr>
              <a:t>- </a:t>
            </a:r>
            <a:r>
              <a:rPr lang="hu-HU" sz="1800" dirty="0" smtClean="0">
                <a:latin typeface="+mj-lt"/>
              </a:rPr>
              <a:t>Debye-hossz, plazmaparaméter</a:t>
            </a:r>
            <a:br>
              <a:rPr lang="hu-HU" sz="1800" dirty="0" smtClean="0">
                <a:latin typeface="+mj-lt"/>
              </a:rPr>
            </a:br>
            <a:r>
              <a:rPr lang="hu-HU" sz="1800" dirty="0" smtClean="0">
                <a:latin typeface="+mj-lt"/>
              </a:rPr>
              <a:t>- plazmafrekvencia (elektron - ion)</a:t>
            </a:r>
            <a:br>
              <a:rPr lang="hu-HU" sz="1800" dirty="0" smtClean="0">
                <a:latin typeface="+mj-lt"/>
              </a:rPr>
            </a:br>
            <a:r>
              <a:rPr lang="hu-HU" sz="1800" dirty="0" smtClean="0">
                <a:latin typeface="+mj-lt"/>
              </a:rPr>
              <a:t>- Coulomb ütközési frekvencia / szabad úthossz</a:t>
            </a:r>
            <a:r>
              <a:rPr lang="hu-HU" sz="1800" smtClean="0">
                <a:latin typeface="+mj-lt"/>
              </a:rPr>
              <a:t/>
            </a:r>
            <a:br>
              <a:rPr lang="hu-HU" sz="1800" smtClean="0">
                <a:latin typeface="+mj-lt"/>
              </a:rPr>
            </a:br>
            <a:r>
              <a:rPr lang="hu-HU" sz="1800" smtClean="0">
                <a:latin typeface="+mj-lt"/>
              </a:rPr>
              <a:t/>
            </a:r>
            <a:br>
              <a:rPr lang="hu-HU" sz="1800" smtClean="0">
                <a:latin typeface="+mj-lt"/>
              </a:rPr>
            </a:br>
            <a:r>
              <a:rPr lang="hu-HU" sz="1800" smtClean="0">
                <a:latin typeface="+mj-lt"/>
              </a:rPr>
              <a:t>- </a:t>
            </a:r>
            <a:r>
              <a:rPr lang="hu-HU" sz="1800" dirty="0" smtClean="0">
                <a:latin typeface="+mj-lt"/>
              </a:rPr>
              <a:t>vezetőképesség</a:t>
            </a:r>
            <a:br>
              <a:rPr lang="hu-HU" sz="1800" dirty="0" smtClean="0">
                <a:latin typeface="+mj-lt"/>
              </a:rPr>
            </a:br>
            <a:r>
              <a:rPr lang="hu-HU" sz="1800" dirty="0" smtClean="0">
                <a:latin typeface="+mj-lt"/>
              </a:rPr>
              <a:t>- hangsebesség, Mach-szám</a:t>
            </a:r>
            <a:r>
              <a:rPr lang="hu-HU" sz="1800" smtClean="0">
                <a:latin typeface="+mj-lt"/>
              </a:rPr>
              <a:t/>
            </a:r>
            <a:br>
              <a:rPr lang="hu-HU" sz="1800" smtClean="0">
                <a:latin typeface="+mj-lt"/>
              </a:rPr>
            </a:br>
            <a:r>
              <a:rPr lang="hu-HU" sz="1800" smtClean="0">
                <a:latin typeface="+mj-lt"/>
              </a:rPr>
              <a:t/>
            </a:r>
            <a:br>
              <a:rPr lang="hu-HU" sz="1800" smtClean="0">
                <a:latin typeface="+mj-lt"/>
              </a:rPr>
            </a:br>
            <a:r>
              <a:rPr lang="hu-HU" sz="1800" smtClean="0">
                <a:latin typeface="+mj-lt"/>
              </a:rPr>
              <a:t>- </a:t>
            </a:r>
            <a:r>
              <a:rPr lang="hu-HU" sz="1800" dirty="0" smtClean="0">
                <a:latin typeface="+mj-lt"/>
              </a:rPr>
              <a:t>diszperziós reláció  (</a:t>
            </a:r>
            <a:r>
              <a:rPr lang="el-GR" sz="1800" b="1" dirty="0" smtClean="0">
                <a:latin typeface="+mj-lt"/>
              </a:rPr>
              <a:t>ω</a:t>
            </a:r>
            <a:r>
              <a:rPr lang="hu-HU" sz="1800" b="1" baseline="30000" dirty="0" smtClean="0">
                <a:latin typeface="+mj-lt"/>
              </a:rPr>
              <a:t>2</a:t>
            </a:r>
            <a:r>
              <a:rPr lang="hu-HU" sz="1800" b="1" dirty="0" smtClean="0">
                <a:latin typeface="+mj-lt"/>
              </a:rPr>
              <a:t>=</a:t>
            </a:r>
            <a:r>
              <a:rPr lang="el-GR" sz="1800" b="1" dirty="0" smtClean="0">
                <a:latin typeface="+mj-lt"/>
              </a:rPr>
              <a:t>ω</a:t>
            </a:r>
            <a:r>
              <a:rPr lang="hu-HU" sz="1800" b="1" baseline="-25000" dirty="0" smtClean="0">
                <a:latin typeface="+mj-lt"/>
              </a:rPr>
              <a:t>p</a:t>
            </a:r>
            <a:r>
              <a:rPr lang="hu-HU" sz="1800" b="1" baseline="30000" dirty="0" smtClean="0">
                <a:latin typeface="+mj-lt"/>
              </a:rPr>
              <a:t>2</a:t>
            </a:r>
            <a:r>
              <a:rPr lang="hu-HU" sz="1800" b="1" dirty="0" smtClean="0">
                <a:latin typeface="+mj-lt"/>
              </a:rPr>
              <a:t>+k</a:t>
            </a:r>
            <a:r>
              <a:rPr lang="hu-HU" sz="1800" b="1" baseline="30000" dirty="0" smtClean="0">
                <a:latin typeface="+mj-lt"/>
              </a:rPr>
              <a:t>2</a:t>
            </a:r>
            <a:r>
              <a:rPr lang="hu-HU" sz="1800" b="1" dirty="0" smtClean="0">
                <a:latin typeface="+mj-lt"/>
              </a:rPr>
              <a:t>c</a:t>
            </a:r>
            <a:r>
              <a:rPr lang="hu-HU" sz="1800" b="1" baseline="30000" dirty="0" smtClean="0">
                <a:latin typeface="+mj-lt"/>
              </a:rPr>
              <a:t>2</a:t>
            </a:r>
            <a:r>
              <a:rPr lang="hu-HU" sz="1800" b="1" dirty="0" smtClean="0">
                <a:latin typeface="+mj-lt"/>
              </a:rPr>
              <a:t>)</a:t>
            </a:r>
            <a:br>
              <a:rPr lang="hu-HU" sz="1800" b="1" dirty="0" smtClean="0">
                <a:latin typeface="+mj-lt"/>
              </a:rPr>
            </a:br>
            <a:r>
              <a:rPr lang="hu-HU" sz="1800" dirty="0" smtClean="0">
                <a:latin typeface="+mj-lt"/>
              </a:rPr>
              <a:t>- stb.</a:t>
            </a:r>
            <a:endParaRPr lang="hu-HU" sz="18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0C4B-FF6E-4558-BFE2-91C8DE5D427C}" type="slidenum">
              <a:rPr lang="hu-HU" smtClean="0"/>
              <a:pPr/>
              <a:t>13</a:t>
            </a:fld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5069541" y="995081"/>
            <a:ext cx="3697941" cy="540147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3200" i="1" dirty="0" smtClean="0">
                <a:solidFill>
                  <a:schemeClr val="accent1">
                    <a:lumMod val="50000"/>
                  </a:schemeClr>
                </a:solidFill>
              </a:rPr>
              <a:t>Mágneses plazmák: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i="1" dirty="0" smtClean="0">
                <a:solidFill>
                  <a:schemeClr val="accent1">
                    <a:lumMod val="50000"/>
                  </a:schemeClr>
                </a:solidFill>
              </a:rPr>
              <a:t>B</a:t>
            </a:r>
            <a:r>
              <a:rPr lang="hu-HU" i="1" baseline="-25000" dirty="0" smtClean="0">
                <a:solidFill>
                  <a:schemeClr val="accent1">
                    <a:lumMod val="50000"/>
                  </a:schemeClr>
                </a:solidFill>
              </a:rPr>
              <a:t>0</a:t>
            </a:r>
            <a:r>
              <a:rPr lang="hu-HU" i="1" dirty="0" smtClean="0">
                <a:solidFill>
                  <a:schemeClr val="accent1">
                    <a:lumMod val="50000"/>
                  </a:schemeClr>
                </a:solidFill>
              </a:rPr>
              <a:t> kitüntetett irány</a:t>
            </a:r>
          </a:p>
          <a:p>
            <a:pPr>
              <a:lnSpc>
                <a:spcPct val="150000"/>
              </a:lnSpc>
            </a:pPr>
            <a:r>
              <a:rPr lang="hu-HU" smtClean="0"/>
              <a:t>„</a:t>
            </a:r>
            <a:r>
              <a:rPr lang="hu-HU" dirty="0" smtClean="0"/>
              <a:t>T” irányonként is változó lehet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>
                <a:sym typeface="Symbol" panose="05050102010706020507" pitchFamily="18" charset="2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hu-HU" smtClean="0">
                <a:sym typeface="Symbol" panose="05050102010706020507" pitchFamily="18" charset="2"/>
              </a:rPr>
              <a:t>vezetőképességek </a:t>
            </a:r>
            <a:r>
              <a:rPr lang="hu-HU" dirty="0" smtClean="0">
                <a:sym typeface="Symbol" panose="05050102010706020507" pitchFamily="18" charset="2"/>
              </a:rPr>
              <a:t>! </a:t>
            </a:r>
          </a:p>
          <a:p>
            <a:pPr>
              <a:lnSpc>
                <a:spcPct val="150000"/>
              </a:lnSpc>
            </a:pPr>
            <a:r>
              <a:rPr lang="hu-HU" smtClean="0"/>
              <a:t>Alfvén sebesség</a:t>
            </a:r>
            <a:endParaRPr lang="hu-HU" dirty="0" smtClean="0"/>
          </a:p>
          <a:p>
            <a:pPr>
              <a:lnSpc>
                <a:spcPct val="150000"/>
              </a:lnSpc>
            </a:pPr>
            <a:r>
              <a:rPr lang="hu-HU" smtClean="0"/>
              <a:t>többféle </a:t>
            </a:r>
            <a:r>
              <a:rPr lang="hu-HU" dirty="0" smtClean="0"/>
              <a:t>hullám (</a:t>
            </a:r>
            <a:r>
              <a:rPr lang="hu-HU" dirty="0" err="1" smtClean="0"/>
              <a:t>pl.magnetoszonikus</a:t>
            </a:r>
            <a:r>
              <a:rPr lang="hu-HU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+ plazma-</a:t>
            </a:r>
            <a:r>
              <a:rPr lang="hu-HU" dirty="0" smtClean="0">
                <a:sym typeface="Symbol" panose="05050102010706020507" pitchFamily="18" charset="2"/>
              </a:rPr>
              <a:t> </a:t>
            </a:r>
            <a:br>
              <a:rPr lang="hu-HU" dirty="0" smtClean="0">
                <a:sym typeface="Symbol" panose="05050102010706020507" pitchFamily="18" charset="2"/>
              </a:rPr>
            </a:br>
            <a:r>
              <a:rPr lang="hu-HU" dirty="0" smtClean="0">
                <a:sym typeface="Symbol" panose="05050102010706020507" pitchFamily="18" charset="2"/>
              </a:rPr>
              <a:t>+</a:t>
            </a:r>
            <a:r>
              <a:rPr lang="hu-HU" dirty="0" smtClean="0"/>
              <a:t> mágneses Reynolds-szám</a:t>
            </a:r>
            <a:br>
              <a:rPr lang="hu-HU" dirty="0" smtClean="0"/>
            </a:br>
            <a:r>
              <a:rPr lang="hu-HU" dirty="0" smtClean="0"/>
              <a:t>+ mágneses diffúzió</a:t>
            </a:r>
            <a:endParaRPr lang="hu-HU" dirty="0"/>
          </a:p>
        </p:txBody>
      </p:sp>
      <p:cxnSp>
        <p:nvCxnSpPr>
          <p:cNvPr id="9" name="Egyenes összekötő nyíllal 8"/>
          <p:cNvCxnSpPr/>
          <p:nvPr/>
        </p:nvCxnSpPr>
        <p:spPr>
          <a:xfrm>
            <a:off x="3939988" y="2442218"/>
            <a:ext cx="1129553" cy="0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>
            <a:off x="3939988" y="4109820"/>
            <a:ext cx="1129553" cy="0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/>
          <p:cNvCxnSpPr/>
          <p:nvPr/>
        </p:nvCxnSpPr>
        <p:spPr>
          <a:xfrm>
            <a:off x="3939988" y="4896388"/>
            <a:ext cx="1129553" cy="0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Szövegdoboz 7"/>
          <p:cNvSpPr txBox="1"/>
          <p:nvPr/>
        </p:nvSpPr>
        <p:spPr>
          <a:xfrm>
            <a:off x="6741800" y="2690621"/>
            <a:ext cx="215550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dirty="0" smtClean="0"/>
              <a:t>ÖSSZETEVŐNKÉNT!</a:t>
            </a:r>
            <a:endParaRPr lang="hu-HU" dirty="0"/>
          </a:p>
        </p:txBody>
      </p:sp>
      <p:cxnSp>
        <p:nvCxnSpPr>
          <p:cNvPr id="12" name="Egyenes összekötő nyíllal 11"/>
          <p:cNvCxnSpPr/>
          <p:nvPr/>
        </p:nvCxnSpPr>
        <p:spPr>
          <a:xfrm>
            <a:off x="3939988" y="4442842"/>
            <a:ext cx="1129553" cy="0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A Naprendszer fizikája 2018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639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619126"/>
            <a:ext cx="7886700" cy="5222874"/>
          </a:xfrm>
        </p:spPr>
        <p:txBody>
          <a:bodyPr anchor="t">
            <a:normAutofit/>
          </a:bodyPr>
          <a:lstStyle/>
          <a:p>
            <a:pPr algn="l"/>
            <a:r>
              <a:rPr lang="hu-HU" smtClean="0">
                <a:solidFill>
                  <a:schemeClr val="accent2">
                    <a:lumMod val="50000"/>
                  </a:schemeClr>
                </a:solidFill>
              </a:rPr>
              <a:t>Űrplazmák jellemzői</a:t>
            </a:r>
            <a:br>
              <a:rPr lang="hu-HU" smtClean="0">
                <a:solidFill>
                  <a:schemeClr val="accent2">
                    <a:lumMod val="50000"/>
                  </a:schemeClr>
                </a:solidFill>
              </a:rPr>
            </a:br>
            <a:endParaRPr lang="hu-HU" sz="1800">
              <a:solidFill>
                <a:schemeClr val="bg2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0C4B-FF6E-4558-BFE2-91C8DE5D427C}" type="slidenum">
              <a:rPr lang="hu-HU" smtClean="0"/>
              <a:pPr/>
              <a:t>14</a:t>
            </a:fld>
            <a:endParaRPr lang="hu-HU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42" y="1335644"/>
            <a:ext cx="6565540" cy="5020707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267383" y="4641671"/>
            <a:ext cx="2511911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mtClean="0"/>
              <a:t>ütközésmentes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mtClean="0"/>
              <a:t>mágneses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mtClean="0"/>
              <a:t>befagyott mágneses tér (ideális plazma)</a:t>
            </a:r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A Naprendszer fizikája 2018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0136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619126"/>
            <a:ext cx="7886700" cy="5222874"/>
          </a:xfrm>
        </p:spPr>
        <p:txBody>
          <a:bodyPr anchor="t">
            <a:normAutofit/>
          </a:bodyPr>
          <a:lstStyle/>
          <a:p>
            <a:pPr algn="l"/>
            <a:r>
              <a:rPr lang="hu-HU" smtClean="0">
                <a:solidFill>
                  <a:schemeClr val="accent2">
                    <a:lumMod val="50000"/>
                  </a:schemeClr>
                </a:solidFill>
              </a:rPr>
              <a:t>Űrplazmák jellemzői</a:t>
            </a:r>
            <a:br>
              <a:rPr lang="hu-HU" smtClean="0">
                <a:solidFill>
                  <a:schemeClr val="accent2">
                    <a:lumMod val="50000"/>
                  </a:schemeClr>
                </a:solidFill>
              </a:rPr>
            </a:br>
            <a:endParaRPr lang="hu-HU" sz="1800">
              <a:solidFill>
                <a:schemeClr val="bg2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A Naprendszer fizikája 2018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0C4B-FF6E-4558-BFE2-91C8DE5D427C}" type="slidenum">
              <a:rPr lang="hu-HU" smtClean="0"/>
              <a:pPr/>
              <a:t>15</a:t>
            </a:fld>
            <a:endParaRPr lang="hu-HU"/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715974"/>
              </p:ext>
            </p:extLst>
          </p:nvPr>
        </p:nvGraphicFramePr>
        <p:xfrm>
          <a:off x="959668" y="1397000"/>
          <a:ext cx="7134130" cy="1854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835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984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619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9018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hu-HU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mtClean="0">
                          <a:latin typeface="+mj-lt"/>
                        </a:rPr>
                        <a:t>Hőmérséklet (K)</a:t>
                      </a:r>
                      <a:endParaRPr lang="hu-HU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mtClean="0">
                          <a:latin typeface="+mj-lt"/>
                        </a:rPr>
                        <a:t>Sűrűség (1/m</a:t>
                      </a:r>
                      <a:r>
                        <a:rPr lang="hu-HU" baseline="30000" smtClean="0">
                          <a:latin typeface="+mj-lt"/>
                        </a:rPr>
                        <a:t>3</a:t>
                      </a:r>
                      <a:r>
                        <a:rPr lang="hu-HU" smtClean="0">
                          <a:latin typeface="+mj-lt"/>
                        </a:rPr>
                        <a:t>)</a:t>
                      </a:r>
                      <a:endParaRPr lang="hu-HU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mtClean="0">
                          <a:latin typeface="+mj-lt"/>
                        </a:rPr>
                        <a:t>λ</a:t>
                      </a:r>
                      <a:r>
                        <a:rPr lang="hu-HU" baseline="-25000" smtClean="0">
                          <a:latin typeface="+mj-lt"/>
                        </a:rPr>
                        <a:t>D </a:t>
                      </a:r>
                      <a:r>
                        <a:rPr lang="hu-HU" baseline="0" smtClean="0">
                          <a:latin typeface="+mj-lt"/>
                        </a:rPr>
                        <a:t>(m)</a:t>
                      </a:r>
                      <a:endParaRPr lang="hu-HU" baseline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mtClean="0">
                          <a:latin typeface="+mj-lt"/>
                        </a:rPr>
                        <a:t>Ionoszféra</a:t>
                      </a:r>
                      <a:endParaRPr lang="hu-HU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mtClean="0">
                          <a:latin typeface="+mj-lt"/>
                        </a:rPr>
                        <a:t>10</a:t>
                      </a:r>
                      <a:r>
                        <a:rPr lang="hu-HU" baseline="30000" smtClean="0">
                          <a:latin typeface="+mj-lt"/>
                        </a:rPr>
                        <a:t>3</a:t>
                      </a:r>
                      <a:endParaRPr lang="hu-HU" baseline="300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mtClean="0">
                          <a:latin typeface="+mj-lt"/>
                        </a:rPr>
                        <a:t>10</a:t>
                      </a:r>
                      <a:r>
                        <a:rPr lang="hu-HU" baseline="30000" smtClean="0">
                          <a:latin typeface="+mj-lt"/>
                        </a:rPr>
                        <a:t>12</a:t>
                      </a:r>
                      <a:endParaRPr lang="hu-HU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mtClean="0">
                          <a:latin typeface="+mj-lt"/>
                        </a:rPr>
                        <a:t>0.002</a:t>
                      </a:r>
                      <a:endParaRPr lang="hu-HU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mtClean="0">
                          <a:latin typeface="+mj-lt"/>
                        </a:rPr>
                        <a:t>Magnetoszféra</a:t>
                      </a:r>
                      <a:endParaRPr lang="hu-HU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mtClean="0">
                          <a:latin typeface="+mj-lt"/>
                        </a:rPr>
                        <a:t>10</a:t>
                      </a:r>
                      <a:r>
                        <a:rPr lang="hu-HU" baseline="30000" smtClean="0">
                          <a:latin typeface="+mj-lt"/>
                        </a:rPr>
                        <a:t>4</a:t>
                      </a:r>
                      <a:r>
                        <a:rPr lang="hu-HU" baseline="0" smtClean="0">
                          <a:latin typeface="+mj-lt"/>
                        </a:rPr>
                        <a:t>-10</a:t>
                      </a:r>
                      <a:r>
                        <a:rPr lang="hu-HU" sz="1800" kern="1200" baseline="300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hu-HU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mtClean="0">
                          <a:latin typeface="+mj-lt"/>
                        </a:rPr>
                        <a:t>10</a:t>
                      </a:r>
                      <a:r>
                        <a:rPr lang="hu-HU" baseline="30000" smtClean="0">
                          <a:latin typeface="+mj-lt"/>
                        </a:rPr>
                        <a:t>6</a:t>
                      </a:r>
                      <a:endParaRPr lang="hu-HU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mtClean="0">
                          <a:latin typeface="+mj-lt"/>
                        </a:rPr>
                        <a:t>7-200</a:t>
                      </a:r>
                      <a:endParaRPr lang="hu-HU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mtClean="0">
                          <a:latin typeface="+mj-lt"/>
                        </a:rPr>
                        <a:t>Napszél</a:t>
                      </a:r>
                      <a:endParaRPr lang="hu-HU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mtClean="0">
                          <a:latin typeface="+mj-lt"/>
                        </a:rPr>
                        <a:t>10</a:t>
                      </a:r>
                      <a:r>
                        <a:rPr lang="hu-HU" baseline="30000" smtClean="0">
                          <a:latin typeface="+mj-lt"/>
                        </a:rPr>
                        <a:t>5</a:t>
                      </a:r>
                      <a:endParaRPr lang="hu-HU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mtClean="0">
                          <a:latin typeface="+mj-lt"/>
                        </a:rPr>
                        <a:t>5*10</a:t>
                      </a:r>
                      <a:r>
                        <a:rPr lang="hu-HU" baseline="30000" smtClean="0">
                          <a:latin typeface="+mj-lt"/>
                        </a:rPr>
                        <a:t>6</a:t>
                      </a:r>
                      <a:endParaRPr lang="hu-HU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mtClean="0">
                          <a:latin typeface="+mj-lt"/>
                        </a:rPr>
                        <a:t>10</a:t>
                      </a:r>
                      <a:endParaRPr lang="hu-HU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mtClean="0">
                          <a:latin typeface="+mj-lt"/>
                        </a:rPr>
                        <a:t>Napkorona</a:t>
                      </a:r>
                      <a:endParaRPr lang="hu-HU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mtClean="0">
                          <a:latin typeface="+mj-lt"/>
                        </a:rPr>
                        <a:t>10</a:t>
                      </a:r>
                      <a:r>
                        <a:rPr lang="hu-HU" baseline="30000" smtClean="0">
                          <a:latin typeface="+mj-lt"/>
                        </a:rPr>
                        <a:t>6</a:t>
                      </a:r>
                      <a:endParaRPr lang="hu-HU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mtClean="0">
                          <a:latin typeface="+mj-lt"/>
                        </a:rPr>
                        <a:t>10</a:t>
                      </a:r>
                      <a:r>
                        <a:rPr lang="hu-HU" baseline="30000" smtClean="0">
                          <a:latin typeface="+mj-lt"/>
                        </a:rPr>
                        <a:t>15</a:t>
                      </a:r>
                      <a:endParaRPr lang="hu-HU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mtClean="0">
                          <a:latin typeface="+mj-lt"/>
                        </a:rPr>
                        <a:t>0.002</a:t>
                      </a:r>
                      <a:endParaRPr lang="hu-HU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8" name="Tábláza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8045584"/>
              </p:ext>
            </p:extLst>
          </p:nvPr>
        </p:nvGraphicFramePr>
        <p:xfrm>
          <a:off x="959666" y="3503296"/>
          <a:ext cx="7134132" cy="2595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205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032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267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8353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0" smtClean="0">
                          <a:latin typeface="+mj-lt"/>
                        </a:rPr>
                        <a:t>Skála</a:t>
                      </a:r>
                      <a:endParaRPr lang="hu-HU" b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0" smtClean="0">
                          <a:latin typeface="+mj-lt"/>
                        </a:rPr>
                        <a:t> Legkisebb</a:t>
                      </a:r>
                      <a:endParaRPr lang="hu-HU" b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0" smtClean="0">
                          <a:latin typeface="+mj-lt"/>
                        </a:rPr>
                        <a:t>Skálaméret</a:t>
                      </a:r>
                      <a:endParaRPr lang="hu-HU" b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mtClean="0">
                          <a:latin typeface="+mj-lt"/>
                        </a:rPr>
                        <a:t>Napszél</a:t>
                      </a:r>
                      <a:endParaRPr lang="hu-HU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0" smtClean="0">
                          <a:latin typeface="+mj-lt"/>
                        </a:rPr>
                        <a:t>hossz</a:t>
                      </a:r>
                      <a:endParaRPr lang="hu-HU" b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0" smtClean="0">
                          <a:latin typeface="+mj-lt"/>
                        </a:rPr>
                        <a:t>10 m</a:t>
                      </a:r>
                      <a:endParaRPr lang="hu-HU" b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0" smtClean="0">
                          <a:latin typeface="+mj-lt"/>
                        </a:rPr>
                        <a:t>1AU ~1.5*10</a:t>
                      </a:r>
                      <a:r>
                        <a:rPr lang="hu-HU" b="0" baseline="30000" smtClean="0">
                          <a:latin typeface="+mj-lt"/>
                        </a:rPr>
                        <a:t>10</a:t>
                      </a:r>
                      <a:r>
                        <a:rPr lang="hu-HU" b="0" smtClean="0">
                          <a:latin typeface="+mj-lt"/>
                        </a:rPr>
                        <a:t> m</a:t>
                      </a:r>
                      <a:endParaRPr lang="hu-HU" b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u-HU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0" smtClean="0">
                          <a:latin typeface="+mj-lt"/>
                        </a:rPr>
                        <a:t>idő</a:t>
                      </a:r>
                      <a:endParaRPr lang="hu-HU" b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0" smtClean="0">
                          <a:latin typeface="+mj-lt"/>
                        </a:rPr>
                        <a:t>0.01 ms (f</a:t>
                      </a:r>
                      <a:r>
                        <a:rPr lang="hu-HU" b="0" baseline="-25000" smtClean="0">
                          <a:latin typeface="+mj-lt"/>
                        </a:rPr>
                        <a:t>pe</a:t>
                      </a:r>
                      <a:r>
                        <a:rPr lang="hu-HU" b="0" smtClean="0">
                          <a:latin typeface="+mj-lt"/>
                        </a:rPr>
                        <a:t>~ 10 kHz)</a:t>
                      </a:r>
                      <a:endParaRPr lang="hu-HU" b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0" smtClean="0">
                          <a:latin typeface="+mj-lt"/>
                        </a:rPr>
                        <a:t>napok</a:t>
                      </a:r>
                      <a:endParaRPr lang="hu-HU" b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mtClean="0">
                          <a:latin typeface="+mj-lt"/>
                        </a:rPr>
                        <a:t>Magnetoszféra</a:t>
                      </a:r>
                      <a:endParaRPr lang="hu-HU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0" smtClean="0">
                          <a:latin typeface="+mj-lt"/>
                        </a:rPr>
                        <a:t>hossz</a:t>
                      </a:r>
                      <a:endParaRPr lang="hu-HU" b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0" smtClean="0">
                          <a:latin typeface="+mj-lt"/>
                        </a:rPr>
                        <a:t>10-100 m</a:t>
                      </a:r>
                      <a:endParaRPr lang="hu-HU" b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0" smtClean="0">
                          <a:latin typeface="+mj-lt"/>
                        </a:rPr>
                        <a:t>6*10</a:t>
                      </a:r>
                      <a:r>
                        <a:rPr lang="hu-HU" b="0" baseline="30000" smtClean="0">
                          <a:latin typeface="+mj-lt"/>
                        </a:rPr>
                        <a:t>8</a:t>
                      </a:r>
                      <a:r>
                        <a:rPr lang="hu-HU" b="0" smtClean="0">
                          <a:latin typeface="+mj-lt"/>
                        </a:rPr>
                        <a:t> m</a:t>
                      </a:r>
                      <a:endParaRPr lang="hu-HU" b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u-HU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0" smtClean="0">
                          <a:latin typeface="+mj-lt"/>
                        </a:rPr>
                        <a:t>idő</a:t>
                      </a:r>
                      <a:endParaRPr lang="hu-HU" b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0" smtClean="0">
                          <a:latin typeface="+mj-lt"/>
                        </a:rPr>
                        <a:t>0.1 ms (</a:t>
                      </a:r>
                      <a:r>
                        <a:rPr lang="hu-HU" sz="1800" b="0" kern="120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f</a:t>
                      </a:r>
                      <a:r>
                        <a:rPr lang="hu-HU" sz="1800" b="0" kern="1200" baseline="-2500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pe</a:t>
                      </a:r>
                      <a:r>
                        <a:rPr lang="hu-HU" sz="1800" b="0" kern="120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~ 1 kHz)</a:t>
                      </a:r>
                      <a:endParaRPr lang="hu-HU" b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0" smtClean="0">
                          <a:latin typeface="+mj-lt"/>
                        </a:rPr>
                        <a:t>órák/ napok</a:t>
                      </a:r>
                      <a:endParaRPr lang="hu-HU" b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mtClean="0">
                          <a:latin typeface="+mj-lt"/>
                        </a:rPr>
                        <a:t>Ionoszféra</a:t>
                      </a:r>
                      <a:endParaRPr lang="hu-HU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0" smtClean="0">
                          <a:latin typeface="+mj-lt"/>
                        </a:rPr>
                        <a:t>hossz</a:t>
                      </a:r>
                      <a:endParaRPr lang="hu-HU" b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0" smtClean="0">
                          <a:latin typeface="+mj-lt"/>
                        </a:rPr>
                        <a:t>0.002 m</a:t>
                      </a:r>
                      <a:endParaRPr lang="hu-HU" b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0" smtClean="0">
                          <a:latin typeface="+mj-lt"/>
                        </a:rPr>
                        <a:t>10</a:t>
                      </a:r>
                      <a:r>
                        <a:rPr lang="hu-HU" b="0" baseline="30000" smtClean="0">
                          <a:latin typeface="+mj-lt"/>
                        </a:rPr>
                        <a:t>2</a:t>
                      </a:r>
                      <a:r>
                        <a:rPr lang="hu-HU" b="0" smtClean="0">
                          <a:latin typeface="+mj-lt"/>
                        </a:rPr>
                        <a:t> m</a:t>
                      </a:r>
                      <a:endParaRPr lang="hu-HU" b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0" smtClean="0">
                          <a:latin typeface="+mj-lt"/>
                        </a:rPr>
                        <a:t>idő</a:t>
                      </a:r>
                      <a:endParaRPr lang="hu-HU" b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0" smtClean="0">
                          <a:latin typeface="+mj-lt"/>
                        </a:rPr>
                        <a:t>0.1 </a:t>
                      </a:r>
                      <a:r>
                        <a:rPr lang="el-GR" b="0" smtClean="0">
                          <a:latin typeface="+mj-lt"/>
                        </a:rPr>
                        <a:t>μ</a:t>
                      </a:r>
                      <a:r>
                        <a:rPr lang="hu-HU" b="0" smtClean="0">
                          <a:latin typeface="+mj-lt"/>
                        </a:rPr>
                        <a:t>s (</a:t>
                      </a:r>
                      <a:r>
                        <a:rPr lang="hu-HU" sz="1800" b="0" kern="120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f</a:t>
                      </a:r>
                      <a:r>
                        <a:rPr lang="hu-HU" sz="1800" b="0" kern="1200" baseline="-2500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pe</a:t>
                      </a:r>
                      <a:r>
                        <a:rPr lang="hu-HU" sz="1800" b="0" kern="120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~ 10 MHz)</a:t>
                      </a:r>
                      <a:endParaRPr lang="hu-HU" b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0" smtClean="0">
                          <a:latin typeface="+mj-lt"/>
                        </a:rPr>
                        <a:t>órák</a:t>
                      </a:r>
                      <a:endParaRPr lang="hu-HU" b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147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ím 1"/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590366"/>
                <a:ext cx="7886700" cy="5222874"/>
              </a:xfrm>
              <a:solidFill>
                <a:schemeClr val="bg1"/>
              </a:solidFill>
            </p:spPr>
            <p:txBody>
              <a:bodyPr anchor="t">
                <a:normAutofit/>
              </a:bodyPr>
              <a:lstStyle/>
              <a:p>
                <a:pPr algn="l"/>
                <a:r>
                  <a:rPr lang="hu-HU" smtClean="0">
                    <a:solidFill>
                      <a:schemeClr val="accent2">
                        <a:lumMod val="50000"/>
                      </a:schemeClr>
                    </a:solidFill>
                  </a:rPr>
                  <a:t>Plazma mozgása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hu-HU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u-HU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hu-HU" smtClean="0">
                    <a:solidFill>
                      <a:schemeClr val="accent2">
                        <a:lumMod val="50000"/>
                      </a:schemeClr>
                    </a:solidFill>
                  </a:rPr>
                  <a:t> és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hu-HU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u-HU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hu-HU" smtClean="0">
                    <a:solidFill>
                      <a:schemeClr val="accent2">
                        <a:lumMod val="50000"/>
                      </a:schemeClr>
                    </a:solidFill>
                  </a:rPr>
                  <a:t> térben</a:t>
                </a:r>
                <a:br>
                  <a:rPr lang="hu-HU" smtClean="0">
                    <a:solidFill>
                      <a:schemeClr val="accent2">
                        <a:lumMod val="50000"/>
                      </a:schemeClr>
                    </a:solidFill>
                  </a:rPr>
                </a:br>
                <a:r>
                  <a:rPr lang="hu-HU" smtClean="0">
                    <a:solidFill>
                      <a:schemeClr val="accent2">
                        <a:lumMod val="50000"/>
                      </a:schemeClr>
                    </a:solidFill>
                  </a:rPr>
                  <a:t/>
                </a:r>
                <a:br>
                  <a:rPr lang="hu-HU" smtClean="0">
                    <a:solidFill>
                      <a:schemeClr val="accent2">
                        <a:lumMod val="50000"/>
                      </a:schemeClr>
                    </a:solidFill>
                  </a:rPr>
                </a:br>
                <a:r>
                  <a:rPr lang="hu-HU" sz="3200" smtClean="0">
                    <a:solidFill>
                      <a:schemeClr val="accent2">
                        <a:lumMod val="50000"/>
                      </a:schemeClr>
                    </a:solidFill>
                  </a:rPr>
                  <a:t>          </a:t>
                </a:r>
                <a14:m>
                  <m:oMath xmlns:m="http://schemas.openxmlformats.org/officeDocument/2006/math">
                    <m:r>
                      <a:rPr lang="hu-HU" sz="32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  <m:f>
                      <m:fPr>
                        <m:ctrlPr>
                          <a:rPr lang="hu-HU" sz="32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32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hu-HU" sz="32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hu-HU" sz="32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num>
                      <m:den>
                        <m:r>
                          <a:rPr lang="hu-HU" sz="32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hu-HU" sz="32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sz="32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hu-HU" sz="32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hu-HU" sz="32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hu-HU" sz="32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  <m:r>
                          <a:rPr lang="hu-HU" sz="32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hu-HU" sz="32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hu-HU" sz="32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  <m:r>
                          <a:rPr lang="hu-HU" sz="32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acc>
                          <m:accPr>
                            <m:chr m:val="⃗"/>
                            <m:ctrlPr>
                              <a:rPr lang="hu-HU" sz="32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hu-HU" sz="32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</m:d>
                    <m:r>
                      <a:rPr lang="hu-HU" sz="32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hu-HU" sz="32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hu-HU" sz="32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u-HU" sz="32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</m:oMath>
                </a14:m>
                <a:r>
                  <a:rPr lang="hu-HU" smtClean="0">
                    <a:solidFill>
                      <a:schemeClr val="accent2">
                        <a:lumMod val="50000"/>
                      </a:schemeClr>
                    </a:solidFill>
                  </a:rPr>
                  <a:t> +...</a:t>
                </a:r>
                <a:br>
                  <a:rPr lang="hu-HU" smtClean="0">
                    <a:solidFill>
                      <a:schemeClr val="accent2">
                        <a:lumMod val="50000"/>
                      </a:schemeClr>
                    </a:solidFill>
                  </a:rPr>
                </a:br>
                <a:r>
                  <a:rPr lang="hu-HU" smtClean="0">
                    <a:solidFill>
                      <a:schemeClr val="accent2">
                        <a:lumMod val="50000"/>
                      </a:schemeClr>
                    </a:solidFill>
                  </a:rPr>
                  <a:t/>
                </a:r>
                <a:br>
                  <a:rPr lang="hu-HU" smtClean="0">
                    <a:solidFill>
                      <a:schemeClr val="accent2">
                        <a:lumMod val="50000"/>
                      </a:schemeClr>
                    </a:solidFill>
                  </a:rPr>
                </a:br>
                <a:r>
                  <a:rPr lang="hu-HU" smtClean="0">
                    <a:solidFill>
                      <a:schemeClr val="accent2">
                        <a:lumMod val="50000"/>
                      </a:schemeClr>
                    </a:solidFill>
                  </a:rPr>
                  <a:t/>
                </a:r>
                <a:br>
                  <a:rPr lang="hu-HU" smtClean="0">
                    <a:solidFill>
                      <a:schemeClr val="accent2">
                        <a:lumMod val="50000"/>
                      </a:schemeClr>
                    </a:solidFill>
                  </a:rPr>
                </a:br>
                <a:endParaRPr lang="hu-HU" sz="1800"/>
              </a:p>
            </p:txBody>
          </p:sp>
        </mc:Choice>
        <mc:Fallback xmlns="">
          <p:sp>
            <p:nvSpPr>
              <p:cNvPr id="2" name="Cím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590366"/>
                <a:ext cx="7886700" cy="5222874"/>
              </a:xfrm>
              <a:blipFill rotWithShape="0">
                <a:blip r:embed="rId3"/>
                <a:stretch>
                  <a:fillRect l="-3091" t="-221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A Naprendszer fizikája 2018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0C4B-FF6E-4558-BFE2-91C8DE5D427C}" type="slidenum">
              <a:rPr lang="hu-HU" smtClean="0"/>
              <a:pPr/>
              <a:t>16</a:t>
            </a:fld>
            <a:endParaRPr lang="hu-HU"/>
          </a:p>
        </p:txBody>
      </p:sp>
      <p:sp>
        <p:nvSpPr>
          <p:cNvPr id="3" name="Szövegdoboz 2"/>
          <p:cNvSpPr txBox="1"/>
          <p:nvPr/>
        </p:nvSpPr>
        <p:spPr>
          <a:xfrm>
            <a:off x="706170" y="3207733"/>
            <a:ext cx="3802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HA CSAK </a:t>
            </a:r>
            <a:r>
              <a:rPr lang="hu-HU">
                <a:solidFill>
                  <a:schemeClr val="accent2">
                    <a:lumMod val="50000"/>
                  </a:schemeClr>
                </a:solidFill>
                <a:latin typeface="+mj-lt"/>
              </a:rPr>
              <a:t>elektromos </a:t>
            </a:r>
            <a:r>
              <a:rPr lang="hu-HU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tér van:</a:t>
            </a:r>
            <a:r>
              <a:rPr lang="hu-HU">
                <a:solidFill>
                  <a:schemeClr val="accent2">
                    <a:lumMod val="50000"/>
                  </a:schemeClr>
                </a:solidFill>
                <a:latin typeface="+mj-lt"/>
              </a:rPr>
              <a:t/>
            </a:r>
            <a:br>
              <a:rPr lang="hu-HU">
                <a:solidFill>
                  <a:schemeClr val="accent2">
                    <a:lumMod val="50000"/>
                  </a:schemeClr>
                </a:solidFill>
                <a:latin typeface="+mj-lt"/>
              </a:rPr>
            </a:br>
            <a:r>
              <a:rPr lang="hu-HU">
                <a:latin typeface="+mj-lt"/>
              </a:rPr>
              <a:t>- gyorsítás E-vel párhuzamos, de </a:t>
            </a:r>
            <a:r>
              <a:rPr lang="hu-HU" smtClean="0">
                <a:latin typeface="+mj-lt"/>
              </a:rPr>
              <a:t>ionra </a:t>
            </a:r>
            <a:r>
              <a:rPr lang="hu-HU">
                <a:latin typeface="+mj-lt"/>
              </a:rPr>
              <a:t>és </a:t>
            </a:r>
            <a:r>
              <a:rPr lang="hu-HU" smtClean="0">
                <a:latin typeface="+mj-lt"/>
              </a:rPr>
              <a:t>elektronra ellentétes irányban hat</a:t>
            </a:r>
            <a:r>
              <a:rPr lang="hu-HU">
                <a:latin typeface="+mj-lt"/>
              </a:rPr>
              <a:t/>
            </a:r>
            <a:br>
              <a:rPr lang="hu-HU">
                <a:latin typeface="+mj-lt"/>
              </a:rPr>
            </a:br>
            <a:r>
              <a:rPr lang="hu-HU">
                <a:latin typeface="+mj-lt"/>
              </a:rPr>
              <a:t>- elektronok tömege kisebb - jobban gyorsulnak</a:t>
            </a:r>
            <a:br>
              <a:rPr lang="hu-HU">
                <a:latin typeface="+mj-lt"/>
              </a:rPr>
            </a:br>
            <a:r>
              <a:rPr lang="hu-HU">
                <a:latin typeface="+mj-lt"/>
              </a:rPr>
              <a:t>- E irányában áram alakul </a:t>
            </a:r>
            <a:r>
              <a:rPr lang="hu-HU" smtClean="0">
                <a:latin typeface="+mj-lt"/>
              </a:rPr>
              <a:t>ki.</a:t>
            </a:r>
            <a:endParaRPr lang="hu-HU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zövegdoboz 5"/>
              <p:cNvSpPr txBox="1"/>
              <p:nvPr/>
            </p:nvSpPr>
            <p:spPr>
              <a:xfrm>
                <a:off x="5045327" y="3201803"/>
                <a:ext cx="3603279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smtClean="0">
                    <a:solidFill>
                      <a:schemeClr val="accent2">
                        <a:lumMod val="50000"/>
                      </a:schemeClr>
                    </a:solidFill>
                    <a:latin typeface="+mj-lt"/>
                  </a:rPr>
                  <a:t>HA CSAK mágneses tér van:</a:t>
                </a:r>
                <a:r>
                  <a:rPr lang="hu-HU">
                    <a:solidFill>
                      <a:schemeClr val="accent2">
                        <a:lumMod val="50000"/>
                      </a:schemeClr>
                    </a:solidFill>
                    <a:latin typeface="+mj-lt"/>
                  </a:rPr>
                  <a:t/>
                </a:r>
                <a:br>
                  <a:rPr lang="hu-HU">
                    <a:solidFill>
                      <a:schemeClr val="accent2">
                        <a:lumMod val="50000"/>
                      </a:schemeClr>
                    </a:solidFill>
                    <a:latin typeface="+mj-lt"/>
                  </a:rPr>
                </a:br>
                <a:r>
                  <a:rPr lang="hu-HU" smtClean="0">
                    <a:solidFill>
                      <a:schemeClr val="accent2">
                        <a:lumMod val="50000"/>
                      </a:schemeClr>
                    </a:solidFill>
                    <a:latin typeface="+mj-lt"/>
                  </a:rPr>
                  <a:t>- </a:t>
                </a:r>
                <a:r>
                  <a:rPr lang="hu-HU" smtClean="0">
                    <a:latin typeface="+mj-lt"/>
                  </a:rPr>
                  <a:t>ha v ǁ B </a:t>
                </a:r>
                <a:r>
                  <a:rPr lang="hu-HU" smtClean="0">
                    <a:latin typeface="+mj-lt"/>
                    <a:sym typeface="Symbol" panose="05050102010706020507" pitchFamily="18" charset="2"/>
                  </a:rPr>
                  <a:t> v x B = 0</a:t>
                </a:r>
                <a:r>
                  <a:rPr lang="hu-HU" smtClean="0">
                    <a:latin typeface="+mj-lt"/>
                  </a:rPr>
                  <a:t>. </a:t>
                </a:r>
                <a:br>
                  <a:rPr lang="hu-HU" smtClean="0">
                    <a:latin typeface="+mj-lt"/>
                  </a:rPr>
                </a:br>
                <a:r>
                  <a:rPr lang="hu-HU" smtClean="0">
                    <a:latin typeface="+mj-lt"/>
                  </a:rPr>
                  <a:t>B </a:t>
                </a:r>
                <a:r>
                  <a:rPr lang="hu-HU">
                    <a:latin typeface="+mj-lt"/>
                  </a:rPr>
                  <a:t>irányában nincs elmozdulás, </a:t>
                </a:r>
                <a:r>
                  <a:rPr lang="hu-HU" smtClean="0">
                    <a:latin typeface="+mj-lt"/>
                  </a:rPr>
                  <a:t>nincs munkavégzés.</a:t>
                </a:r>
              </a:p>
              <a:p>
                <a:r>
                  <a:rPr lang="hu-HU" smtClean="0">
                    <a:latin typeface="+mj-lt"/>
                  </a:rPr>
                  <a:t>- ha v </a:t>
                </a:r>
                <a:r>
                  <a:rPr lang="hu-HU" smtClean="0">
                    <a:latin typeface="+mj-lt"/>
                    <a:sym typeface="Symbol" panose="05050102010706020507" pitchFamily="18" charset="2"/>
                  </a:rPr>
                  <a:t> B  v x B = MAX</a:t>
                </a:r>
              </a:p>
              <a:p>
                <a:r>
                  <a:rPr lang="hu-HU" smtClean="0">
                    <a:latin typeface="+mj-lt"/>
                    <a:sym typeface="Symbol" panose="05050102010706020507" pitchFamily="18" charset="2"/>
                  </a:rPr>
                  <a:t>A sebességvektor elfordul!  </a:t>
                </a:r>
                <a:r>
                  <a:rPr lang="hu-HU" smtClean="0">
                    <a:sym typeface="Symbol" panose="05050102010706020507" pitchFamily="18" charset="2"/>
                  </a:rPr>
                  <a:t>GIRÁCIÓ</a:t>
                </a:r>
              </a:p>
              <a:p>
                <a:r>
                  <a:rPr lang="hu-HU" smtClean="0">
                    <a:latin typeface="+mj-lt"/>
                    <a:sym typeface="Symbol" panose="05050102010706020507" pitchFamily="18" charset="2"/>
                  </a:rPr>
                  <a:t>- ha v </a:t>
                </a:r>
                <a14:m>
                  <m:oMath xmlns:m="http://schemas.openxmlformats.org/officeDocument/2006/math">
                    <m:r>
                      <a:rPr lang="hu-HU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∢</m:t>
                    </m:r>
                  </m:oMath>
                </a14:m>
                <a:r>
                  <a:rPr lang="hu-HU" smtClean="0">
                    <a:latin typeface="+mj-lt"/>
                  </a:rPr>
                  <a:t> B </a:t>
                </a:r>
                <a:r>
                  <a:rPr lang="hu-HU" smtClean="0">
                    <a:latin typeface="+mj-lt"/>
                    <a:sym typeface="Symbol" panose="05050102010706020507" pitchFamily="18" charset="2"/>
                  </a:rPr>
                  <a:t> </a:t>
                </a:r>
                <a:r>
                  <a:rPr lang="hu-HU" smtClean="0">
                    <a:sym typeface="Symbol" panose="05050102010706020507" pitchFamily="18" charset="2"/>
                  </a:rPr>
                  <a:t>HELIKÁLIS PÁLYA</a:t>
                </a:r>
                <a:endParaRPr lang="hu-HU" smtClean="0"/>
              </a:p>
            </p:txBody>
          </p:sp>
        </mc:Choice>
        <mc:Fallback xmlns="">
          <p:sp>
            <p:nvSpPr>
              <p:cNvPr id="6" name="Szövegdoboz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5327" y="3201803"/>
                <a:ext cx="3603279" cy="2031325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l="-1523" t="-1502" b="-390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Egyenes összekötő nyíllal 7"/>
          <p:cNvCxnSpPr/>
          <p:nvPr/>
        </p:nvCxnSpPr>
        <p:spPr>
          <a:xfrm flipH="1">
            <a:off x="2180613" y="2562131"/>
            <a:ext cx="1312752" cy="639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>
            <a:off x="5035636" y="2562131"/>
            <a:ext cx="968721" cy="712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586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ím 1"/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619126"/>
                <a:ext cx="7886700" cy="5817888"/>
              </a:xfrm>
            </p:spPr>
            <p:txBody>
              <a:bodyPr anchor="t">
                <a:normAutofit fontScale="90000"/>
              </a:bodyPr>
              <a:lstStyle/>
              <a:p>
                <a:pPr algn="l"/>
                <a:r>
                  <a:rPr lang="hu-HU" smtClean="0">
                    <a:solidFill>
                      <a:schemeClr val="accent2">
                        <a:lumMod val="50000"/>
                      </a:schemeClr>
                    </a:solidFill>
                  </a:rPr>
                  <a:t>Plazma mozgása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hu-HU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u-HU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hu-HU" smtClean="0">
                    <a:solidFill>
                      <a:schemeClr val="accent2">
                        <a:lumMod val="50000"/>
                      </a:schemeClr>
                    </a:solidFill>
                  </a:rPr>
                  <a:t> és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hu-HU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u-HU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hu-HU" smtClean="0">
                    <a:solidFill>
                      <a:schemeClr val="accent2">
                        <a:lumMod val="50000"/>
                      </a:schemeClr>
                    </a:solidFill>
                  </a:rPr>
                  <a:t> térben</a:t>
                </a:r>
                <a:br>
                  <a:rPr lang="hu-HU" smtClean="0">
                    <a:solidFill>
                      <a:schemeClr val="accent2">
                        <a:lumMod val="50000"/>
                      </a:schemeClr>
                    </a:solidFill>
                  </a:rPr>
                </a:br>
                <a:r>
                  <a:rPr lang="hu-HU" sz="1800" smtClean="0">
                    <a:solidFill>
                      <a:schemeClr val="accent2">
                        <a:lumMod val="50000"/>
                      </a:schemeClr>
                    </a:solidFill>
                  </a:rPr>
                  <a:t/>
                </a:r>
                <a:br>
                  <a:rPr lang="hu-HU" sz="1800" smtClean="0">
                    <a:solidFill>
                      <a:schemeClr val="accent2">
                        <a:lumMod val="50000"/>
                      </a:schemeClr>
                    </a:solidFill>
                  </a:rPr>
                </a:br>
                <a:r>
                  <a:rPr lang="hu-HU" sz="1800" smtClean="0">
                    <a:solidFill>
                      <a:schemeClr val="accent2">
                        <a:lumMod val="50000"/>
                      </a:schemeClr>
                    </a:solidFill>
                  </a:rPr>
                  <a:t/>
                </a:r>
                <a:br>
                  <a:rPr lang="hu-HU" sz="1800" smtClean="0">
                    <a:solidFill>
                      <a:schemeClr val="accent2">
                        <a:lumMod val="50000"/>
                      </a:schemeClr>
                    </a:solidFill>
                  </a:rPr>
                </a:br>
                <a:r>
                  <a:rPr lang="hu-HU" sz="2000" smtClean="0">
                    <a:solidFill>
                      <a:schemeClr val="accent2">
                        <a:lumMod val="50000"/>
                      </a:schemeClr>
                    </a:solidFill>
                    <a:latin typeface="+mn-lt"/>
                  </a:rPr>
                  <a:t>A GIRÁCIÓ / HELIKÁLIS PÁLYA MEGJELENÉSE</a:t>
                </a:r>
                <a:br>
                  <a:rPr lang="hu-HU" sz="2000" smtClean="0">
                    <a:solidFill>
                      <a:schemeClr val="accent2">
                        <a:lumMod val="50000"/>
                      </a:schemeClr>
                    </a:solidFill>
                    <a:latin typeface="+mn-lt"/>
                  </a:rPr>
                </a:br>
                <a:r>
                  <a:rPr lang="hu-HU" sz="2000">
                    <a:solidFill>
                      <a:schemeClr val="accent2">
                        <a:lumMod val="50000"/>
                      </a:schemeClr>
                    </a:solidFill>
                    <a:latin typeface="+mn-lt"/>
                  </a:rPr>
                  <a:t/>
                </a:r>
                <a:br>
                  <a:rPr lang="hu-HU" sz="2000">
                    <a:solidFill>
                      <a:schemeClr val="accent2">
                        <a:lumMod val="50000"/>
                      </a:schemeClr>
                    </a:solidFill>
                    <a:latin typeface="+mn-lt"/>
                  </a:rPr>
                </a:br>
                <a:r>
                  <a:rPr lang="hu-HU" sz="2000" smtClean="0"/>
                  <a:t>Körpályára felírjuk a mozgási egyenletet:</a:t>
                </a:r>
                <a:br>
                  <a:rPr lang="hu-HU" sz="2000" smtClean="0"/>
                </a:br>
                <a:r>
                  <a:rPr lang="hu-HU" sz="1800"/>
                  <a:t/>
                </a:r>
                <a:br>
                  <a:rPr lang="hu-HU" sz="180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  <m:f>
                        <m:fPr>
                          <m:ctrlPr>
                            <a:rPr lang="hu-HU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hu-H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hu-HU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hu-HU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</m:sub>
                            <m:sup>
                              <m:r>
                                <a:rPr lang="hu-HU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hu-HU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𝑞𝐵</m:t>
                      </m:r>
                      <m:sSub>
                        <m:sSubPr>
                          <m:ctrlPr>
                            <a:rPr lang="hu-HU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hu-H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</m:oMath>
                  </m:oMathPara>
                </a14:m>
                <a:r>
                  <a:rPr lang="hu-HU" sz="2000" smtClean="0"/>
                  <a:t/>
                </a:r>
                <a:br>
                  <a:rPr lang="hu-HU" sz="2000" smtClean="0"/>
                </a:br>
                <a:r>
                  <a:rPr lang="hu-HU" sz="2000" smtClean="0"/>
                  <a:t/>
                </a:r>
                <a:br>
                  <a:rPr lang="hu-HU" sz="2000" smtClean="0"/>
                </a:br>
                <a:r>
                  <a:rPr lang="hu-HU" sz="2000" smtClean="0"/>
                  <a:t>rendezve:</a:t>
                </a:r>
                <a14:m>
                  <m:oMath xmlns:m="http://schemas.openxmlformats.org/officeDocument/2006/math">
                    <m:r>
                      <a:rPr lang="hu-HU" sz="2000" b="0" i="0" smtClean="0">
                        <a:latin typeface="Cambria Math" panose="02040503050406030204" pitchFamily="18" charset="0"/>
                      </a:rPr>
                      <m:t>                                             </m:t>
                    </m:r>
                    <m:f>
                      <m:fPr>
                        <m:ctrlPr>
                          <a:rPr lang="hu-HU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u-HU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hu-HU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⊥</m:t>
                            </m:r>
                          </m:sub>
                        </m:sSub>
                      </m:num>
                      <m:den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hu-HU" sz="2000" smtClean="0"/>
                  <a:t>     =        </a:t>
                </a:r>
                <a:r>
                  <a:rPr lang="hu-HU" sz="2000" smtClean="0">
                    <a:sym typeface="Symbol" panose="05050102010706020507" pitchFamily="18" charset="2"/>
                  </a:rPr>
                  <a:t></a:t>
                </a:r>
                <a:r>
                  <a:rPr lang="hu-HU" sz="2000" baseline="-25000" smtClean="0">
                    <a:sym typeface="Symbol" panose="05050102010706020507" pitchFamily="18" charset="2"/>
                  </a:rPr>
                  <a:t>c</a:t>
                </a:r>
                <a:r>
                  <a:rPr lang="hu-HU" sz="2000" smtClean="0">
                    <a:sym typeface="Symbol" panose="05050102010706020507" pitchFamily="18" charset="2"/>
                  </a:rPr>
                  <a:t>... </a:t>
                </a:r>
                <a:r>
                  <a:rPr lang="hu-HU" sz="2000" smtClean="0">
                    <a:solidFill>
                      <a:schemeClr val="accent2">
                        <a:lumMod val="75000"/>
                      </a:schemeClr>
                    </a:solidFill>
                    <a:sym typeface="Symbol" panose="05050102010706020507" pitchFamily="18" charset="2"/>
                  </a:rPr>
                  <a:t>ciklotronfrekvencia </a:t>
                </a:r>
                <a:r>
                  <a:rPr lang="hu-HU" sz="2000">
                    <a:solidFill>
                      <a:schemeClr val="accent2">
                        <a:lumMod val="75000"/>
                      </a:schemeClr>
                    </a:solidFill>
                  </a:rPr>
                  <a:t>[1/s]</a:t>
                </a:r>
                <a:r>
                  <a:rPr lang="hu-HU" sz="2000" smtClean="0">
                    <a:sym typeface="Symbol" panose="05050102010706020507" pitchFamily="18" charset="2"/>
                  </a:rPr>
                  <a:t/>
                </a:r>
                <a:br>
                  <a:rPr lang="hu-HU" sz="2000" smtClean="0">
                    <a:sym typeface="Symbol" panose="05050102010706020507" pitchFamily="18" charset="2"/>
                  </a:rPr>
                </a:br>
                <a:r>
                  <a:rPr lang="hu-HU" sz="2000">
                    <a:sym typeface="Symbol" panose="05050102010706020507" pitchFamily="18" charset="2"/>
                  </a:rPr>
                  <a:t>	</a:t>
                </a:r>
                <a:r>
                  <a:rPr lang="hu-HU" sz="2000" smtClean="0">
                    <a:sym typeface="Symbol" panose="05050102010706020507" pitchFamily="18" charset="2"/>
                  </a:rPr>
                  <a:t>			</a:t>
                </a:r>
                <a:br>
                  <a:rPr lang="hu-HU" sz="2000" smtClean="0">
                    <a:sym typeface="Symbol" panose="05050102010706020507" pitchFamily="18" charset="2"/>
                  </a:rPr>
                </a:br>
                <a:r>
                  <a:rPr lang="hu-HU" sz="2000">
                    <a:sym typeface="Symbol" panose="05050102010706020507" pitchFamily="18" charset="2"/>
                  </a:rPr>
                  <a:t>	</a:t>
                </a:r>
                <a:r>
                  <a:rPr lang="hu-HU" sz="2000" smtClean="0">
                    <a:sym typeface="Symbol" panose="05050102010706020507" pitchFamily="18" charset="2"/>
                  </a:rPr>
                  <a:t>		             </a:t>
                </a:r>
                <a14:m>
                  <m:oMath xmlns:m="http://schemas.openxmlformats.org/officeDocument/2006/math">
                    <m:r>
                      <a:rPr lang="hu-HU" sz="200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	</m:t>
                    </m:r>
                    <m:r>
                      <a:rPr lang="hu-HU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𝑟</m:t>
                    </m:r>
                    <m:r>
                      <a:rPr lang="hu-HU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hu-HU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hu-HU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𝑚</m:t>
                        </m:r>
                        <m:sSub>
                          <m:sSubPr>
                            <m:ctrlPr>
                              <a:rPr lang="hu-HU" sz="20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hu-HU" sz="20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𝑣</m:t>
                            </m:r>
                          </m:e>
                          <m:sub>
                            <m:r>
                              <a:rPr lang="hu-HU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⊥</m:t>
                            </m:r>
                          </m:sub>
                        </m:sSub>
                      </m:num>
                      <m:den>
                        <m:r>
                          <a:rPr lang="hu-HU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𝑞𝐵</m:t>
                        </m:r>
                      </m:den>
                    </m:f>
                  </m:oMath>
                </a14:m>
                <a:r>
                  <a:rPr lang="hu-HU" sz="2000" smtClean="0"/>
                  <a:t>                       r</a:t>
                </a:r>
                <a:r>
                  <a:rPr lang="hu-HU" sz="2000" baseline="-25000" smtClean="0"/>
                  <a:t>L</a:t>
                </a:r>
                <a:r>
                  <a:rPr lang="hu-HU" sz="2000" smtClean="0"/>
                  <a:t>...</a:t>
                </a:r>
                <a:r>
                  <a:rPr lang="hu-HU" sz="2000" smtClean="0">
                    <a:solidFill>
                      <a:schemeClr val="accent2">
                        <a:lumMod val="75000"/>
                      </a:schemeClr>
                    </a:solidFill>
                  </a:rPr>
                  <a:t>ciklotron / girosugár 	</a:t>
                </a:r>
                <a:br>
                  <a:rPr lang="hu-HU" sz="2000" smtClean="0">
                    <a:solidFill>
                      <a:schemeClr val="accent2">
                        <a:lumMod val="75000"/>
                      </a:schemeClr>
                    </a:solidFill>
                  </a:rPr>
                </a:br>
                <a:r>
                  <a:rPr lang="hu-HU" sz="2000" smtClean="0">
                    <a:solidFill>
                      <a:schemeClr val="accent2">
                        <a:lumMod val="75000"/>
                      </a:schemeClr>
                    </a:solidFill>
                  </a:rPr>
                  <a:t>					      Larmor-sugár</a:t>
                </a:r>
                <a:r>
                  <a:rPr lang="hu-HU" sz="2000" smtClean="0"/>
                  <a:t/>
                </a:r>
                <a:br>
                  <a:rPr lang="hu-HU" sz="2000" smtClean="0"/>
                </a:br>
                <a:r>
                  <a:rPr lang="hu-HU" sz="2000" smtClean="0"/>
                  <a:t>Tehát:			         </a:t>
                </a:r>
                <a14:m>
                  <m:oMath xmlns:m="http://schemas.openxmlformats.org/officeDocument/2006/math"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𝐼𝑚𝑝𝑢𝑙𝑧𝑢𝑠</m:t>
                    </m:r>
                  </m:oMath>
                </a14:m>
                <a:r>
                  <a:rPr lang="hu-HU" sz="2000" smtClean="0"/>
                  <a:t/>
                </a:r>
                <a:br>
                  <a:rPr lang="hu-HU" sz="2000" smtClean="0"/>
                </a:br>
                <a:r>
                  <a:rPr lang="hu-HU" sz="2000" smtClean="0"/>
                  <a:t/>
                </a:r>
                <a:br>
                  <a:rPr lang="hu-HU" sz="2000" smtClean="0"/>
                </a:br>
                <a:r>
                  <a:rPr lang="hu-HU" sz="2000" smtClean="0"/>
                  <a:t/>
                </a:r>
                <a:br>
                  <a:rPr lang="hu-HU" sz="2000" smtClean="0"/>
                </a:br>
                <a:r>
                  <a:rPr lang="hu-HU" sz="2000" smtClean="0">
                    <a:sym typeface="Symbol" panose="05050102010706020507" pitchFamily="18" charset="2"/>
                  </a:rPr>
                  <a:t></a:t>
                </a:r>
                <a:r>
                  <a:rPr lang="hu-HU" sz="2000" smtClean="0"/>
                  <a:t> Milyen pályán mozog egy részecske, ha </a:t>
                </a:r>
                <a:r>
                  <a:rPr lang="hu-HU" sz="2000"/>
                  <a:t>sebessége szöget zár be a mágneses </a:t>
                </a:r>
                <a:r>
                  <a:rPr lang="hu-HU" sz="2000" smtClean="0"/>
                  <a:t>térrel?  És, ha még egy, a B-vel párhuzamos E tér is jelen van?</a:t>
                </a:r>
                <a:r>
                  <a:rPr lang="hu-HU" sz="2000"/>
                  <a:t/>
                </a:r>
                <a:br>
                  <a:rPr lang="hu-HU" sz="200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3B4FEE43-8C86-4281-BA13-D7050B22259B}" type="mathplaceholder">
                        <a:rPr lang="hu-HU" sz="1800" i="1" smtClean="0">
                          <a:latin typeface="Cambria Math" panose="02040503050406030204" pitchFamily="18" charset="0"/>
                        </a:rPr>
                        <a:t>Írja be az egyenletet ide</a:t>
                      </a:fld>
                    </m:oMath>
                  </m:oMathPara>
                </a14:m>
                <a:endParaRPr lang="hu-HU" sz="1800"/>
              </a:p>
            </p:txBody>
          </p:sp>
        </mc:Choice>
        <mc:Fallback xmlns="">
          <p:sp>
            <p:nvSpPr>
              <p:cNvPr id="2" name="Cím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619126"/>
                <a:ext cx="7886700" cy="5817888"/>
              </a:xfrm>
              <a:blipFill rotWithShape="0">
                <a:blip r:embed="rId3"/>
                <a:stretch>
                  <a:fillRect l="-2705" t="-1677" r="-7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A Naprendszer fizikája 2018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0C4B-FF6E-4558-BFE2-91C8DE5D427C}" type="slidenum">
              <a:rPr lang="hu-HU" smtClean="0"/>
              <a:pPr/>
              <a:t>17</a:t>
            </a:fld>
            <a:endParaRPr lang="hu-HU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919" y="1156153"/>
            <a:ext cx="3029373" cy="213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52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ím 1"/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619126"/>
                <a:ext cx="7886700" cy="5510070"/>
              </a:xfrm>
            </p:spPr>
            <p:txBody>
              <a:bodyPr anchor="t">
                <a:normAutofit/>
              </a:bodyPr>
              <a:lstStyle/>
              <a:p>
                <a:pPr algn="l"/>
                <a:r>
                  <a:rPr lang="hu-HU" smtClean="0">
                    <a:solidFill>
                      <a:schemeClr val="accent2">
                        <a:lumMod val="50000"/>
                      </a:schemeClr>
                    </a:solidFill>
                  </a:rPr>
                  <a:t>Plazma mozgása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hu-HU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u-HU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hu-HU" smtClean="0">
                    <a:solidFill>
                      <a:schemeClr val="accent2">
                        <a:lumMod val="50000"/>
                      </a:schemeClr>
                    </a:solidFill>
                  </a:rPr>
                  <a:t> és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hu-HU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u-HU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hu-HU" smtClean="0">
                    <a:solidFill>
                      <a:schemeClr val="accent2">
                        <a:lumMod val="50000"/>
                      </a:schemeClr>
                    </a:solidFill>
                  </a:rPr>
                  <a:t> térben</a:t>
                </a:r>
                <a:br>
                  <a:rPr lang="hu-HU" smtClean="0">
                    <a:solidFill>
                      <a:schemeClr val="accent2">
                        <a:lumMod val="50000"/>
                      </a:schemeClr>
                    </a:solidFill>
                  </a:rPr>
                </a:br>
                <a:r>
                  <a:rPr lang="hu-HU" sz="1800" smtClean="0">
                    <a:solidFill>
                      <a:schemeClr val="accent2">
                        <a:lumMod val="50000"/>
                      </a:schemeClr>
                    </a:solidFill>
                  </a:rPr>
                  <a:t/>
                </a:r>
                <a:br>
                  <a:rPr lang="hu-HU" sz="1800" smtClean="0">
                    <a:solidFill>
                      <a:schemeClr val="accent2">
                        <a:lumMod val="50000"/>
                      </a:schemeClr>
                    </a:solidFill>
                  </a:rPr>
                </a:br>
                <a:r>
                  <a:rPr lang="hu-HU" sz="1800" smtClean="0">
                    <a:solidFill>
                      <a:schemeClr val="accent2">
                        <a:lumMod val="50000"/>
                      </a:schemeClr>
                    </a:solidFill>
                  </a:rPr>
                  <a:t/>
                </a:r>
                <a:br>
                  <a:rPr lang="hu-HU" sz="1800" smtClean="0">
                    <a:solidFill>
                      <a:schemeClr val="accent2">
                        <a:lumMod val="50000"/>
                      </a:schemeClr>
                    </a:solidFill>
                  </a:rPr>
                </a:br>
                <a:r>
                  <a:rPr lang="hu-HU" sz="1800" smtClean="0">
                    <a:solidFill>
                      <a:schemeClr val="accent2">
                        <a:lumMod val="50000"/>
                      </a:schemeClr>
                    </a:solidFill>
                  </a:rPr>
                  <a:t>Többféle erőtér egyidejűleg: </a:t>
                </a:r>
                <a:r>
                  <a:rPr lang="hu-HU" sz="1800" smtClean="0">
                    <a:solidFill>
                      <a:schemeClr val="accent2">
                        <a:lumMod val="50000"/>
                      </a:schemeClr>
                    </a:solidFill>
                    <a:latin typeface="+mn-lt"/>
                  </a:rPr>
                  <a:t>DRIFTEK megjelenése</a:t>
                </a:r>
                <a:br>
                  <a:rPr lang="hu-HU" sz="1800" smtClean="0">
                    <a:solidFill>
                      <a:schemeClr val="accent2">
                        <a:lumMod val="50000"/>
                      </a:schemeClr>
                    </a:solidFill>
                    <a:latin typeface="+mn-lt"/>
                  </a:rPr>
                </a:br>
                <a:r>
                  <a:rPr lang="hu-HU" sz="1800" smtClean="0">
                    <a:solidFill>
                      <a:schemeClr val="accent2">
                        <a:lumMod val="50000"/>
                      </a:schemeClr>
                    </a:solidFill>
                    <a:latin typeface="+mn-lt"/>
                  </a:rPr>
                  <a:t/>
                </a:r>
                <a:br>
                  <a:rPr lang="hu-HU" sz="1800" smtClean="0">
                    <a:solidFill>
                      <a:schemeClr val="accent2">
                        <a:lumMod val="50000"/>
                      </a:schemeClr>
                    </a:solidFill>
                    <a:latin typeface="+mn-lt"/>
                  </a:rPr>
                </a:br>
                <a:r>
                  <a:rPr lang="hu-HU" sz="1800" smtClean="0">
                    <a:solidFill>
                      <a:schemeClr val="accent2">
                        <a:lumMod val="50000"/>
                      </a:schemeClr>
                    </a:solidFill>
                    <a:latin typeface="+mn-lt"/>
                  </a:rPr>
                  <a:t>Elektromos drift: E </a:t>
                </a:r>
                <a:r>
                  <a:rPr lang="hu-HU" sz="1800" smtClean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sym typeface="Symbol" panose="05050102010706020507" pitchFamily="18" charset="2"/>
                  </a:rPr>
                  <a:t> B</a:t>
                </a:r>
                <a:br>
                  <a:rPr lang="hu-HU" sz="1800" smtClean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sym typeface="Symbol" panose="05050102010706020507" pitchFamily="18" charset="2"/>
                  </a:rPr>
                </a:br>
                <a:r>
                  <a:rPr lang="hu-HU" sz="180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sym typeface="Symbol" panose="05050102010706020507" pitchFamily="18" charset="2"/>
                  </a:rPr>
                  <a:t/>
                </a:r>
                <a:br>
                  <a:rPr lang="hu-HU" sz="180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sym typeface="Symbol" panose="05050102010706020507" pitchFamily="18" charset="2"/>
                  </a:rPr>
                </a:br>
                <a:r>
                  <a:rPr lang="hu-HU" sz="1800" smtClean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sym typeface="Symbol" panose="05050102010706020507" pitchFamily="18" charset="2"/>
                  </a:rPr>
                  <a:t/>
                </a:r>
                <a:br>
                  <a:rPr lang="hu-HU" sz="1800" smtClean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sym typeface="Symbol" panose="05050102010706020507" pitchFamily="18" charset="2"/>
                  </a:rPr>
                </a:br>
                <a:r>
                  <a:rPr lang="hu-HU" sz="180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sym typeface="Symbol" panose="05050102010706020507" pitchFamily="18" charset="2"/>
                  </a:rPr>
                  <a:t/>
                </a:r>
                <a:br>
                  <a:rPr lang="hu-HU" sz="180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sym typeface="Symbol" panose="05050102010706020507" pitchFamily="18" charset="2"/>
                  </a:rPr>
                </a:br>
                <a:r>
                  <a:rPr lang="hu-HU" sz="1800" smtClean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sym typeface="Symbol" panose="05050102010706020507" pitchFamily="18" charset="2"/>
                  </a:rPr>
                  <a:t/>
                </a:r>
                <a:br>
                  <a:rPr lang="hu-HU" sz="1800" smtClean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sym typeface="Symbol" panose="05050102010706020507" pitchFamily="18" charset="2"/>
                  </a:rPr>
                </a:br>
                <a:r>
                  <a:rPr lang="hu-HU" sz="180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sym typeface="Symbol" panose="05050102010706020507" pitchFamily="18" charset="2"/>
                  </a:rPr>
                  <a:t/>
                </a:r>
                <a:br>
                  <a:rPr lang="hu-HU" sz="180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sym typeface="Symbol" panose="05050102010706020507" pitchFamily="18" charset="2"/>
                  </a:rPr>
                </a:br>
                <a:r>
                  <a:rPr lang="hu-HU" sz="1800" smtClean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sym typeface="Symbol" panose="05050102010706020507" pitchFamily="18" charset="2"/>
                  </a:rPr>
                  <a:t/>
                </a:r>
                <a:br>
                  <a:rPr lang="hu-HU" sz="1800" smtClean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sym typeface="Symbol" panose="05050102010706020507" pitchFamily="18" charset="2"/>
                  </a:rPr>
                </a:br>
                <a:r>
                  <a:rPr lang="hu-HU" sz="180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sym typeface="Symbol" panose="05050102010706020507" pitchFamily="18" charset="2"/>
                  </a:rPr>
                  <a:t/>
                </a:r>
                <a:br>
                  <a:rPr lang="hu-HU" sz="180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sym typeface="Symbol" panose="05050102010706020507" pitchFamily="18" charset="2"/>
                  </a:rPr>
                </a:br>
                <a:r>
                  <a:rPr lang="hu-HU" sz="1800" smtClean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sym typeface="Symbol" panose="05050102010706020507" pitchFamily="18" charset="2"/>
                  </a:rPr>
                  <a:t/>
                </a:r>
                <a:br>
                  <a:rPr lang="hu-HU" sz="1800" smtClean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sym typeface="Symbol" panose="05050102010706020507" pitchFamily="18" charset="2"/>
                  </a:rPr>
                </a:br>
                <a:r>
                  <a:rPr lang="hu-HU" sz="180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sym typeface="Symbol" panose="05050102010706020507" pitchFamily="18" charset="2"/>
                  </a:rPr>
                  <a:t/>
                </a:r>
                <a:br>
                  <a:rPr lang="hu-HU" sz="180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sym typeface="Symbol" panose="05050102010706020507" pitchFamily="18" charset="2"/>
                  </a:rPr>
                </a:br>
                <a:r>
                  <a:rPr lang="hu-HU" sz="1800" smtClean="0">
                    <a:solidFill>
                      <a:schemeClr val="accent2">
                        <a:lumMod val="75000"/>
                      </a:schemeClr>
                    </a:solidFill>
                    <a:sym typeface="Symbol" panose="05050102010706020507" pitchFamily="18" charset="2"/>
                  </a:rPr>
                  <a:t>v</a:t>
                </a:r>
                <a:r>
                  <a:rPr lang="hu-HU" sz="1800" baseline="-25000" smtClean="0">
                    <a:solidFill>
                      <a:schemeClr val="accent2">
                        <a:lumMod val="75000"/>
                      </a:schemeClr>
                    </a:solidFill>
                    <a:sym typeface="Symbol" panose="05050102010706020507" pitchFamily="18" charset="2"/>
                  </a:rPr>
                  <a:t>d</a:t>
                </a:r>
                <a:r>
                  <a:rPr lang="hu-HU" sz="1800" smtClean="0">
                    <a:solidFill>
                      <a:schemeClr val="accent2">
                        <a:lumMod val="75000"/>
                      </a:schemeClr>
                    </a:solidFill>
                    <a:sym typeface="Symbol" panose="05050102010706020507" pitchFamily="18" charset="2"/>
                  </a:rPr>
                  <a:t>...driftsebesség</a:t>
                </a:r>
                <a:r>
                  <a:rPr lang="hu-HU" sz="1800" smtClean="0">
                    <a:sym typeface="Symbol" panose="05050102010706020507" pitchFamily="18" charset="2"/>
                  </a:rPr>
                  <a:t>: a ciklotronmozgás középpontja, mint </a:t>
                </a:r>
                <a:r>
                  <a:rPr lang="hu-HU" sz="1800" smtClean="0">
                    <a:solidFill>
                      <a:schemeClr val="accent2">
                        <a:lumMod val="75000"/>
                      </a:schemeClr>
                    </a:solidFill>
                    <a:sym typeface="Symbol" panose="05050102010706020507" pitchFamily="18" charset="2"/>
                  </a:rPr>
                  <a:t>vezetőcentrum</a:t>
                </a:r>
                <a:r>
                  <a:rPr lang="hu-HU" sz="1800" smtClean="0">
                    <a:sym typeface="Symbol" panose="05050102010706020507" pitchFamily="18" charset="2"/>
                  </a:rPr>
                  <a:t> mozog egyenletes sebességgel. Töltésfüggetlen!</a:t>
                </a:r>
                <a:br>
                  <a:rPr lang="hu-HU" sz="1800" smtClean="0">
                    <a:sym typeface="Symbol" panose="05050102010706020507" pitchFamily="18" charset="2"/>
                  </a:rPr>
                </a:br>
                <a:r>
                  <a:rPr lang="hu-HU" sz="1800" smtClean="0">
                    <a:sym typeface="Symbol" panose="05050102010706020507" pitchFamily="18" charset="2"/>
                  </a:rPr>
                  <a:t>Nincs elektromos áram!</a:t>
                </a:r>
                <a:br>
                  <a:rPr lang="hu-HU" sz="1800" smtClean="0">
                    <a:sym typeface="Symbol" panose="05050102010706020507" pitchFamily="18" charset="2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18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hu-HU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𝑣</m:t>
                          </m:r>
                        </m:e>
                        <m:sub>
                          <m:r>
                            <a:rPr lang="hu-HU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𝑑</m:t>
                          </m:r>
                        </m:sub>
                      </m:sSub>
                      <m:r>
                        <a:rPr lang="hu-HU" sz="18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hu-HU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hu-HU" sz="18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accPr>
                            <m:e>
                              <m:r>
                                <a:rPr lang="hu-HU" sz="18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𝐸</m:t>
                              </m:r>
                            </m:e>
                          </m:acc>
                          <m:r>
                            <a:rPr lang="hu-HU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×</m:t>
                          </m:r>
                          <m:acc>
                            <m:accPr>
                              <m:chr m:val="⃗"/>
                              <m:ctrlPr>
                                <a:rPr lang="hu-HU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accPr>
                            <m:e>
                              <m:r>
                                <a:rPr lang="hu-HU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𝐵</m:t>
                              </m:r>
                            </m:e>
                          </m:acc>
                        </m:num>
                        <m:den>
                          <m:sSup>
                            <m:sSupPr>
                              <m:ctrlPr>
                                <a:rPr lang="hu-HU" sz="18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hu-HU" sz="18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hu-HU" sz="18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hu-HU" sz="1800"/>
              </a:p>
            </p:txBody>
          </p:sp>
        </mc:Choice>
        <mc:Fallback xmlns="">
          <p:sp>
            <p:nvSpPr>
              <p:cNvPr id="2" name="Cím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619126"/>
                <a:ext cx="7886700" cy="5510070"/>
              </a:xfrm>
              <a:blipFill rotWithShape="0">
                <a:blip r:embed="rId3"/>
                <a:stretch>
                  <a:fillRect l="-3091" t="-210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A Naprendszer fizikája 2018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0C4B-FF6E-4558-BFE2-91C8DE5D427C}" type="slidenum">
              <a:rPr lang="hu-HU" smtClean="0"/>
              <a:pPr/>
              <a:t>18</a:t>
            </a:fld>
            <a:endParaRPr lang="hu-HU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2" t="9790" r="7426"/>
          <a:stretch/>
        </p:blipFill>
        <p:spPr>
          <a:xfrm>
            <a:off x="3422210" y="2236207"/>
            <a:ext cx="4925086" cy="219998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26"/>
          <a:stretch/>
        </p:blipFill>
        <p:spPr>
          <a:xfrm>
            <a:off x="628650" y="3705725"/>
            <a:ext cx="1458339" cy="104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28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ím 1"/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619125"/>
                <a:ext cx="7886700" cy="5555337"/>
              </a:xfrm>
            </p:spPr>
            <p:txBody>
              <a:bodyPr anchor="t">
                <a:normAutofit/>
              </a:bodyPr>
              <a:lstStyle/>
              <a:p>
                <a:pPr algn="l"/>
                <a:r>
                  <a:rPr lang="hu-HU" smtClean="0">
                    <a:solidFill>
                      <a:schemeClr val="accent2">
                        <a:lumMod val="50000"/>
                      </a:schemeClr>
                    </a:solidFill>
                  </a:rPr>
                  <a:t>Plazma mozgása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hu-HU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u-HU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hu-HU" smtClean="0">
                    <a:solidFill>
                      <a:schemeClr val="accent2">
                        <a:lumMod val="50000"/>
                      </a:schemeClr>
                    </a:solidFill>
                  </a:rPr>
                  <a:t> és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hu-HU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u-HU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hu-HU" smtClean="0">
                    <a:solidFill>
                      <a:schemeClr val="accent2">
                        <a:lumMod val="50000"/>
                      </a:schemeClr>
                    </a:solidFill>
                  </a:rPr>
                  <a:t> térben</a:t>
                </a:r>
                <a:br>
                  <a:rPr lang="hu-HU" smtClean="0">
                    <a:solidFill>
                      <a:schemeClr val="accent2">
                        <a:lumMod val="50000"/>
                      </a:schemeClr>
                    </a:solidFill>
                  </a:rPr>
                </a:br>
                <a:r>
                  <a:rPr lang="hu-HU" sz="1800" smtClean="0">
                    <a:solidFill>
                      <a:schemeClr val="accent2">
                        <a:lumMod val="50000"/>
                      </a:schemeClr>
                    </a:solidFill>
                  </a:rPr>
                  <a:t/>
                </a:r>
                <a:br>
                  <a:rPr lang="hu-HU" sz="1800" smtClean="0">
                    <a:solidFill>
                      <a:schemeClr val="accent2">
                        <a:lumMod val="50000"/>
                      </a:schemeClr>
                    </a:solidFill>
                  </a:rPr>
                </a:br>
                <a:r>
                  <a:rPr lang="hu-HU" sz="1800" smtClean="0">
                    <a:solidFill>
                      <a:schemeClr val="accent2">
                        <a:lumMod val="50000"/>
                      </a:schemeClr>
                    </a:solidFill>
                  </a:rPr>
                  <a:t/>
                </a:r>
                <a:br>
                  <a:rPr lang="hu-HU" sz="1800" smtClean="0">
                    <a:solidFill>
                      <a:schemeClr val="accent2">
                        <a:lumMod val="50000"/>
                      </a:schemeClr>
                    </a:solidFill>
                  </a:rPr>
                </a:br>
                <a:r>
                  <a:rPr lang="hu-HU" sz="1800" smtClean="0">
                    <a:solidFill>
                      <a:schemeClr val="accent2">
                        <a:lumMod val="50000"/>
                      </a:schemeClr>
                    </a:solidFill>
                  </a:rPr>
                  <a:t>Többféle erőtér egyidejűleg: </a:t>
                </a:r>
                <a:r>
                  <a:rPr lang="hu-HU" sz="1800" smtClean="0">
                    <a:solidFill>
                      <a:schemeClr val="accent2">
                        <a:lumMod val="50000"/>
                      </a:schemeClr>
                    </a:solidFill>
                    <a:latin typeface="+mn-lt"/>
                  </a:rPr>
                  <a:t>DRIFTEK megjelenése</a:t>
                </a:r>
                <a:br>
                  <a:rPr lang="hu-HU" sz="1800" smtClean="0">
                    <a:solidFill>
                      <a:schemeClr val="accent2">
                        <a:lumMod val="50000"/>
                      </a:schemeClr>
                    </a:solidFill>
                    <a:latin typeface="+mn-lt"/>
                  </a:rPr>
                </a:br>
                <a:r>
                  <a:rPr lang="hu-HU" sz="1800" smtClean="0">
                    <a:solidFill>
                      <a:schemeClr val="accent2">
                        <a:lumMod val="50000"/>
                      </a:schemeClr>
                    </a:solidFill>
                    <a:latin typeface="+mn-lt"/>
                  </a:rPr>
                  <a:t/>
                </a:r>
                <a:br>
                  <a:rPr lang="hu-HU" sz="1800" smtClean="0">
                    <a:solidFill>
                      <a:schemeClr val="accent2">
                        <a:lumMod val="50000"/>
                      </a:schemeClr>
                    </a:solidFill>
                    <a:latin typeface="+mn-lt"/>
                  </a:rPr>
                </a:br>
                <a:r>
                  <a:rPr lang="hu-HU" sz="1800" smtClean="0">
                    <a:solidFill>
                      <a:schemeClr val="accent2">
                        <a:lumMod val="50000"/>
                      </a:schemeClr>
                    </a:solidFill>
                    <a:latin typeface="+mn-lt"/>
                  </a:rPr>
                  <a:t>Mechanikai/gravitációs drift: G </a:t>
                </a:r>
                <a:r>
                  <a:rPr lang="hu-HU" sz="1800" smtClean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sym typeface="Symbol" panose="05050102010706020507" pitchFamily="18" charset="2"/>
                  </a:rPr>
                  <a:t> B</a:t>
                </a:r>
                <a:br>
                  <a:rPr lang="hu-HU" sz="1800" smtClean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sym typeface="Symbol" panose="05050102010706020507" pitchFamily="18" charset="2"/>
                  </a:rPr>
                </a:br>
                <a:r>
                  <a:rPr lang="hu-HU" sz="180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sym typeface="Symbol" panose="05050102010706020507" pitchFamily="18" charset="2"/>
                  </a:rPr>
                  <a:t/>
                </a:r>
                <a:br>
                  <a:rPr lang="hu-HU" sz="180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sym typeface="Symbol" panose="05050102010706020507" pitchFamily="18" charset="2"/>
                  </a:rPr>
                </a:br>
                <a:r>
                  <a:rPr lang="hu-HU" sz="1800" smtClean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sym typeface="Symbol" panose="05050102010706020507" pitchFamily="18" charset="2"/>
                  </a:rPr>
                  <a:t/>
                </a:r>
                <a:br>
                  <a:rPr lang="hu-HU" sz="1800" smtClean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sym typeface="Symbol" panose="05050102010706020507" pitchFamily="18" charset="2"/>
                  </a:rPr>
                </a:br>
                <a:r>
                  <a:rPr lang="hu-HU" sz="180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sym typeface="Symbol" panose="05050102010706020507" pitchFamily="18" charset="2"/>
                  </a:rPr>
                  <a:t/>
                </a:r>
                <a:br>
                  <a:rPr lang="hu-HU" sz="180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sym typeface="Symbol" panose="05050102010706020507" pitchFamily="18" charset="2"/>
                  </a:rPr>
                </a:br>
                <a:r>
                  <a:rPr lang="hu-HU" sz="1800" smtClean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sym typeface="Symbol" panose="05050102010706020507" pitchFamily="18" charset="2"/>
                  </a:rPr>
                  <a:t/>
                </a:r>
                <a:br>
                  <a:rPr lang="hu-HU" sz="1800" smtClean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sym typeface="Symbol" panose="05050102010706020507" pitchFamily="18" charset="2"/>
                  </a:rPr>
                </a:br>
                <a:r>
                  <a:rPr lang="hu-HU" sz="180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sym typeface="Symbol" panose="05050102010706020507" pitchFamily="18" charset="2"/>
                  </a:rPr>
                  <a:t/>
                </a:r>
                <a:br>
                  <a:rPr lang="hu-HU" sz="180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sym typeface="Symbol" panose="05050102010706020507" pitchFamily="18" charset="2"/>
                  </a:rPr>
                </a:br>
                <a:r>
                  <a:rPr lang="hu-HU" sz="1800" smtClean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sym typeface="Symbol" panose="05050102010706020507" pitchFamily="18" charset="2"/>
                  </a:rPr>
                  <a:t/>
                </a:r>
                <a:br>
                  <a:rPr lang="hu-HU" sz="1800" smtClean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sym typeface="Symbol" panose="05050102010706020507" pitchFamily="18" charset="2"/>
                  </a:rPr>
                </a:br>
                <a:r>
                  <a:rPr lang="hu-HU" sz="180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sym typeface="Symbol" panose="05050102010706020507" pitchFamily="18" charset="2"/>
                  </a:rPr>
                  <a:t/>
                </a:r>
                <a:br>
                  <a:rPr lang="hu-HU" sz="180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sym typeface="Symbol" panose="05050102010706020507" pitchFamily="18" charset="2"/>
                  </a:rPr>
                </a:br>
                <a:r>
                  <a:rPr lang="hu-HU" sz="1800" smtClean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sym typeface="Symbol" panose="05050102010706020507" pitchFamily="18" charset="2"/>
                  </a:rPr>
                  <a:t/>
                </a:r>
                <a:br>
                  <a:rPr lang="hu-HU" sz="1800" smtClean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sym typeface="Symbol" panose="05050102010706020507" pitchFamily="18" charset="2"/>
                  </a:rPr>
                </a:br>
                <a:r>
                  <a:rPr lang="hu-HU" sz="180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sym typeface="Symbol" panose="05050102010706020507" pitchFamily="18" charset="2"/>
                  </a:rPr>
                  <a:t/>
                </a:r>
                <a:br>
                  <a:rPr lang="hu-HU" sz="180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sym typeface="Symbol" panose="05050102010706020507" pitchFamily="18" charset="2"/>
                  </a:rPr>
                </a:br>
                <a:r>
                  <a:rPr lang="hu-HU" sz="1800" smtClean="0">
                    <a:sym typeface="Symbol" panose="05050102010706020507" pitchFamily="18" charset="2"/>
                  </a:rPr>
                  <a:t>v</a:t>
                </a:r>
                <a:r>
                  <a:rPr lang="hu-HU" sz="1800" baseline="-25000" smtClean="0">
                    <a:sym typeface="Symbol" panose="05050102010706020507" pitchFamily="18" charset="2"/>
                  </a:rPr>
                  <a:t>d</a:t>
                </a:r>
                <a:r>
                  <a:rPr lang="hu-HU" sz="1800" smtClean="0">
                    <a:sym typeface="Symbol" panose="05050102010706020507" pitchFamily="18" charset="2"/>
                  </a:rPr>
                  <a:t>...driftsebesség a töltés előjelétől függ!  Töltésszétválasztó hatás! (polarizáció)</a:t>
                </a:r>
                <a:br>
                  <a:rPr lang="hu-HU" sz="1800" smtClean="0">
                    <a:sym typeface="Symbol" panose="05050102010706020507" pitchFamily="18" charset="2"/>
                  </a:rPr>
                </a:br>
                <a:r>
                  <a:rPr lang="hu-HU" sz="1800" smtClean="0">
                    <a:sym typeface="Symbol" panose="05050102010706020507" pitchFamily="18" charset="2"/>
                  </a:rPr>
                  <a:t>Áram megjelenik!</a:t>
                </a:r>
                <a:br>
                  <a:rPr lang="hu-HU" sz="1800" smtClean="0">
                    <a:sym typeface="Symbol" panose="05050102010706020507" pitchFamily="18" charset="2"/>
                  </a:rPr>
                </a:br>
                <a:r>
                  <a:rPr lang="hu-HU" sz="1800" smtClean="0">
                    <a:sym typeface="Symbol" panose="05050102010706020507" pitchFamily="18" charset="2"/>
                  </a:rPr>
                  <a:t/>
                </a:r>
                <a:br>
                  <a:rPr lang="hu-HU" sz="1800" smtClean="0">
                    <a:sym typeface="Symbol" panose="05050102010706020507" pitchFamily="18" charset="2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18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hu-HU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𝑣</m:t>
                          </m:r>
                        </m:e>
                        <m:sub>
                          <m:r>
                            <a:rPr lang="hu-HU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𝑑</m:t>
                          </m:r>
                        </m:sub>
                      </m:sSub>
                      <m:r>
                        <a:rPr lang="hu-HU" sz="18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hu-HU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hu-HU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1</m:t>
                          </m:r>
                        </m:num>
                        <m:den>
                          <m:r>
                            <a:rPr lang="hu-HU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𝑞</m:t>
                          </m:r>
                        </m:den>
                      </m:f>
                      <m:f>
                        <m:fPr>
                          <m:ctrlPr>
                            <a:rPr lang="hu-HU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hu-HU" sz="18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accPr>
                            <m:e>
                              <m:r>
                                <a:rPr lang="hu-HU" sz="18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𝐺</m:t>
                              </m:r>
                            </m:e>
                          </m:acc>
                          <m:r>
                            <a:rPr lang="hu-HU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×</m:t>
                          </m:r>
                          <m:acc>
                            <m:accPr>
                              <m:chr m:val="⃗"/>
                              <m:ctrlPr>
                                <a:rPr lang="hu-HU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accPr>
                            <m:e>
                              <m:r>
                                <a:rPr lang="hu-HU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𝐵</m:t>
                              </m:r>
                            </m:e>
                          </m:acc>
                        </m:num>
                        <m:den>
                          <m:sSup>
                            <m:sSupPr>
                              <m:ctrlPr>
                                <a:rPr lang="hu-HU" sz="18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hu-HU" sz="18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hu-HU" sz="18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hu-HU" sz="1800"/>
              </a:p>
            </p:txBody>
          </p:sp>
        </mc:Choice>
        <mc:Fallback xmlns="">
          <p:sp>
            <p:nvSpPr>
              <p:cNvPr id="2" name="Cím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619125"/>
                <a:ext cx="7886700" cy="5555337"/>
              </a:xfrm>
              <a:blipFill rotWithShape="0">
                <a:blip r:embed="rId3"/>
                <a:stretch>
                  <a:fillRect l="-3091" t="-208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A Naprendszer fizikája 2018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0C4B-FF6E-4558-BFE2-91C8DE5D427C}" type="slidenum">
              <a:rPr lang="hu-HU" smtClean="0"/>
              <a:pPr/>
              <a:t>19</a:t>
            </a:fld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573" y="2737464"/>
            <a:ext cx="4324954" cy="178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24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619126"/>
            <a:ext cx="7886700" cy="5222874"/>
          </a:xfrm>
        </p:spPr>
        <p:txBody>
          <a:bodyPr anchor="t"/>
          <a:lstStyle/>
          <a:p>
            <a:pPr algn="l">
              <a:lnSpc>
                <a:spcPct val="100000"/>
              </a:lnSpc>
            </a:pPr>
            <a:r>
              <a:rPr lang="hu-HU" smtClean="0">
                <a:solidFill>
                  <a:schemeClr val="accent2">
                    <a:lumMod val="50000"/>
                  </a:schemeClr>
                </a:solidFill>
              </a:rPr>
              <a:t>Mi a plazma?</a:t>
            </a:r>
            <a:br>
              <a:rPr lang="hu-HU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hu-HU" sz="240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hu-HU" sz="2400" smtClean="0">
                <a:solidFill>
                  <a:schemeClr val="accent2">
                    <a:lumMod val="50000"/>
                  </a:schemeClr>
                </a:solidFill>
              </a:rPr>
            </a:br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A Naprendszer fizikája 2018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0C4B-FF6E-4558-BFE2-91C8DE5D427C}" type="slidenum">
              <a:rPr lang="hu-HU" smtClean="0"/>
              <a:pPr/>
              <a:t>2</a:t>
            </a:fld>
            <a:endParaRPr lang="hu-HU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47" y="2172846"/>
            <a:ext cx="4210522" cy="4055899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4970353" y="3661282"/>
            <a:ext cx="399702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mtClean="0"/>
              <a:t>PLAZMA:</a:t>
            </a:r>
          </a:p>
          <a:p>
            <a:r>
              <a:rPr lang="hu-HU" smtClean="0"/>
              <a:t>Ionizált </a:t>
            </a:r>
            <a:r>
              <a:rPr lang="hu-HU"/>
              <a:t>gáz, melyre igaz</a:t>
            </a:r>
            <a:r>
              <a:rPr lang="hu-HU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mtClean="0"/>
              <a:t>kívűlről </a:t>
            </a:r>
            <a:r>
              <a:rPr lang="hu-HU"/>
              <a:t>semleges (=kvázineutrális</a:t>
            </a:r>
            <a:r>
              <a:rPr lang="hu-HU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mtClean="0"/>
              <a:t>kollektív </a:t>
            </a:r>
            <a:r>
              <a:rPr lang="hu-HU"/>
              <a:t>tulajdonsággal rendelkezik </a:t>
            </a:r>
            <a:r>
              <a:rPr lang="hu-HU" smtClean="0"/>
              <a:t/>
            </a:r>
            <a:br>
              <a:rPr lang="hu-HU" smtClean="0"/>
            </a:br>
            <a:r>
              <a:rPr lang="hu-HU" smtClean="0"/>
              <a:t>(egy részecske egyszerre több részecskével hat kölcsön, árnyékolás </a:t>
            </a:r>
            <a:r>
              <a:rPr lang="hu-HU"/>
              <a:t>működik)</a:t>
            </a:r>
            <a:br>
              <a:rPr lang="hu-HU"/>
            </a:b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446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ím 1"/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619125"/>
                <a:ext cx="7886700" cy="5555337"/>
              </a:xfrm>
            </p:spPr>
            <p:txBody>
              <a:bodyPr anchor="t">
                <a:normAutofit/>
              </a:bodyPr>
              <a:lstStyle/>
              <a:p>
                <a:pPr algn="l"/>
                <a:r>
                  <a:rPr lang="hu-HU" smtClean="0">
                    <a:solidFill>
                      <a:schemeClr val="accent2">
                        <a:lumMod val="50000"/>
                      </a:schemeClr>
                    </a:solidFill>
                  </a:rPr>
                  <a:t>Plazma mozgása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hu-HU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u-HU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hu-HU" smtClean="0">
                    <a:solidFill>
                      <a:schemeClr val="accent2">
                        <a:lumMod val="50000"/>
                      </a:schemeClr>
                    </a:solidFill>
                  </a:rPr>
                  <a:t> és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hu-HU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u-HU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hu-HU" smtClean="0">
                    <a:solidFill>
                      <a:schemeClr val="accent2">
                        <a:lumMod val="50000"/>
                      </a:schemeClr>
                    </a:solidFill>
                  </a:rPr>
                  <a:t> térben</a:t>
                </a:r>
                <a:br>
                  <a:rPr lang="hu-HU" smtClean="0">
                    <a:solidFill>
                      <a:schemeClr val="accent2">
                        <a:lumMod val="50000"/>
                      </a:schemeClr>
                    </a:solidFill>
                  </a:rPr>
                </a:br>
                <a:r>
                  <a:rPr lang="hu-HU" sz="1800" smtClean="0">
                    <a:solidFill>
                      <a:schemeClr val="accent2">
                        <a:lumMod val="50000"/>
                      </a:schemeClr>
                    </a:solidFill>
                  </a:rPr>
                  <a:t/>
                </a:r>
                <a:br>
                  <a:rPr lang="hu-HU" sz="1800" smtClean="0">
                    <a:solidFill>
                      <a:schemeClr val="accent2">
                        <a:lumMod val="50000"/>
                      </a:schemeClr>
                    </a:solidFill>
                  </a:rPr>
                </a:br>
                <a:r>
                  <a:rPr lang="hu-HU" sz="1800" smtClean="0">
                    <a:solidFill>
                      <a:schemeClr val="accent2">
                        <a:lumMod val="50000"/>
                      </a:schemeClr>
                    </a:solidFill>
                  </a:rPr>
                  <a:t/>
                </a:r>
                <a:br>
                  <a:rPr lang="hu-HU" sz="1800" smtClean="0">
                    <a:solidFill>
                      <a:schemeClr val="accent2">
                        <a:lumMod val="50000"/>
                      </a:schemeClr>
                    </a:solidFill>
                  </a:rPr>
                </a:br>
                <a:r>
                  <a:rPr lang="hu-HU" sz="1800" smtClean="0">
                    <a:solidFill>
                      <a:schemeClr val="accent2">
                        <a:lumMod val="50000"/>
                      </a:schemeClr>
                    </a:solidFill>
                  </a:rPr>
                  <a:t>Többféle erőtér egyidejűleg: </a:t>
                </a:r>
                <a:r>
                  <a:rPr lang="hu-HU" sz="1800" smtClean="0">
                    <a:solidFill>
                      <a:schemeClr val="accent2">
                        <a:lumMod val="50000"/>
                      </a:schemeClr>
                    </a:solidFill>
                    <a:latin typeface="+mn-lt"/>
                  </a:rPr>
                  <a:t>DRIFTEK megjelenése</a:t>
                </a:r>
                <a:br>
                  <a:rPr lang="hu-HU" sz="1800" smtClean="0">
                    <a:solidFill>
                      <a:schemeClr val="accent2">
                        <a:lumMod val="50000"/>
                      </a:schemeClr>
                    </a:solidFill>
                    <a:latin typeface="+mn-lt"/>
                  </a:rPr>
                </a:br>
                <a:r>
                  <a:rPr lang="hu-HU" sz="1800" smtClean="0">
                    <a:solidFill>
                      <a:schemeClr val="accent2">
                        <a:lumMod val="50000"/>
                      </a:schemeClr>
                    </a:solidFill>
                    <a:latin typeface="+mn-lt"/>
                  </a:rPr>
                  <a:t/>
                </a:r>
                <a:br>
                  <a:rPr lang="hu-HU" sz="1800" smtClean="0">
                    <a:solidFill>
                      <a:schemeClr val="accent2">
                        <a:lumMod val="50000"/>
                      </a:schemeClr>
                    </a:solidFill>
                    <a:latin typeface="+mn-lt"/>
                  </a:rPr>
                </a:br>
                <a:r>
                  <a:rPr lang="hu-HU" sz="1800" smtClean="0">
                    <a:solidFill>
                      <a:schemeClr val="accent2">
                        <a:lumMod val="50000"/>
                      </a:schemeClr>
                    </a:solidFill>
                    <a:latin typeface="+mn-lt"/>
                  </a:rPr>
                  <a:t>Inhomogenitási drift: </a:t>
                </a:r>
                <a:r>
                  <a:rPr lang="hu-HU" sz="1800">
                    <a:solidFill>
                      <a:schemeClr val="accent2">
                        <a:lumMod val="50000"/>
                      </a:schemeClr>
                    </a:solidFill>
                    <a:latin typeface="+mn-lt"/>
                  </a:rPr>
                  <a:t> </a:t>
                </a:r>
                <a:r>
                  <a:rPr lang="hu-HU" sz="1800" smtClean="0">
                    <a:solidFill>
                      <a:schemeClr val="accent2">
                        <a:lumMod val="50000"/>
                      </a:schemeClr>
                    </a:solidFill>
                    <a:latin typeface="+mn-lt"/>
                  </a:rPr>
                  <a:t>grad B </a:t>
                </a:r>
                <a:r>
                  <a:rPr lang="hu-HU" sz="1800" smtClean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sym typeface="Symbol" panose="05050102010706020507" pitchFamily="18" charset="2"/>
                  </a:rPr>
                  <a:t> B</a:t>
                </a:r>
                <a:br>
                  <a:rPr lang="hu-HU" sz="1800" smtClean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sym typeface="Symbol" panose="05050102010706020507" pitchFamily="18" charset="2"/>
                  </a:rPr>
                </a:br>
                <a:r>
                  <a:rPr lang="hu-HU" sz="180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sym typeface="Symbol" panose="05050102010706020507" pitchFamily="18" charset="2"/>
                  </a:rPr>
                  <a:t/>
                </a:r>
                <a:br>
                  <a:rPr lang="hu-HU" sz="180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sym typeface="Symbol" panose="05050102010706020507" pitchFamily="18" charset="2"/>
                  </a:rPr>
                </a:br>
                <a:r>
                  <a:rPr lang="hu-HU" sz="1800" smtClean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sym typeface="Symbol" panose="05050102010706020507" pitchFamily="18" charset="2"/>
                  </a:rPr>
                  <a:t/>
                </a:r>
                <a:br>
                  <a:rPr lang="hu-HU" sz="1800" smtClean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sym typeface="Symbol" panose="05050102010706020507" pitchFamily="18" charset="2"/>
                  </a:rPr>
                </a:br>
                <a:r>
                  <a:rPr lang="hu-HU" sz="180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sym typeface="Symbol" panose="05050102010706020507" pitchFamily="18" charset="2"/>
                  </a:rPr>
                  <a:t/>
                </a:r>
                <a:br>
                  <a:rPr lang="hu-HU" sz="180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sym typeface="Symbol" panose="05050102010706020507" pitchFamily="18" charset="2"/>
                  </a:rPr>
                </a:br>
                <a:r>
                  <a:rPr lang="hu-HU" sz="1800" smtClean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sym typeface="Symbol" panose="05050102010706020507" pitchFamily="18" charset="2"/>
                  </a:rPr>
                  <a:t/>
                </a:r>
                <a:br>
                  <a:rPr lang="hu-HU" sz="1800" smtClean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sym typeface="Symbol" panose="05050102010706020507" pitchFamily="18" charset="2"/>
                  </a:rPr>
                </a:br>
                <a:r>
                  <a:rPr lang="hu-HU" sz="180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sym typeface="Symbol" panose="05050102010706020507" pitchFamily="18" charset="2"/>
                  </a:rPr>
                  <a:t/>
                </a:r>
                <a:br>
                  <a:rPr lang="hu-HU" sz="180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sym typeface="Symbol" panose="05050102010706020507" pitchFamily="18" charset="2"/>
                  </a:rPr>
                </a:br>
                <a:r>
                  <a:rPr lang="hu-HU" sz="1800" smtClean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sym typeface="Symbol" panose="05050102010706020507" pitchFamily="18" charset="2"/>
                  </a:rPr>
                  <a:t/>
                </a:r>
                <a:br>
                  <a:rPr lang="hu-HU" sz="1800" smtClean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sym typeface="Symbol" panose="05050102010706020507" pitchFamily="18" charset="2"/>
                  </a:rPr>
                </a:br>
                <a:r>
                  <a:rPr lang="hu-HU" sz="180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sym typeface="Symbol" panose="05050102010706020507" pitchFamily="18" charset="2"/>
                  </a:rPr>
                  <a:t/>
                </a:r>
                <a:br>
                  <a:rPr lang="hu-HU" sz="180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sym typeface="Symbol" panose="05050102010706020507" pitchFamily="18" charset="2"/>
                  </a:rPr>
                </a:br>
                <a:r>
                  <a:rPr lang="hu-HU" sz="1800" smtClean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sym typeface="Symbol" panose="05050102010706020507" pitchFamily="18" charset="2"/>
                  </a:rPr>
                  <a:t/>
                </a:r>
                <a:br>
                  <a:rPr lang="hu-HU" sz="1800" smtClean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sym typeface="Symbol" panose="05050102010706020507" pitchFamily="18" charset="2"/>
                  </a:rPr>
                </a:br>
                <a:r>
                  <a:rPr lang="hu-HU" sz="180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sym typeface="Symbol" panose="05050102010706020507" pitchFamily="18" charset="2"/>
                  </a:rPr>
                  <a:t/>
                </a:r>
                <a:br>
                  <a:rPr lang="hu-HU" sz="180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sym typeface="Symbol" panose="05050102010706020507" pitchFamily="18" charset="2"/>
                  </a:rPr>
                </a:br>
                <a:r>
                  <a:rPr lang="hu-HU" sz="1800" smtClean="0">
                    <a:sym typeface="Symbol" panose="05050102010706020507" pitchFamily="18" charset="2"/>
                  </a:rPr>
                  <a:t>v</a:t>
                </a:r>
                <a:r>
                  <a:rPr lang="hu-HU" sz="1800" baseline="-25000" smtClean="0">
                    <a:sym typeface="Symbol" panose="05050102010706020507" pitchFamily="18" charset="2"/>
                  </a:rPr>
                  <a:t>d</a:t>
                </a:r>
                <a:r>
                  <a:rPr lang="hu-HU" sz="1800" smtClean="0">
                    <a:sym typeface="Symbol" panose="05050102010706020507" pitchFamily="18" charset="2"/>
                  </a:rPr>
                  <a:t>.... Keresztirányban driftel, nem mozdul el sem a sűrűbb, sem a ritkább B tér felé. A töltés előjelétől függ!  Töltésszétválasztó hatás!</a:t>
                </a:r>
                <a:br>
                  <a:rPr lang="hu-HU" sz="1800" smtClean="0">
                    <a:sym typeface="Symbol" panose="05050102010706020507" pitchFamily="18" charset="2"/>
                  </a:rPr>
                </a:br>
                <a:r>
                  <a:rPr lang="hu-HU" sz="1800" smtClean="0">
                    <a:sym typeface="Symbol" panose="05050102010706020507" pitchFamily="18" charset="2"/>
                  </a:rPr>
                  <a:t/>
                </a:r>
                <a:br>
                  <a:rPr lang="hu-HU" sz="1800" smtClean="0">
                    <a:sym typeface="Symbol" panose="05050102010706020507" pitchFamily="18" charset="2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18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hu-HU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𝑣</m:t>
                          </m:r>
                        </m:e>
                        <m:sub>
                          <m:r>
                            <a:rPr lang="hu-HU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𝑑</m:t>
                          </m:r>
                        </m:sub>
                      </m:sSub>
                      <m:r>
                        <a:rPr lang="hu-HU" sz="18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hu-HU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hu-HU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1</m:t>
                          </m:r>
                        </m:num>
                        <m:den>
                          <m:r>
                            <a:rPr lang="hu-HU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𝑞</m:t>
                          </m:r>
                        </m:den>
                      </m:f>
                      <m:r>
                        <a:rPr lang="hu-HU" sz="18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f>
                        <m:fPr>
                          <m:ctrlPr>
                            <a:rPr lang="hu-HU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hu-HU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𝑚</m:t>
                          </m:r>
                          <m:sSubSup>
                            <m:sSubSupPr>
                              <m:ctrlPr>
                                <a:rPr lang="hu-HU" sz="18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SupPr>
                            <m:e>
                              <m:r>
                                <a:rPr lang="hu-HU" sz="18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hu-HU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⊥</m:t>
                              </m:r>
                            </m:sub>
                            <m:sup>
                              <m:r>
                                <a:rPr lang="hu-HU" sz="18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hu-HU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  <m:r>
                            <a:rPr lang="hu-HU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𝐵</m:t>
                          </m:r>
                        </m:den>
                      </m:f>
                      <m:r>
                        <a:rPr lang="hu-HU" sz="18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f>
                        <m:fPr>
                          <m:ctrlPr>
                            <a:rPr lang="hu-HU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hu-HU" sz="18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accPr>
                            <m:e>
                              <m:r>
                                <a:rPr lang="hu-HU" sz="18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𝐵</m:t>
                              </m:r>
                            </m:e>
                          </m:acc>
                          <m:r>
                            <a:rPr lang="hu-HU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×</m:t>
                          </m:r>
                          <m:acc>
                            <m:accPr>
                              <m:chr m:val="⃗"/>
                              <m:ctrlPr>
                                <a:rPr lang="hu-HU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accPr>
                            <m:e>
                              <m:r>
                                <a:rPr lang="hu-HU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𝛻</m:t>
                              </m:r>
                              <m:r>
                                <a:rPr lang="hu-HU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𝐵</m:t>
                              </m:r>
                            </m:e>
                          </m:acc>
                        </m:num>
                        <m:den>
                          <m:sSup>
                            <m:sSupPr>
                              <m:ctrlPr>
                                <a:rPr lang="hu-HU" sz="18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hu-HU" sz="18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hu-HU" sz="18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hu-HU" sz="1800"/>
              </a:p>
            </p:txBody>
          </p:sp>
        </mc:Choice>
        <mc:Fallback xmlns="">
          <p:sp>
            <p:nvSpPr>
              <p:cNvPr id="2" name="Cím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619125"/>
                <a:ext cx="7886700" cy="5555337"/>
              </a:xfrm>
              <a:blipFill rotWithShape="0">
                <a:blip r:embed="rId3"/>
                <a:stretch>
                  <a:fillRect l="-3091" t="-208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A Naprendszer fizikája 2018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0C4B-FF6E-4558-BFE2-91C8DE5D427C}" type="slidenum">
              <a:rPr lang="hu-HU" smtClean="0"/>
              <a:pPr/>
              <a:t>20</a:t>
            </a:fld>
            <a:endParaRPr lang="hu-HU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3" r="11188"/>
          <a:stretch/>
        </p:blipFill>
        <p:spPr>
          <a:xfrm>
            <a:off x="3900346" y="2253006"/>
            <a:ext cx="5115208" cy="251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0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ím 1"/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619125"/>
                <a:ext cx="7886700" cy="5555337"/>
              </a:xfrm>
            </p:spPr>
            <p:txBody>
              <a:bodyPr anchor="t">
                <a:normAutofit/>
              </a:bodyPr>
              <a:lstStyle/>
              <a:p>
                <a:pPr algn="l"/>
                <a:r>
                  <a:rPr lang="hu-HU" smtClean="0">
                    <a:solidFill>
                      <a:schemeClr val="accent2">
                        <a:lumMod val="50000"/>
                      </a:schemeClr>
                    </a:solidFill>
                  </a:rPr>
                  <a:t>Plazma mozgása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hu-HU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u-HU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hu-HU" smtClean="0">
                    <a:solidFill>
                      <a:schemeClr val="accent2">
                        <a:lumMod val="50000"/>
                      </a:schemeClr>
                    </a:solidFill>
                  </a:rPr>
                  <a:t> és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hu-HU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u-HU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hu-HU" smtClean="0">
                    <a:solidFill>
                      <a:schemeClr val="accent2">
                        <a:lumMod val="50000"/>
                      </a:schemeClr>
                    </a:solidFill>
                  </a:rPr>
                  <a:t> térben</a:t>
                </a:r>
                <a:br>
                  <a:rPr lang="hu-HU" smtClean="0">
                    <a:solidFill>
                      <a:schemeClr val="accent2">
                        <a:lumMod val="50000"/>
                      </a:schemeClr>
                    </a:solidFill>
                  </a:rPr>
                </a:br>
                <a:r>
                  <a:rPr lang="hu-HU" sz="1800" smtClean="0">
                    <a:solidFill>
                      <a:schemeClr val="accent2">
                        <a:lumMod val="50000"/>
                      </a:schemeClr>
                    </a:solidFill>
                  </a:rPr>
                  <a:t/>
                </a:r>
                <a:br>
                  <a:rPr lang="hu-HU" sz="1800" smtClean="0">
                    <a:solidFill>
                      <a:schemeClr val="accent2">
                        <a:lumMod val="50000"/>
                      </a:schemeClr>
                    </a:solidFill>
                  </a:rPr>
                </a:br>
                <a:r>
                  <a:rPr lang="hu-HU" sz="1800" smtClean="0">
                    <a:solidFill>
                      <a:schemeClr val="accent2">
                        <a:lumMod val="50000"/>
                      </a:schemeClr>
                    </a:solidFill>
                  </a:rPr>
                  <a:t/>
                </a:r>
                <a:br>
                  <a:rPr lang="hu-HU" sz="1800" smtClean="0">
                    <a:solidFill>
                      <a:schemeClr val="accent2">
                        <a:lumMod val="50000"/>
                      </a:schemeClr>
                    </a:solidFill>
                  </a:rPr>
                </a:br>
                <a:r>
                  <a:rPr lang="hu-HU" sz="1800" smtClean="0">
                    <a:solidFill>
                      <a:schemeClr val="accent2">
                        <a:lumMod val="50000"/>
                      </a:schemeClr>
                    </a:solidFill>
                  </a:rPr>
                  <a:t>Többféle erőtér egyidejűleg: </a:t>
                </a:r>
                <a:r>
                  <a:rPr lang="hu-HU" sz="1800" smtClean="0">
                    <a:solidFill>
                      <a:schemeClr val="accent2">
                        <a:lumMod val="50000"/>
                      </a:schemeClr>
                    </a:solidFill>
                    <a:latin typeface="+mn-lt"/>
                  </a:rPr>
                  <a:t>DRIFTEK megjelenése</a:t>
                </a:r>
                <a:br>
                  <a:rPr lang="hu-HU" sz="1800" smtClean="0">
                    <a:solidFill>
                      <a:schemeClr val="accent2">
                        <a:lumMod val="50000"/>
                      </a:schemeClr>
                    </a:solidFill>
                    <a:latin typeface="+mn-lt"/>
                  </a:rPr>
                </a:br>
                <a:r>
                  <a:rPr lang="hu-HU" sz="1800" smtClean="0">
                    <a:solidFill>
                      <a:schemeClr val="accent2">
                        <a:lumMod val="50000"/>
                      </a:schemeClr>
                    </a:solidFill>
                    <a:latin typeface="+mn-lt"/>
                  </a:rPr>
                  <a:t/>
                </a:r>
                <a:br>
                  <a:rPr lang="hu-HU" sz="1800" smtClean="0">
                    <a:solidFill>
                      <a:schemeClr val="accent2">
                        <a:lumMod val="50000"/>
                      </a:schemeClr>
                    </a:solidFill>
                    <a:latin typeface="+mn-lt"/>
                  </a:rPr>
                </a:br>
                <a:r>
                  <a:rPr lang="hu-HU" sz="1800" smtClean="0">
                    <a:solidFill>
                      <a:schemeClr val="accent2">
                        <a:lumMod val="50000"/>
                      </a:schemeClr>
                    </a:solidFill>
                    <a:latin typeface="+mn-lt"/>
                  </a:rPr>
                  <a:t>Inhomogenitási drift: </a:t>
                </a:r>
                <a:r>
                  <a:rPr lang="hu-HU" sz="1800">
                    <a:solidFill>
                      <a:schemeClr val="accent2">
                        <a:lumMod val="50000"/>
                      </a:schemeClr>
                    </a:solidFill>
                    <a:latin typeface="+mn-lt"/>
                  </a:rPr>
                  <a:t> </a:t>
                </a:r>
                <a:r>
                  <a:rPr lang="hu-HU" sz="1800" smtClean="0">
                    <a:solidFill>
                      <a:schemeClr val="accent2">
                        <a:lumMod val="50000"/>
                      </a:schemeClr>
                    </a:solidFill>
                    <a:latin typeface="+mn-lt"/>
                  </a:rPr>
                  <a:t>grad B </a:t>
                </a:r>
                <a:r>
                  <a:rPr lang="hu-HU" sz="1800" smtClean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sym typeface="Symbol" panose="05050102010706020507" pitchFamily="18" charset="2"/>
                  </a:rPr>
                  <a:t> B</a:t>
                </a:r>
                <a:br>
                  <a:rPr lang="hu-HU" sz="1800" smtClean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sym typeface="Symbol" panose="05050102010706020507" pitchFamily="18" charset="2"/>
                  </a:rPr>
                </a:br>
                <a:r>
                  <a:rPr lang="hu-HU" sz="1800" smtClean="0">
                    <a:sym typeface="Symbol" panose="05050102010706020507" pitchFamily="18" charset="2"/>
                  </a:rPr>
                  <a:t>v</a:t>
                </a:r>
                <a:r>
                  <a:rPr lang="hu-HU" sz="1800" baseline="-25000" smtClean="0">
                    <a:sym typeface="Symbol" panose="05050102010706020507" pitchFamily="18" charset="2"/>
                  </a:rPr>
                  <a:t>d</a:t>
                </a:r>
                <a:r>
                  <a:rPr lang="hu-HU" sz="1800" smtClean="0">
                    <a:sym typeface="Symbol" panose="05050102010706020507" pitchFamily="18" charset="2"/>
                  </a:rPr>
                  <a:t>.... Keresztirányban driftel, nem mozdul el sem a sűrűbb, sem a ritkább B tér felé. A töltés előjelétől függ!  Töltésszétválasztó hatás!</a:t>
                </a:r>
                <a:br>
                  <a:rPr lang="hu-HU" sz="1800" smtClean="0">
                    <a:sym typeface="Symbol" panose="05050102010706020507" pitchFamily="18" charset="2"/>
                  </a:rPr>
                </a:br>
                <a:r>
                  <a:rPr lang="hu-HU" sz="1800">
                    <a:sym typeface="Symbol" panose="05050102010706020507" pitchFamily="18" charset="2"/>
                  </a:rPr>
                  <a:t/>
                </a:r>
                <a:br>
                  <a:rPr lang="hu-HU" sz="1800">
                    <a:sym typeface="Symbol" panose="05050102010706020507" pitchFamily="18" charset="2"/>
                  </a:rPr>
                </a:br>
                <a:r>
                  <a:rPr lang="hu-HU" sz="1800" smtClean="0">
                    <a:sym typeface="Symbol" panose="05050102010706020507" pitchFamily="18" charset="2"/>
                  </a:rPr>
                  <a:t/>
                </a:r>
                <a:br>
                  <a:rPr lang="hu-HU" sz="1800" smtClean="0">
                    <a:sym typeface="Symbol" panose="05050102010706020507" pitchFamily="18" charset="2"/>
                  </a:rPr>
                </a:br>
                <a:r>
                  <a:rPr lang="hu-HU" sz="1800">
                    <a:sym typeface="Symbol" panose="05050102010706020507" pitchFamily="18" charset="2"/>
                  </a:rPr>
                  <a:t/>
                </a:r>
                <a:br>
                  <a:rPr lang="hu-HU" sz="1800">
                    <a:sym typeface="Symbol" panose="05050102010706020507" pitchFamily="18" charset="2"/>
                  </a:rPr>
                </a:br>
                <a:r>
                  <a:rPr lang="hu-HU" sz="1800" smtClean="0">
                    <a:sym typeface="Symbol" panose="05050102010706020507" pitchFamily="18" charset="2"/>
                  </a:rPr>
                  <a:t/>
                </a:r>
                <a:br>
                  <a:rPr lang="hu-HU" sz="1800" smtClean="0">
                    <a:sym typeface="Symbol" panose="05050102010706020507" pitchFamily="18" charset="2"/>
                  </a:rPr>
                </a:br>
                <a:r>
                  <a:rPr lang="hu-HU" sz="1800">
                    <a:sym typeface="Symbol" panose="05050102010706020507" pitchFamily="18" charset="2"/>
                  </a:rPr>
                  <a:t>	</a:t>
                </a:r>
                <a:r>
                  <a:rPr lang="hu-HU" sz="1800" smtClean="0">
                    <a:sym typeface="Symbol" panose="05050102010706020507" pitchFamily="18" charset="2"/>
                  </a:rPr>
                  <a:t>			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u-HU" sz="18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hu-HU" sz="1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𝐵</m:t>
                        </m:r>
                      </m:e>
                    </m:acc>
                  </m:oMath>
                </a14:m>
                <a:r>
                  <a:rPr lang="hu-HU" sz="1800" smtClean="0">
                    <a:sym typeface="Symbol" panose="05050102010706020507" pitchFamily="18" charset="2"/>
                  </a:rPr>
                  <a:t/>
                </a:r>
                <a:br>
                  <a:rPr lang="hu-HU" sz="1800" smtClean="0">
                    <a:sym typeface="Symbol" panose="05050102010706020507" pitchFamily="18" charset="2"/>
                  </a:rPr>
                </a:br>
                <a:r>
                  <a:rPr lang="hu-HU" sz="1800" smtClean="0">
                    <a:sym typeface="Symbol" panose="05050102010706020507" pitchFamily="18" charset="2"/>
                  </a:rPr>
                  <a:t/>
                </a:r>
                <a:br>
                  <a:rPr lang="hu-HU" sz="1800" smtClean="0">
                    <a:sym typeface="Symbol" panose="05050102010706020507" pitchFamily="18" charset="2"/>
                  </a:rPr>
                </a:br>
                <a:r>
                  <a:rPr lang="hu-HU" sz="1800">
                    <a:sym typeface="Symbol" panose="05050102010706020507" pitchFamily="18" charset="2"/>
                  </a:rPr>
                  <a:t/>
                </a:r>
                <a:br>
                  <a:rPr lang="hu-HU" sz="1800">
                    <a:sym typeface="Symbol" panose="05050102010706020507" pitchFamily="18" charset="2"/>
                  </a:rPr>
                </a:br>
                <a:r>
                  <a:rPr lang="hu-HU" sz="1800" smtClean="0">
                    <a:sym typeface="Symbol" panose="05050102010706020507" pitchFamily="18" charset="2"/>
                  </a:rPr>
                  <a:t/>
                </a:r>
                <a:br>
                  <a:rPr lang="hu-HU" sz="1800" smtClean="0">
                    <a:sym typeface="Symbol" panose="05050102010706020507" pitchFamily="18" charset="2"/>
                  </a:rPr>
                </a:br>
                <a:r>
                  <a:rPr lang="hu-HU" sz="1800">
                    <a:sym typeface="Symbol" panose="05050102010706020507" pitchFamily="18" charset="2"/>
                  </a:rPr>
                  <a:t/>
                </a:r>
                <a:br>
                  <a:rPr lang="hu-HU" sz="1800">
                    <a:sym typeface="Symbol" panose="05050102010706020507" pitchFamily="18" charset="2"/>
                  </a:rPr>
                </a:br>
                <a:r>
                  <a:rPr lang="hu-HU" sz="1800" smtClean="0">
                    <a:sym typeface="Symbol" panose="05050102010706020507" pitchFamily="18" charset="2"/>
                  </a:rPr>
                  <a:t/>
                </a:r>
                <a:br>
                  <a:rPr lang="hu-HU" sz="1800" smtClean="0">
                    <a:sym typeface="Symbol" panose="05050102010706020507" pitchFamily="18" charset="2"/>
                  </a:rPr>
                </a:br>
                <a:r>
                  <a:rPr lang="hu-HU" sz="1800">
                    <a:sym typeface="Symbol" panose="05050102010706020507" pitchFamily="18" charset="2"/>
                  </a:rPr>
                  <a:t/>
                </a:r>
                <a:br>
                  <a:rPr lang="hu-HU" sz="1800">
                    <a:sym typeface="Symbol" panose="05050102010706020507" pitchFamily="18" charset="2"/>
                  </a:rPr>
                </a:br>
                <a:r>
                  <a:rPr lang="hu-HU" sz="1800" b="1" smtClean="0">
                    <a:solidFill>
                      <a:srgbClr val="C00000"/>
                    </a:solidFill>
                    <a:latin typeface="+mn-lt"/>
                    <a:sym typeface="Symbol" panose="05050102010706020507" pitchFamily="18" charset="2"/>
                  </a:rPr>
                  <a:t>						</a:t>
                </a:r>
                <a:r>
                  <a:rPr lang="hu-HU" sz="1800" b="1" smtClean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sym typeface="Symbol" panose="05050102010706020507" pitchFamily="18" charset="2"/>
                  </a:rPr>
                  <a:t>GYŰRŰÁRAM</a:t>
                </a:r>
                <a:endParaRPr lang="hu-HU" sz="1800" b="1">
                  <a:solidFill>
                    <a:schemeClr val="accent2">
                      <a:lumMod val="75000"/>
                    </a:schemeClr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" name="Cím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619125"/>
                <a:ext cx="7886700" cy="5555337"/>
              </a:xfrm>
              <a:blipFill rotWithShape="0">
                <a:blip r:embed="rId3"/>
                <a:stretch>
                  <a:fillRect l="-3091" t="-2086" b="-11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A Naprendszer fizikája 2018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0C4B-FF6E-4558-BFE2-91C8DE5D427C}" type="slidenum">
              <a:rPr lang="hu-HU" smtClean="0"/>
              <a:pPr/>
              <a:t>21</a:t>
            </a:fld>
            <a:endParaRPr lang="hu-H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Szövegdoboz 6"/>
              <p:cNvSpPr txBox="1"/>
              <p:nvPr/>
            </p:nvSpPr>
            <p:spPr>
              <a:xfrm>
                <a:off x="4089256" y="4355943"/>
                <a:ext cx="64742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hu-HU" smtClean="0"/>
                  <a:t>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u-HU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u-H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hu-HU"/>
              </a:p>
            </p:txBody>
          </p:sp>
        </mc:Choice>
        <mc:Fallback xmlns="">
          <p:sp>
            <p:nvSpPr>
              <p:cNvPr id="7" name="Szövegdoboz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9256" y="4355943"/>
                <a:ext cx="647421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1887" r="-11321" b="-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Kép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7544">
            <a:off x="748686" y="3015932"/>
            <a:ext cx="3401210" cy="2957022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" t="6425" r="33251" b="11758"/>
          <a:stretch/>
        </p:blipFill>
        <p:spPr>
          <a:xfrm>
            <a:off x="5631255" y="3539905"/>
            <a:ext cx="3331676" cy="200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89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ím 1"/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619125"/>
                <a:ext cx="7886700" cy="5555337"/>
              </a:xfrm>
            </p:spPr>
            <p:txBody>
              <a:bodyPr anchor="t">
                <a:normAutofit/>
              </a:bodyPr>
              <a:lstStyle/>
              <a:p>
                <a:pPr algn="l"/>
                <a:r>
                  <a:rPr lang="hu-HU" smtClean="0">
                    <a:solidFill>
                      <a:schemeClr val="accent2">
                        <a:lumMod val="50000"/>
                      </a:schemeClr>
                    </a:solidFill>
                  </a:rPr>
                  <a:t>Plazma mozgása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hu-HU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u-HU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hu-HU" smtClean="0">
                    <a:solidFill>
                      <a:schemeClr val="accent2">
                        <a:lumMod val="50000"/>
                      </a:schemeClr>
                    </a:solidFill>
                  </a:rPr>
                  <a:t> és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hu-HU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u-HU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hu-HU" smtClean="0">
                    <a:solidFill>
                      <a:schemeClr val="accent2">
                        <a:lumMod val="50000"/>
                      </a:schemeClr>
                    </a:solidFill>
                  </a:rPr>
                  <a:t> térben</a:t>
                </a:r>
                <a:br>
                  <a:rPr lang="hu-HU" smtClean="0">
                    <a:solidFill>
                      <a:schemeClr val="accent2">
                        <a:lumMod val="50000"/>
                      </a:schemeClr>
                    </a:solidFill>
                  </a:rPr>
                </a:br>
                <a:r>
                  <a:rPr lang="hu-HU" sz="1800" smtClean="0">
                    <a:solidFill>
                      <a:schemeClr val="accent2">
                        <a:lumMod val="50000"/>
                      </a:schemeClr>
                    </a:solidFill>
                  </a:rPr>
                  <a:t/>
                </a:r>
                <a:br>
                  <a:rPr lang="hu-HU" sz="1800" smtClean="0">
                    <a:solidFill>
                      <a:schemeClr val="accent2">
                        <a:lumMod val="50000"/>
                      </a:schemeClr>
                    </a:solidFill>
                  </a:rPr>
                </a:br>
                <a:r>
                  <a:rPr lang="hu-HU" sz="1800" smtClean="0">
                    <a:solidFill>
                      <a:schemeClr val="accent2">
                        <a:lumMod val="50000"/>
                      </a:schemeClr>
                    </a:solidFill>
                  </a:rPr>
                  <a:t/>
                </a:r>
                <a:br>
                  <a:rPr lang="hu-HU" sz="1800" smtClean="0">
                    <a:solidFill>
                      <a:schemeClr val="accent2">
                        <a:lumMod val="50000"/>
                      </a:schemeClr>
                    </a:solidFill>
                  </a:rPr>
                </a:br>
                <a:r>
                  <a:rPr lang="hu-HU" sz="1800" smtClean="0">
                    <a:solidFill>
                      <a:schemeClr val="accent2">
                        <a:lumMod val="50000"/>
                      </a:schemeClr>
                    </a:solidFill>
                  </a:rPr>
                  <a:t>Többféle erőtér egyidejűleg: </a:t>
                </a:r>
                <a:r>
                  <a:rPr lang="hu-HU" sz="1800" smtClean="0">
                    <a:solidFill>
                      <a:schemeClr val="accent2">
                        <a:lumMod val="50000"/>
                      </a:schemeClr>
                    </a:solidFill>
                    <a:latin typeface="+mn-lt"/>
                  </a:rPr>
                  <a:t>DRIFTEK megjelenése</a:t>
                </a:r>
                <a:br>
                  <a:rPr lang="hu-HU" sz="1800" smtClean="0">
                    <a:solidFill>
                      <a:schemeClr val="accent2">
                        <a:lumMod val="50000"/>
                      </a:schemeClr>
                    </a:solidFill>
                    <a:latin typeface="+mn-lt"/>
                  </a:rPr>
                </a:br>
                <a:r>
                  <a:rPr lang="hu-HU" sz="1800" smtClean="0">
                    <a:solidFill>
                      <a:schemeClr val="accent2">
                        <a:lumMod val="50000"/>
                      </a:schemeClr>
                    </a:solidFill>
                    <a:latin typeface="+mn-lt"/>
                  </a:rPr>
                  <a:t/>
                </a:r>
                <a:br>
                  <a:rPr lang="hu-HU" sz="1800" smtClean="0">
                    <a:solidFill>
                      <a:schemeClr val="accent2">
                        <a:lumMod val="50000"/>
                      </a:schemeClr>
                    </a:solidFill>
                    <a:latin typeface="+mn-lt"/>
                  </a:rPr>
                </a:br>
                <a:endParaRPr lang="hu-HU" sz="1800"/>
              </a:p>
            </p:txBody>
          </p:sp>
        </mc:Choice>
        <mc:Fallback xmlns="">
          <p:sp>
            <p:nvSpPr>
              <p:cNvPr id="2" name="Cím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619125"/>
                <a:ext cx="7886700" cy="5555337"/>
              </a:xfrm>
              <a:blipFill rotWithShape="0">
                <a:blip r:embed="rId3"/>
                <a:stretch>
                  <a:fillRect l="-3091" t="-208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A Naprendszer fizikája 2018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0C4B-FF6E-4558-BFE2-91C8DE5D427C}" type="slidenum">
              <a:rPr lang="hu-HU" smtClean="0"/>
              <a:pPr/>
              <a:t>22</a:t>
            </a:fld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806" y="1929121"/>
            <a:ext cx="2497259" cy="424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1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ím 1"/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619125"/>
                <a:ext cx="7886700" cy="5555337"/>
              </a:xfrm>
            </p:spPr>
            <p:txBody>
              <a:bodyPr anchor="t">
                <a:normAutofit/>
              </a:bodyPr>
              <a:lstStyle/>
              <a:p>
                <a:pPr algn="l"/>
                <a:r>
                  <a:rPr lang="hu-HU" smtClean="0">
                    <a:solidFill>
                      <a:schemeClr val="accent2">
                        <a:lumMod val="50000"/>
                      </a:schemeClr>
                    </a:solidFill>
                  </a:rPr>
                  <a:t>Plazma mozgása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hu-HU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u-HU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hu-HU" smtClean="0">
                    <a:solidFill>
                      <a:schemeClr val="accent2">
                        <a:lumMod val="50000"/>
                      </a:schemeClr>
                    </a:solidFill>
                  </a:rPr>
                  <a:t> és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hu-HU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u-HU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hu-HU" smtClean="0">
                    <a:solidFill>
                      <a:schemeClr val="accent2">
                        <a:lumMod val="50000"/>
                      </a:schemeClr>
                    </a:solidFill>
                  </a:rPr>
                  <a:t> térben</a:t>
                </a:r>
                <a:br>
                  <a:rPr lang="hu-HU" smtClean="0">
                    <a:solidFill>
                      <a:schemeClr val="accent2">
                        <a:lumMod val="50000"/>
                      </a:schemeClr>
                    </a:solidFill>
                  </a:rPr>
                </a:br>
                <a:r>
                  <a:rPr lang="hu-HU" sz="1800" smtClean="0">
                    <a:solidFill>
                      <a:schemeClr val="accent2">
                        <a:lumMod val="50000"/>
                      </a:schemeClr>
                    </a:solidFill>
                  </a:rPr>
                  <a:t/>
                </a:r>
                <a:br>
                  <a:rPr lang="hu-HU" sz="1800" smtClean="0">
                    <a:solidFill>
                      <a:schemeClr val="accent2">
                        <a:lumMod val="50000"/>
                      </a:schemeClr>
                    </a:solidFill>
                  </a:rPr>
                </a:br>
                <a:r>
                  <a:rPr lang="hu-HU" sz="1800" smtClean="0">
                    <a:solidFill>
                      <a:schemeClr val="accent2">
                        <a:lumMod val="50000"/>
                      </a:schemeClr>
                    </a:solidFill>
                  </a:rPr>
                  <a:t/>
                </a:r>
                <a:br>
                  <a:rPr lang="hu-HU" sz="1800" smtClean="0">
                    <a:solidFill>
                      <a:schemeClr val="accent2">
                        <a:lumMod val="50000"/>
                      </a:schemeClr>
                    </a:solidFill>
                  </a:rPr>
                </a:br>
                <a:r>
                  <a:rPr lang="hu-HU" sz="1800" smtClean="0">
                    <a:solidFill>
                      <a:schemeClr val="accent2">
                        <a:lumMod val="50000"/>
                      </a:schemeClr>
                    </a:solidFill>
                    <a:latin typeface="+mn-lt"/>
                  </a:rPr>
                  <a:t>ADIABATIKUS INVARIÁNSOK</a:t>
                </a:r>
                <a:br>
                  <a:rPr lang="hu-HU" sz="1800" smtClean="0">
                    <a:solidFill>
                      <a:schemeClr val="accent2">
                        <a:lumMod val="50000"/>
                      </a:schemeClr>
                    </a:solidFill>
                    <a:latin typeface="+mn-lt"/>
                  </a:rPr>
                </a:br>
                <a:r>
                  <a:rPr lang="hu-HU" sz="1800" smtClean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sym typeface="Symbol" panose="05050102010706020507" pitchFamily="18" charset="2"/>
                  </a:rPr>
                  <a:t> körülbelüli megmaradási törvény</a:t>
                </a:r>
                <a:br>
                  <a:rPr lang="hu-HU" sz="1800" smtClean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sym typeface="Symbol" panose="05050102010706020507" pitchFamily="18" charset="2"/>
                  </a:rPr>
                </a:br>
                <a:r>
                  <a:rPr lang="hu-HU" sz="1800" smtClean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sym typeface="Symbol" panose="05050102010706020507" pitchFamily="18" charset="2"/>
                  </a:rPr>
                  <a:t/>
                </a:r>
                <a:br>
                  <a:rPr lang="hu-HU" sz="1800" smtClean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sym typeface="Symbol" panose="05050102010706020507" pitchFamily="18" charset="2"/>
                  </a:rPr>
                </a:br>
                <a:r>
                  <a:rPr lang="hu-HU" sz="1800" smtClean="0">
                    <a:sym typeface="Symbol" panose="05050102010706020507" pitchFamily="18" charset="2"/>
                  </a:rPr>
                  <a:t>Minden olyan dinamikai rendszer, mely </a:t>
                </a:r>
                <a:br>
                  <a:rPr lang="hu-HU" sz="1800" smtClean="0">
                    <a:sym typeface="Symbol" panose="05050102010706020507" pitchFamily="18" charset="2"/>
                  </a:rPr>
                </a:br>
                <a:r>
                  <a:rPr lang="hu-HU" sz="1800" smtClean="0">
                    <a:sym typeface="Symbol" panose="05050102010706020507" pitchFamily="18" charset="2"/>
                  </a:rPr>
                  <a:t>	1. leírható a Hamilton függvényekkel (azaz olyan konzervatív dinamikai 		rendszer, </a:t>
                </a:r>
                <a:r>
                  <a:rPr lang="hu-HU" sz="1800" u="sng" smtClean="0">
                    <a:sym typeface="Symbol" panose="05050102010706020507" pitchFamily="18" charset="2"/>
                  </a:rPr>
                  <a:t>melynek összenergiája állandó</a:t>
                </a:r>
                <a:r>
                  <a:rPr lang="hu-HU" sz="1800" smtClean="0">
                    <a:sym typeface="Symbol" panose="05050102010706020507" pitchFamily="18" charset="2"/>
                  </a:rPr>
                  <a:t>. Pld: az inga mozgása 		során kinetikus energia alakul potenciális energiává, és vissza. )</a:t>
                </a:r>
                <a:br>
                  <a:rPr lang="hu-HU" sz="1800" smtClean="0">
                    <a:sym typeface="Symbol" panose="05050102010706020507" pitchFamily="18" charset="2"/>
                  </a:rPr>
                </a:br>
                <a:r>
                  <a:rPr lang="hu-HU" sz="1800" smtClean="0">
                    <a:sym typeface="Symbol" panose="05050102010706020507" pitchFamily="18" charset="2"/>
                  </a:rPr>
                  <a:t>	2. </a:t>
                </a:r>
                <a:r>
                  <a:rPr lang="hu-HU" sz="1800" u="sng" smtClean="0">
                    <a:sym typeface="Symbol" panose="05050102010706020507" pitchFamily="18" charset="2"/>
                  </a:rPr>
                  <a:t>periodikus mozgás </a:t>
                </a:r>
                <a:r>
                  <a:rPr lang="hu-HU" sz="1800" smtClean="0">
                    <a:sym typeface="Symbol" panose="05050102010706020507" pitchFamily="18" charset="2"/>
                  </a:rPr>
                  <a:t>van benne</a:t>
                </a:r>
                <a:br>
                  <a:rPr lang="hu-HU" sz="1800" smtClean="0">
                    <a:sym typeface="Symbol" panose="05050102010706020507" pitchFamily="18" charset="2"/>
                  </a:rPr>
                </a:br>
                <a:r>
                  <a:rPr lang="hu-HU" sz="1800" smtClean="0">
                    <a:sym typeface="Symbol" panose="05050102010706020507" pitchFamily="18" charset="2"/>
                  </a:rPr>
                  <a:t/>
                </a:r>
                <a:br>
                  <a:rPr lang="hu-HU" sz="1800" smtClean="0">
                    <a:sym typeface="Symbol" panose="05050102010706020507" pitchFamily="18" charset="2"/>
                  </a:rPr>
                </a:br>
                <a:r>
                  <a:rPr lang="hu-HU" sz="1800" smtClean="0">
                    <a:sym typeface="Symbol" panose="05050102010706020507" pitchFamily="18" charset="2"/>
                  </a:rPr>
                  <a:t>valamely paraméterében </a:t>
                </a:r>
                <a:r>
                  <a:rPr lang="hu-HU" sz="1800" u="dotted" smtClean="0">
                    <a:sym typeface="Symbol" panose="05050102010706020507" pitchFamily="18" charset="2"/>
                  </a:rPr>
                  <a:t>bekövetkező </a:t>
                </a:r>
                <a:r>
                  <a:rPr lang="hu-HU" sz="1800" b="1" u="dotted" smtClean="0">
                    <a:sym typeface="Symbol" panose="05050102010706020507" pitchFamily="18" charset="2"/>
                  </a:rPr>
                  <a:t>lassú</a:t>
                </a:r>
                <a:r>
                  <a:rPr lang="hu-HU" sz="1800" u="dotted" smtClean="0">
                    <a:sym typeface="Symbol" panose="05050102010706020507" pitchFamily="18" charset="2"/>
                  </a:rPr>
                  <a:t> változás </a:t>
                </a:r>
                <a:r>
                  <a:rPr lang="hu-HU" sz="1800" smtClean="0">
                    <a:sym typeface="Symbol" panose="05050102010706020507" pitchFamily="18" charset="2"/>
                  </a:rPr>
                  <a:t>során (</a:t>
                </a:r>
                <a:r>
                  <a:rPr lang="el-GR" sz="1800">
                    <a:latin typeface="Calibri" panose="020F0502020204030204" pitchFamily="34" charset="0"/>
                  </a:rPr>
                  <a:t>τ</a:t>
                </a:r>
                <a:r>
                  <a:rPr lang="hu-HU" sz="1800">
                    <a:latin typeface="Calibri" panose="020F0502020204030204" pitchFamily="34" charset="0"/>
                  </a:rPr>
                  <a:t> </a:t>
                </a:r>
                <a:r>
                  <a:rPr lang="hu-HU" sz="1800" smtClean="0">
                    <a:latin typeface="Calibri" panose="020F0502020204030204" pitchFamily="34" charset="0"/>
                  </a:rPr>
                  <a:t>, </a:t>
                </a:r>
                <a:r>
                  <a:rPr lang="hu-HU" sz="1800" smtClean="0">
                    <a:sym typeface="Symbol" panose="05050102010706020507" pitchFamily="18" charset="2"/>
                  </a:rPr>
                  <a:t>ahol a lassú a periódushoz képest értendő) </a:t>
                </a:r>
                <a:br>
                  <a:rPr lang="hu-HU" sz="1800" smtClean="0">
                    <a:sym typeface="Symbol" panose="05050102010706020507" pitchFamily="18" charset="2"/>
                  </a:rPr>
                </a:br>
                <a:r>
                  <a:rPr lang="hu-HU" sz="1800" u="sng" smtClean="0">
                    <a:sym typeface="Symbol" panose="05050102010706020507" pitchFamily="18" charset="2"/>
                  </a:rPr>
                  <a:t>felmutat egy nagyjából állandó fizikai mennyiséget / </a:t>
                </a:r>
                <a:r>
                  <a:rPr lang="hu-HU" sz="1800" smtClean="0">
                    <a:sym typeface="Symbol" panose="05050102010706020507" pitchFamily="18" charset="2"/>
                  </a:rPr>
                  <a:t>arányszámot. </a:t>
                </a:r>
                <a:endParaRPr lang="hu-HU" sz="1800"/>
              </a:p>
            </p:txBody>
          </p:sp>
        </mc:Choice>
        <mc:Fallback xmlns="">
          <p:sp>
            <p:nvSpPr>
              <p:cNvPr id="2" name="Cím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619125"/>
                <a:ext cx="7886700" cy="5555337"/>
              </a:xfrm>
              <a:blipFill rotWithShape="0">
                <a:blip r:embed="rId3"/>
                <a:stretch>
                  <a:fillRect l="-3091" t="-208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A Naprendszer fizikája 2018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0C4B-FF6E-4558-BFE2-91C8DE5D427C}" type="slidenum">
              <a:rPr lang="hu-HU" smtClean="0"/>
              <a:pPr/>
              <a:t>23</a:t>
            </a:fld>
            <a:endParaRPr lang="hu-HU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51"/>
          <a:stretch/>
        </p:blipFill>
        <p:spPr>
          <a:xfrm>
            <a:off x="5677456" y="4916032"/>
            <a:ext cx="3067491" cy="1584355"/>
          </a:xfrm>
          <a:prstGeom prst="rect">
            <a:avLst/>
          </a:prstGeom>
        </p:spPr>
      </p:pic>
      <p:pic>
        <p:nvPicPr>
          <p:cNvPr id="9" name="Picture 2" descr="http://img1.123freevectors.com/wp-content/uploads/new/objects/261-free-vector-yellow-post-it-notes-with-push-pi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201" y="1240332"/>
            <a:ext cx="1932799" cy="1385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zövegdoboz 7"/>
          <p:cNvSpPr txBox="1"/>
          <p:nvPr/>
        </p:nvSpPr>
        <p:spPr>
          <a:xfrm rot="21047334">
            <a:off x="7563430" y="1628246"/>
            <a:ext cx="1178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smtClean="0">
                <a:latin typeface="+mj-lt"/>
              </a:rPr>
              <a:t>Emlékeztető</a:t>
            </a:r>
            <a:endParaRPr lang="hu-HU" sz="14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2075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4273235" y="4055119"/>
            <a:ext cx="3920150" cy="6518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ím 1"/>
              <p:cNvSpPr>
                <a:spLocks noGrp="1"/>
              </p:cNvSpPr>
              <p:nvPr>
                <p:ph type="title"/>
              </p:nvPr>
            </p:nvSpPr>
            <p:spPr>
              <a:xfrm>
                <a:off x="755400" y="700606"/>
                <a:ext cx="7886700" cy="5555337"/>
              </a:xfrm>
            </p:spPr>
            <p:txBody>
              <a:bodyPr anchor="t">
                <a:normAutofit/>
              </a:bodyPr>
              <a:lstStyle/>
              <a:p>
                <a:pPr algn="l"/>
                <a:r>
                  <a:rPr lang="hu-HU" smtClean="0">
                    <a:solidFill>
                      <a:schemeClr val="accent2">
                        <a:lumMod val="50000"/>
                      </a:schemeClr>
                    </a:solidFill>
                  </a:rPr>
                  <a:t>Adiabatikus invariánsok</a:t>
                </a:r>
                <a:br>
                  <a:rPr lang="hu-HU" smtClean="0">
                    <a:solidFill>
                      <a:schemeClr val="accent2">
                        <a:lumMod val="50000"/>
                      </a:schemeClr>
                    </a:solidFill>
                  </a:rPr>
                </a:br>
                <a:r>
                  <a:rPr lang="hu-HU" sz="1800" smtClean="0">
                    <a:solidFill>
                      <a:schemeClr val="accent2">
                        <a:lumMod val="50000"/>
                      </a:schemeClr>
                    </a:solidFill>
                  </a:rPr>
                  <a:t/>
                </a:r>
                <a:br>
                  <a:rPr lang="hu-HU" sz="1800" smtClean="0">
                    <a:solidFill>
                      <a:schemeClr val="accent2">
                        <a:lumMod val="50000"/>
                      </a:schemeClr>
                    </a:solidFill>
                  </a:rPr>
                </a:br>
                <a:r>
                  <a:rPr lang="hu-HU" sz="1800">
                    <a:solidFill>
                      <a:schemeClr val="accent2">
                        <a:lumMod val="50000"/>
                      </a:schemeClr>
                    </a:solidFill>
                    <a:latin typeface="+mn-lt"/>
                  </a:rPr>
                  <a:t/>
                </a:r>
                <a:br>
                  <a:rPr lang="hu-HU" sz="1800">
                    <a:solidFill>
                      <a:schemeClr val="accent2">
                        <a:lumMod val="50000"/>
                      </a:schemeClr>
                    </a:solidFill>
                    <a:latin typeface="+mn-lt"/>
                  </a:rPr>
                </a:br>
                <a:r>
                  <a:rPr lang="hu-HU" sz="1800" b="1" u="sng" smtClean="0">
                    <a:solidFill>
                      <a:schemeClr val="accent2">
                        <a:lumMod val="50000"/>
                      </a:schemeClr>
                    </a:solidFill>
                    <a:latin typeface="+mn-lt"/>
                  </a:rPr>
                  <a:t>Első adiabatikus invariáns</a:t>
                </a:r>
                <a:r>
                  <a:rPr lang="hu-HU" sz="1800" smtClean="0">
                    <a:solidFill>
                      <a:schemeClr val="accent2">
                        <a:lumMod val="50000"/>
                      </a:schemeClr>
                    </a:solidFill>
                    <a:latin typeface="+mn-lt"/>
                  </a:rPr>
                  <a:t>: A ciklotronmozgást végző részecske mágneses térben állandó </a:t>
                </a:r>
                <a:r>
                  <a:rPr lang="hu-HU" sz="1800" smtClean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sym typeface="Symbol" panose="05050102010706020507" pitchFamily="18" charset="2"/>
                  </a:rPr>
                  <a:t> mágneses nyomatékkal rendelkezik, lassú változások esetén.</a:t>
                </a:r>
                <a:br>
                  <a:rPr lang="hu-HU" sz="1800" smtClean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sym typeface="Symbol" panose="05050102010706020507" pitchFamily="18" charset="2"/>
                  </a:rPr>
                </a:br>
                <a:r>
                  <a:rPr lang="hu-HU" sz="1800" smtClean="0">
                    <a:solidFill>
                      <a:schemeClr val="tx1"/>
                    </a:solidFill>
                    <a:latin typeface="+mn-lt"/>
                    <a:sym typeface="Symbol" panose="05050102010706020507" pitchFamily="18" charset="2"/>
                  </a:rPr>
                  <a:t/>
                </a:r>
                <a:br>
                  <a:rPr lang="hu-HU" sz="1800" smtClean="0">
                    <a:solidFill>
                      <a:schemeClr val="tx1"/>
                    </a:solidFill>
                    <a:latin typeface="+mn-lt"/>
                    <a:sym typeface="Symbol" panose="05050102010706020507" pitchFamily="18" charset="2"/>
                  </a:rPr>
                </a:br>
                <a:r>
                  <a:rPr lang="hu-HU" sz="1800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Impulzusnyomaték:</a:t>
                </a:r>
                <a:r>
                  <a:rPr lang="hu-HU" sz="1800" smtClean="0">
                    <a:solidFill>
                      <a:schemeClr val="tx1"/>
                    </a:solidFill>
                    <a:latin typeface="+mn-lt"/>
                    <a:sym typeface="Symbol" panose="05050102010706020507" pitchFamily="18" charset="2"/>
                  </a:rPr>
                  <a:t>                            </a:t>
                </a:r>
                <a14:m>
                  <m:oMath xmlns:m="http://schemas.openxmlformats.org/officeDocument/2006/math">
                    <m:r>
                      <a:rPr lang="hu-HU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𝑁</m:t>
                    </m:r>
                    <m:r>
                      <a:rPr lang="hu-HU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sSub>
                      <m:sSubPr>
                        <m:ctrlPr>
                          <a:rPr lang="hu-HU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hu-HU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𝑟</m:t>
                        </m:r>
                      </m:e>
                      <m:sub>
                        <m:r>
                          <a:rPr lang="hu-HU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𝑐</m:t>
                        </m:r>
                      </m:sub>
                    </m:sSub>
                    <m:r>
                      <a:rPr lang="hu-HU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𝑚</m:t>
                    </m:r>
                    <m:sSub>
                      <m:sSubPr>
                        <m:ctrlPr>
                          <a:rPr lang="hu-HU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hu-HU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𝑣</m:t>
                        </m:r>
                      </m:e>
                      <m:sub>
                        <m:r>
                          <a:rPr lang="hu-HU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⊥</m:t>
                        </m:r>
                      </m:sub>
                    </m:sSub>
                    <m:r>
                      <a:rPr lang="hu-HU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</m:oMath>
                </a14:m>
                <a:r>
                  <a:rPr lang="hu-HU" sz="1800" smtClean="0">
                    <a:solidFill>
                      <a:schemeClr val="tx1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hu-HU" sz="1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hu-HU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hu-HU" sz="1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⊥</m:t>
                            </m:r>
                          </m:sub>
                          <m:sup>
                            <m:r>
                              <a:rPr lang="hu-HU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p>
                          <m:sSupPr>
                            <m:ctrlPr>
                              <a:rPr lang="hu-HU" sz="1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hu-HU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hu-HU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𝑞𝐵</m:t>
                        </m:r>
                      </m:den>
                    </m:f>
                    <m:r>
                      <a:rPr lang="hu-HU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𝑐𝑜𝑛𝑠𝑡</m:t>
                    </m:r>
                  </m:oMath>
                </a14:m>
                <a:r>
                  <a:rPr lang="hu-HU" sz="1800" smtClean="0">
                    <a:solidFill>
                      <a:schemeClr val="tx1"/>
                    </a:solidFill>
                    <a:latin typeface="+mn-lt"/>
                  </a:rPr>
                  <a:t/>
                </a:r>
                <a:br>
                  <a:rPr lang="hu-HU" sz="1800" smtClean="0">
                    <a:solidFill>
                      <a:schemeClr val="tx1"/>
                    </a:solidFill>
                    <a:latin typeface="+mn-lt"/>
                  </a:rPr>
                </a:br>
                <a:r>
                  <a:rPr lang="hu-HU" sz="1800" smtClean="0">
                    <a:solidFill>
                      <a:schemeClr val="accent2">
                        <a:lumMod val="50000"/>
                      </a:schemeClr>
                    </a:solidFill>
                    <a:latin typeface="+mn-lt"/>
                  </a:rPr>
                  <a:t/>
                </a:r>
                <a:br>
                  <a:rPr lang="hu-HU" sz="1800" smtClean="0">
                    <a:solidFill>
                      <a:schemeClr val="accent2">
                        <a:lumMod val="50000"/>
                      </a:schemeClr>
                    </a:solidFill>
                    <a:latin typeface="+mn-lt"/>
                  </a:rPr>
                </a:br>
                <a:r>
                  <a:rPr lang="hu-HU" sz="1800" smtClean="0">
                    <a:solidFill>
                      <a:schemeClr val="accent2">
                        <a:lumMod val="50000"/>
                      </a:schemeClr>
                    </a:solidFill>
                    <a:latin typeface="+mn-lt"/>
                  </a:rPr>
                  <a:t>	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hu-HU" sz="1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hu-HU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hu-HU" sz="1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⊥</m:t>
                            </m:r>
                          </m:sub>
                          <m:sup>
                            <m:r>
                              <a:rPr lang="hu-HU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hu-HU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hu-HU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𝑐𝑜𝑛𝑠𝑡</m:t>
                    </m:r>
                  </m:oMath>
                </a14:m>
                <a:r>
                  <a:rPr lang="hu-HU" sz="1800" smtClean="0"/>
                  <a:t>.</a:t>
                </a:r>
                <a:br>
                  <a:rPr lang="hu-HU" sz="1800" smtClean="0"/>
                </a:br>
                <a:r>
                  <a:rPr lang="hu-HU" sz="1800" smtClean="0"/>
                  <a:t/>
                </a:r>
                <a:br>
                  <a:rPr lang="hu-HU" sz="1800" smtClean="0"/>
                </a:br>
                <a:r>
                  <a:rPr lang="hu-HU" sz="1800" smtClean="0"/>
                  <a:t>A mágneses nyomaték:</a:t>
                </a:r>
                <a:br>
                  <a:rPr lang="hu-HU" sz="1800" smtClean="0"/>
                </a:br>
                <a:r>
                  <a:rPr lang="hu-HU" sz="1800"/>
                  <a:t>	</a:t>
                </a:r>
                <a:r>
                  <a:rPr lang="hu-HU" sz="1800" smtClean="0"/>
                  <a:t>			</a:t>
                </a:r>
                <a14:m>
                  <m:oMath xmlns:m="http://schemas.openxmlformats.org/officeDocument/2006/math">
                    <m:r>
                      <a:rPr lang="hu-HU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hu-HU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u-HU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hu-HU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⊥</m:t>
                            </m:r>
                          </m:sub>
                        </m:sSub>
                      </m:num>
                      <m:den>
                        <m:r>
                          <a:rPr lang="hu-HU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hu-HU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hu-HU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u-HU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hu-HU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hu-HU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sSubSup>
                          <m:sSubSupPr>
                            <m:ctrlPr>
                              <a:rPr lang="hu-HU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hu-HU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hu-HU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⊥</m:t>
                            </m:r>
                          </m:sub>
                          <m:sup>
                            <m:r>
                              <a:rPr lang="hu-HU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hu-HU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hu-HU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hu-HU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u-HU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hu-HU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hu-HU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hu-HU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hu-HU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hu-HU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𝑠𝑖𝑛</m:t>
                            </m:r>
                            <m:r>
                              <a:rPr lang="hu-HU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p>
                            <m:r>
                              <a:rPr lang="hu-HU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hu-HU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hu-HU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𝑐𝑜𝑛𝑠𝑡</m:t>
                    </m:r>
                    <m:r>
                      <a:rPr lang="hu-HU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hu-HU" sz="1800" smtClean="0"/>
                  <a:t/>
                </a:r>
                <a:br>
                  <a:rPr lang="hu-HU" sz="1800" smtClean="0"/>
                </a:br>
                <a:r>
                  <a:rPr lang="hu-HU" sz="1800"/>
                  <a:t/>
                </a:r>
                <a:br>
                  <a:rPr lang="hu-HU" sz="1800"/>
                </a:br>
                <a:r>
                  <a:rPr lang="hu-HU" sz="1800" smtClean="0"/>
                  <a:t/>
                </a:r>
                <a:br>
                  <a:rPr lang="hu-HU" sz="1800" smtClean="0"/>
                </a:br>
                <a:endParaRPr lang="hu-HU" sz="1800"/>
              </a:p>
            </p:txBody>
          </p:sp>
        </mc:Choice>
        <mc:Fallback xmlns="">
          <p:sp>
            <p:nvSpPr>
              <p:cNvPr id="2" name="Cím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55400" y="700606"/>
                <a:ext cx="7886700" cy="5555337"/>
              </a:xfrm>
              <a:blipFill rotWithShape="0">
                <a:blip r:embed="rId3"/>
                <a:stretch>
                  <a:fillRect l="-3168" t="-351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A Naprendszer fizikája 2018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0C4B-FF6E-4558-BFE2-91C8DE5D427C}" type="slidenum">
              <a:rPr lang="hu-HU" smtClean="0"/>
              <a:pPr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75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ím 1"/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619125"/>
                <a:ext cx="7886700" cy="5935584"/>
              </a:xfrm>
            </p:spPr>
            <p:txBody>
              <a:bodyPr anchor="t">
                <a:normAutofit/>
              </a:bodyPr>
              <a:lstStyle/>
              <a:p>
                <a:pPr algn="l"/>
                <a:r>
                  <a:rPr lang="hu-HU" smtClean="0">
                    <a:solidFill>
                      <a:schemeClr val="accent2">
                        <a:lumMod val="50000"/>
                      </a:schemeClr>
                    </a:solidFill>
                  </a:rPr>
                  <a:t>Adiabatikus invariánsok</a:t>
                </a:r>
                <a:r>
                  <a:rPr lang="hu-HU" sz="1800" smtClean="0">
                    <a:solidFill>
                      <a:schemeClr val="accent2">
                        <a:lumMod val="50000"/>
                      </a:schemeClr>
                    </a:solidFill>
                  </a:rPr>
                  <a:t/>
                </a:r>
                <a:br>
                  <a:rPr lang="hu-HU" sz="1800" smtClean="0">
                    <a:solidFill>
                      <a:schemeClr val="accent2">
                        <a:lumMod val="50000"/>
                      </a:schemeClr>
                    </a:solidFill>
                  </a:rPr>
                </a:br>
                <a:r>
                  <a:rPr lang="hu-HU" sz="1800" smtClean="0">
                    <a:solidFill>
                      <a:schemeClr val="accent2">
                        <a:lumMod val="50000"/>
                      </a:schemeClr>
                    </a:solidFill>
                  </a:rPr>
                  <a:t/>
                </a:r>
                <a:br>
                  <a:rPr lang="hu-HU" sz="1800" smtClean="0">
                    <a:solidFill>
                      <a:schemeClr val="accent2">
                        <a:lumMod val="50000"/>
                      </a:schemeClr>
                    </a:solidFill>
                  </a:rPr>
                </a:br>
                <a:r>
                  <a:rPr lang="hu-HU" sz="1800">
                    <a:solidFill>
                      <a:schemeClr val="accent2">
                        <a:lumMod val="50000"/>
                      </a:schemeClr>
                    </a:solidFill>
                    <a:latin typeface="+mn-lt"/>
                  </a:rPr>
                  <a:t/>
                </a:r>
                <a:br>
                  <a:rPr lang="hu-HU" sz="1800">
                    <a:solidFill>
                      <a:schemeClr val="accent2">
                        <a:lumMod val="50000"/>
                      </a:schemeClr>
                    </a:solidFill>
                    <a:latin typeface="+mn-lt"/>
                  </a:rPr>
                </a:br>
                <a:r>
                  <a:rPr lang="hu-HU" sz="1800" b="1" u="sng" smtClean="0">
                    <a:solidFill>
                      <a:schemeClr val="accent2">
                        <a:lumMod val="50000"/>
                      </a:schemeClr>
                    </a:solidFill>
                    <a:latin typeface="+mn-lt"/>
                  </a:rPr>
                  <a:t>Első adiabatikus invariáns</a:t>
                </a:r>
                <a:r>
                  <a:rPr lang="hu-HU" sz="1800" b="1" smtClean="0">
                    <a:solidFill>
                      <a:schemeClr val="accent2">
                        <a:lumMod val="50000"/>
                      </a:schemeClr>
                    </a:solidFill>
                    <a:latin typeface="+mn-lt"/>
                  </a:rPr>
                  <a:t>: </a:t>
                </a:r>
                <a:r>
                  <a:rPr lang="hu-HU" sz="1800" smtClean="0">
                    <a:solidFill>
                      <a:schemeClr val="accent2">
                        <a:lumMod val="50000"/>
                      </a:schemeClr>
                    </a:solidFill>
                    <a:latin typeface="+mn-lt"/>
                  </a:rPr>
                  <a:t>A ciklotronmozgást végző részecske mágneses térben állandó </a:t>
                </a:r>
                <a:r>
                  <a:rPr lang="hu-HU" sz="1800" smtClean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sym typeface="Symbol" panose="05050102010706020507" pitchFamily="18" charset="2"/>
                  </a:rPr>
                  <a:t> mágneses nyomatékkal rendelkezik.</a:t>
                </a:r>
                <a:br>
                  <a:rPr lang="hu-HU" sz="1800" smtClean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sym typeface="Symbol" panose="05050102010706020507" pitchFamily="18" charset="2"/>
                  </a:rPr>
                </a:br>
                <a:r>
                  <a:rPr lang="hu-HU" sz="1800" smtClean="0"/>
                  <a:t/>
                </a:r>
                <a:br>
                  <a:rPr lang="hu-HU" sz="1800" smtClean="0"/>
                </a:br>
                <a:r>
                  <a:rPr lang="hu-HU" sz="1800" i="1" smtClean="0"/>
                  <a:t>Következmény:</a:t>
                </a:r>
                <a:r>
                  <a:rPr lang="hu-HU" sz="1800" smtClean="0"/>
                  <a:t> 	Konvergáló erővonalaknál </a:t>
                </a:r>
                <a:r>
                  <a:rPr lang="hu-HU" sz="1800" smtClean="0">
                    <a:latin typeface="+mn-lt"/>
                  </a:rPr>
                  <a:t>tükörponti mozgás</a:t>
                </a:r>
                <a:r>
                  <a:rPr lang="hu-HU" sz="1800" smtClean="0"/>
                  <a:t/>
                </a:r>
                <a:br>
                  <a:rPr lang="hu-HU" sz="1800" smtClean="0"/>
                </a:br>
                <a:r>
                  <a:rPr lang="hu-HU" sz="1800"/>
                  <a:t/>
                </a:r>
                <a:br>
                  <a:rPr lang="hu-HU" sz="1800"/>
                </a:br>
                <a:r>
                  <a:rPr lang="hu-HU" sz="1800" smtClean="0"/>
                  <a:t>				</a:t>
                </a:r>
                <a:r>
                  <a:rPr lang="hu-HU" sz="1800" smtClean="0">
                    <a:sym typeface="Symbol" panose="05050102010706020507" pitchFamily="18" charset="2"/>
                  </a:rPr>
                  <a:t> a mozgási összenergia állandó</a:t>
                </a:r>
                <a:br>
                  <a:rPr lang="hu-HU" sz="1800" smtClean="0">
                    <a:sym typeface="Symbol" panose="05050102010706020507" pitchFamily="18" charset="2"/>
                  </a:rPr>
                </a:br>
                <a:r>
                  <a:rPr lang="hu-HU" sz="1800">
                    <a:sym typeface="Symbol" panose="05050102010706020507" pitchFamily="18" charset="2"/>
                  </a:rPr>
                  <a:t>	</a:t>
                </a:r>
                <a:r>
                  <a:rPr lang="hu-HU" sz="1800" smtClean="0">
                    <a:sym typeface="Symbol" panose="05050102010706020507" pitchFamily="18" charset="2"/>
                  </a:rPr>
                  <a:t>			 a mágneses nyomaték állandó</a:t>
                </a:r>
                <a:br>
                  <a:rPr lang="hu-HU" sz="1800" smtClean="0">
                    <a:sym typeface="Symbol" panose="05050102010706020507" pitchFamily="18" charset="2"/>
                  </a:rPr>
                </a:br>
                <a:r>
                  <a:rPr lang="hu-HU" sz="1800">
                    <a:sym typeface="Symbol" panose="05050102010706020507" pitchFamily="18" charset="2"/>
                  </a:rPr>
                  <a:t/>
                </a:r>
                <a:br>
                  <a:rPr lang="hu-HU" sz="1800">
                    <a:sym typeface="Symbol" panose="05050102010706020507" pitchFamily="18" charset="2"/>
                  </a:rPr>
                </a:br>
                <a:r>
                  <a:rPr lang="hu-HU" sz="1800" smtClean="0">
                    <a:sym typeface="Symbol" panose="05050102010706020507" pitchFamily="18" charset="2"/>
                  </a:rPr>
                  <a:t>	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18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hu-HU" sz="180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SupPr>
                          <m:e>
                            <m:r>
                              <a:rPr lang="hu-HU" sz="18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𝑣</m:t>
                            </m:r>
                          </m:e>
                          <m:sub>
                            <m:r>
                              <a:rPr lang="hu-HU" sz="18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1</m:t>
                            </m:r>
                            <m:r>
                              <a:rPr lang="hu-HU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⊥</m:t>
                            </m:r>
                          </m:sub>
                          <m:sup>
                            <m:r>
                              <a:rPr lang="hu-HU" sz="18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>
                          <m:sSubPr>
                            <m:ctrlPr>
                              <a:rPr lang="hu-HU" sz="180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hu-HU" sz="18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𝐵</m:t>
                            </m:r>
                          </m:e>
                          <m:sub>
                            <m:r>
                              <a:rPr lang="hu-HU" sz="18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hu-HU" sz="18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hu-HU" sz="1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hu-HU" sz="18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SupPr>
                          <m:e>
                            <m:r>
                              <a:rPr lang="hu-HU" sz="18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𝑣</m:t>
                            </m:r>
                          </m:e>
                          <m:sub>
                            <m:r>
                              <a:rPr lang="hu-HU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2⊥</m:t>
                            </m:r>
                          </m:sub>
                          <m:sup>
                            <m:r>
                              <a:rPr lang="hu-HU" sz="18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>
                          <m:sSubPr>
                            <m:ctrlPr>
                              <a:rPr lang="hu-HU" sz="18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hu-HU" sz="18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𝐵</m:t>
                            </m:r>
                          </m:e>
                          <m:sub>
                            <m:r>
                              <a:rPr lang="hu-HU" sz="18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hu-HU" sz="1800" smtClean="0"/>
                  <a:t/>
                </a:r>
                <a:br>
                  <a:rPr lang="hu-HU" sz="1800" smtClean="0"/>
                </a:br>
                <a:r>
                  <a:rPr lang="hu-HU" sz="1800" smtClean="0"/>
                  <a:t>				</a:t>
                </a:r>
                <a:br>
                  <a:rPr lang="hu-HU" sz="1800" smtClean="0"/>
                </a:br>
                <a:r>
                  <a:rPr lang="hu-HU" sz="1800"/>
                  <a:t>	</a:t>
                </a:r>
                <a:r>
                  <a:rPr lang="hu-HU" sz="1800" smtClean="0"/>
                  <a:t>			Mivel B</a:t>
                </a:r>
                <a:r>
                  <a:rPr lang="hu-HU" sz="1800" baseline="-25000" smtClean="0"/>
                  <a:t>1</a:t>
                </a:r>
                <a:r>
                  <a:rPr lang="hu-HU" sz="1800" smtClean="0"/>
                  <a:t>&lt;B</a:t>
                </a:r>
                <a:r>
                  <a:rPr lang="hu-HU" sz="1800" baseline="-25000" smtClean="0"/>
                  <a:t>2</a:t>
                </a:r>
                <a:r>
                  <a:rPr lang="hu-HU" sz="1800" smtClean="0"/>
                  <a:t> </a:t>
                </a:r>
                <a:r>
                  <a:rPr lang="hu-HU" sz="1800" smtClean="0">
                    <a:sym typeface="Symbol" panose="05050102010706020507" pitchFamily="18" charset="2"/>
                  </a:rPr>
                  <a:t> v</a:t>
                </a:r>
                <a:r>
                  <a:rPr lang="hu-HU" sz="1800" baseline="-25000" smtClean="0">
                    <a:sym typeface="Symbol" panose="05050102010706020507" pitchFamily="18" charset="2"/>
                  </a:rPr>
                  <a:t>1</a:t>
                </a:r>
                <a:r>
                  <a:rPr lang="hu-HU" sz="1800" smtClean="0">
                    <a:sym typeface="Symbol" panose="05050102010706020507" pitchFamily="18" charset="2"/>
                  </a:rPr>
                  <a:t>&lt;v</a:t>
                </a:r>
                <a:r>
                  <a:rPr lang="hu-HU" sz="1800" baseline="-25000" smtClean="0">
                    <a:sym typeface="Symbol" panose="05050102010706020507" pitchFamily="18" charset="2"/>
                  </a:rPr>
                  <a:t>2.  </a:t>
                </a:r>
                <a:r>
                  <a:rPr lang="hu-HU" sz="1800" smtClean="0">
                    <a:sym typeface="Symbol" panose="05050102010706020507" pitchFamily="18" charset="2"/>
                  </a:rPr>
                  <a:t>(-en gyorsul)</a:t>
                </a:r>
                <a:r>
                  <a:rPr lang="hu-HU" sz="1800" baseline="-25000" smtClean="0">
                    <a:sym typeface="Symbol" panose="05050102010706020507" pitchFamily="18" charset="2"/>
                  </a:rPr>
                  <a:t/>
                </a:r>
                <a:br>
                  <a:rPr lang="hu-HU" sz="1800" baseline="-25000" smtClean="0">
                    <a:sym typeface="Symbol" panose="05050102010706020507" pitchFamily="18" charset="2"/>
                  </a:rPr>
                </a:br>
                <a:r>
                  <a:rPr lang="hu-HU" sz="1800" baseline="-25000" smtClean="0">
                    <a:sym typeface="Symbol" panose="05050102010706020507" pitchFamily="18" charset="2"/>
                  </a:rPr>
                  <a:t/>
                </a:r>
                <a:br>
                  <a:rPr lang="hu-HU" sz="1800" baseline="-25000" smtClean="0">
                    <a:sym typeface="Symbol" panose="05050102010706020507" pitchFamily="18" charset="2"/>
                  </a:rPr>
                </a:br>
                <a:r>
                  <a:rPr lang="hu-HU" sz="1800" baseline="-25000">
                    <a:sym typeface="Symbol" panose="05050102010706020507" pitchFamily="18" charset="2"/>
                  </a:rPr>
                  <a:t>	</a:t>
                </a:r>
                <a:r>
                  <a:rPr lang="hu-HU" sz="1800" baseline="-25000" smtClean="0">
                    <a:sym typeface="Symbol" panose="05050102010706020507" pitchFamily="18" charset="2"/>
                  </a:rPr>
                  <a:t>			</a:t>
                </a:r>
                <a:r>
                  <a:rPr lang="hu-HU" sz="1800" b="1" smtClean="0">
                    <a:solidFill>
                      <a:schemeClr val="accent2">
                        <a:lumMod val="75000"/>
                      </a:schemeClr>
                    </a:solidFill>
                    <a:sym typeface="Symbol" panose="05050102010706020507" pitchFamily="18" charset="2"/>
                  </a:rPr>
                  <a:t>De mivel az összenergia állandó  </a:t>
                </a:r>
                <a:br>
                  <a:rPr lang="hu-HU" sz="1800" b="1" smtClean="0">
                    <a:solidFill>
                      <a:schemeClr val="accent2">
                        <a:lumMod val="75000"/>
                      </a:schemeClr>
                    </a:solidFill>
                    <a:sym typeface="Symbol" panose="05050102010706020507" pitchFamily="18" charset="2"/>
                  </a:rPr>
                </a:br>
                <a:r>
                  <a:rPr lang="hu-HU" sz="1800" b="1" smtClean="0">
                    <a:solidFill>
                      <a:schemeClr val="accent2">
                        <a:lumMod val="75000"/>
                      </a:schemeClr>
                    </a:solidFill>
                    <a:sym typeface="Symbol" panose="05050102010706020507" pitchFamily="18" charset="2"/>
                  </a:rPr>
                  <a:t>						v</a:t>
                </a:r>
                <a:r>
                  <a:rPr lang="hu-HU" sz="1800" b="1" baseline="-25000" smtClean="0">
                    <a:solidFill>
                      <a:schemeClr val="accent2">
                        <a:lumMod val="75000"/>
                      </a:schemeClr>
                    </a:solidFill>
                    <a:sym typeface="Symbol" panose="05050102010706020507" pitchFamily="18" charset="2"/>
                  </a:rPr>
                  <a:t>ǁ</a:t>
                </a:r>
                <a:r>
                  <a:rPr lang="hu-HU" sz="1800" b="1" smtClean="0">
                    <a:solidFill>
                      <a:schemeClr val="accent2">
                        <a:lumMod val="75000"/>
                      </a:schemeClr>
                    </a:solidFill>
                    <a:sym typeface="Symbol" panose="05050102010706020507" pitchFamily="18" charset="2"/>
                  </a:rPr>
                  <a:t> csökkenni fog!</a:t>
                </a:r>
                <a:br>
                  <a:rPr lang="hu-HU" sz="1800" b="1" smtClean="0">
                    <a:solidFill>
                      <a:schemeClr val="accent2">
                        <a:lumMod val="75000"/>
                      </a:schemeClr>
                    </a:solidFill>
                    <a:sym typeface="Symbol" panose="05050102010706020507" pitchFamily="18" charset="2"/>
                  </a:rPr>
                </a:br>
                <a:r>
                  <a:rPr lang="hu-HU" sz="1800" smtClean="0">
                    <a:sym typeface="Symbol" panose="05050102010706020507" pitchFamily="18" charset="2"/>
                  </a:rPr>
                  <a:t>	</a:t>
                </a:r>
                <a:br>
                  <a:rPr lang="hu-HU" sz="1800" smtClean="0">
                    <a:sym typeface="Symbol" panose="05050102010706020507" pitchFamily="18" charset="2"/>
                  </a:rPr>
                </a:br>
                <a:r>
                  <a:rPr lang="hu-HU" sz="1800">
                    <a:sym typeface="Symbol" panose="05050102010706020507" pitchFamily="18" charset="2"/>
                  </a:rPr>
                  <a:t>	</a:t>
                </a:r>
                <a:r>
                  <a:rPr lang="hu-HU" sz="1800" smtClean="0">
                    <a:sym typeface="Symbol" panose="05050102010706020507" pitchFamily="18" charset="2"/>
                  </a:rPr>
                  <a:t>			</a:t>
                </a:r>
                <a:r>
                  <a:rPr lang="hu-HU" sz="1800" smtClean="0">
                    <a:solidFill>
                      <a:schemeClr val="accent2">
                        <a:lumMod val="75000"/>
                      </a:schemeClr>
                    </a:solidFill>
                    <a:sym typeface="Symbol" panose="05050102010706020507" pitchFamily="18" charset="2"/>
                  </a:rPr>
                  <a:t>tükörpont:</a:t>
                </a:r>
                <a:r>
                  <a:rPr lang="hu-HU" sz="1800" smtClean="0">
                    <a:sym typeface="Symbol" panose="05050102010706020507" pitchFamily="18" charset="2"/>
                  </a:rPr>
                  <a:t> ahol a mágneses irányszög 90°</a:t>
                </a:r>
                <a:br>
                  <a:rPr lang="hu-HU" sz="1800" smtClean="0">
                    <a:sym typeface="Symbol" panose="05050102010706020507" pitchFamily="18" charset="2"/>
                  </a:rPr>
                </a:br>
                <a:r>
                  <a:rPr lang="hu-HU" sz="1800">
                    <a:sym typeface="Symbol" panose="05050102010706020507" pitchFamily="18" charset="2"/>
                  </a:rPr>
                  <a:t>	</a:t>
                </a:r>
                <a:r>
                  <a:rPr lang="hu-HU" sz="1800" smtClean="0">
                    <a:sym typeface="Symbol" panose="05050102010706020507" pitchFamily="18" charset="2"/>
                  </a:rPr>
                  <a:t>			v elfordul, a részecske megáll.</a:t>
                </a:r>
                <a:endParaRPr lang="hu-HU" sz="1800"/>
              </a:p>
            </p:txBody>
          </p:sp>
        </mc:Choice>
        <mc:Fallback xmlns="">
          <p:sp>
            <p:nvSpPr>
              <p:cNvPr id="2" name="Cím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619125"/>
                <a:ext cx="7886700" cy="5935584"/>
              </a:xfrm>
              <a:blipFill rotWithShape="0">
                <a:blip r:embed="rId3"/>
                <a:stretch>
                  <a:fillRect l="-3091" t="-328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A Naprendszer fizikája 2018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0C4B-FF6E-4558-BFE2-91C8DE5D427C}" type="slidenum">
              <a:rPr lang="hu-HU" smtClean="0"/>
              <a:pPr/>
              <a:t>25</a:t>
            </a:fld>
            <a:endParaRPr lang="hu-H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5698" y="3441701"/>
            <a:ext cx="337185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99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619125"/>
            <a:ext cx="7886700" cy="5935584"/>
          </a:xfrm>
        </p:spPr>
        <p:txBody>
          <a:bodyPr anchor="t">
            <a:normAutofit/>
          </a:bodyPr>
          <a:lstStyle/>
          <a:p>
            <a:pPr algn="l"/>
            <a:r>
              <a:rPr lang="hu-HU" smtClean="0">
                <a:solidFill>
                  <a:schemeClr val="accent2">
                    <a:lumMod val="50000"/>
                  </a:schemeClr>
                </a:solidFill>
              </a:rPr>
              <a:t>Adiabatikus invariánsok</a:t>
            </a:r>
            <a:br>
              <a:rPr lang="hu-HU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hu-HU" sz="180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hu-HU" sz="180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hu-HU" sz="180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hu-HU" sz="180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hu-HU" sz="1800">
                <a:solidFill>
                  <a:schemeClr val="accent2">
                    <a:lumMod val="50000"/>
                  </a:schemeClr>
                </a:solidFill>
                <a:latin typeface="+mn-lt"/>
              </a:rPr>
              <a:t/>
            </a:r>
            <a:br>
              <a:rPr lang="hu-HU" sz="180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hu-HU" sz="1800" b="1" u="sng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Első adiabatikus invariáns</a:t>
            </a:r>
            <a:r>
              <a:rPr lang="hu-HU" sz="1800" b="1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: </a:t>
            </a:r>
            <a:r>
              <a:rPr lang="hu-HU" sz="180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A ciklotronmozgást végző részecske mágneses térben állandó </a:t>
            </a:r>
            <a:r>
              <a:rPr lang="hu-HU" sz="1800" smtClean="0">
                <a:solidFill>
                  <a:schemeClr val="accent2">
                    <a:lumMod val="50000"/>
                  </a:schemeClr>
                </a:solidFill>
                <a:latin typeface="+mn-lt"/>
                <a:sym typeface="Symbol" panose="05050102010706020507" pitchFamily="18" charset="2"/>
              </a:rPr>
              <a:t> mágneses nyomatékkal rendelkezik.</a:t>
            </a:r>
            <a:br>
              <a:rPr lang="hu-HU" sz="1800" smtClean="0">
                <a:solidFill>
                  <a:schemeClr val="accent2">
                    <a:lumMod val="50000"/>
                  </a:schemeClr>
                </a:solidFill>
                <a:latin typeface="+mn-lt"/>
                <a:sym typeface="Symbol" panose="05050102010706020507" pitchFamily="18" charset="2"/>
              </a:rPr>
            </a:br>
            <a:r>
              <a:rPr lang="hu-HU" sz="1800" smtClean="0"/>
              <a:t/>
            </a:r>
            <a:br>
              <a:rPr lang="hu-HU" sz="1800" smtClean="0"/>
            </a:br>
            <a:r>
              <a:rPr lang="hu-HU" sz="1800" i="1" smtClean="0"/>
              <a:t>Következmény: </a:t>
            </a:r>
            <a:r>
              <a:rPr lang="hu-HU" sz="1800" smtClean="0"/>
              <a:t>	Konvergáló erővonalaknál </a:t>
            </a:r>
            <a:r>
              <a:rPr lang="hu-HU" sz="1800" smtClean="0">
                <a:latin typeface="+mn-lt"/>
              </a:rPr>
              <a:t>tükörponti mozgás.</a:t>
            </a:r>
            <a:br>
              <a:rPr lang="hu-HU" sz="1800" smtClean="0">
                <a:latin typeface="+mn-lt"/>
              </a:rPr>
            </a:br>
            <a:r>
              <a:rPr lang="hu-HU" sz="1800" smtClean="0">
                <a:latin typeface="+mn-lt"/>
              </a:rPr>
              <a:t>		</a:t>
            </a:r>
            <a:r>
              <a:rPr lang="hu-HU" sz="1800" smtClean="0"/>
              <a:t>A Föld mágneses tere esetén: </a:t>
            </a:r>
            <a:r>
              <a:rPr lang="hu-HU" sz="1800" smtClean="0">
                <a:latin typeface="+mn-lt"/>
              </a:rPr>
              <a:t>mágneses palack.</a:t>
            </a:r>
            <a:r>
              <a:rPr lang="hu-HU" sz="1800" smtClean="0"/>
              <a:t/>
            </a:r>
            <a:br>
              <a:rPr lang="hu-HU" sz="1800" smtClean="0"/>
            </a:br>
            <a:r>
              <a:rPr lang="hu-HU" sz="1800"/>
              <a:t/>
            </a:r>
            <a:br>
              <a:rPr lang="hu-HU" sz="1800"/>
            </a:br>
            <a:r>
              <a:rPr lang="hu-HU" sz="1800" smtClean="0"/>
              <a:t>			</a:t>
            </a:r>
            <a:endParaRPr lang="hu-HU" sz="180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A Naprendszer fizikája 2018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0C4B-FF6E-4558-BFE2-91C8DE5D427C}" type="slidenum">
              <a:rPr lang="hu-HU" smtClean="0"/>
              <a:pPr/>
              <a:t>26</a:t>
            </a:fld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1" r="6803"/>
          <a:stretch/>
        </p:blipFill>
        <p:spPr>
          <a:xfrm>
            <a:off x="1231270" y="3586917"/>
            <a:ext cx="1294647" cy="2629678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820" y="4034228"/>
            <a:ext cx="3901440" cy="184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97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619125"/>
            <a:ext cx="7886700" cy="5935584"/>
          </a:xfrm>
        </p:spPr>
        <p:txBody>
          <a:bodyPr anchor="t">
            <a:normAutofit/>
          </a:bodyPr>
          <a:lstStyle/>
          <a:p>
            <a:pPr algn="l"/>
            <a:r>
              <a:rPr lang="hu-HU" smtClean="0">
                <a:solidFill>
                  <a:schemeClr val="accent2">
                    <a:lumMod val="50000"/>
                  </a:schemeClr>
                </a:solidFill>
              </a:rPr>
              <a:t>Adiabatikus invariánsok</a:t>
            </a:r>
            <a:br>
              <a:rPr lang="hu-HU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hu-HU" sz="180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hu-HU" sz="180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hu-HU" sz="180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hu-HU" sz="180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hu-HU" sz="1800" b="1" u="sng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Első adiabatikus invariáns</a:t>
            </a:r>
            <a:r>
              <a:rPr lang="hu-HU" sz="180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: A ciklotronmozgást végző részecske mágneses térben állandó </a:t>
            </a:r>
            <a:r>
              <a:rPr lang="hu-HU" sz="1800" smtClean="0">
                <a:solidFill>
                  <a:schemeClr val="accent2">
                    <a:lumMod val="50000"/>
                  </a:schemeClr>
                </a:solidFill>
                <a:latin typeface="+mn-lt"/>
                <a:sym typeface="Symbol" panose="05050102010706020507" pitchFamily="18" charset="2"/>
              </a:rPr>
              <a:t> mágneses nyomatékkal rendelkezik.</a:t>
            </a:r>
            <a:br>
              <a:rPr lang="hu-HU" sz="1800" smtClean="0">
                <a:solidFill>
                  <a:schemeClr val="accent2">
                    <a:lumMod val="50000"/>
                  </a:schemeClr>
                </a:solidFill>
                <a:latin typeface="+mn-lt"/>
                <a:sym typeface="Symbol" panose="05050102010706020507" pitchFamily="18" charset="2"/>
              </a:rPr>
            </a:br>
            <a:r>
              <a:rPr lang="hu-HU" sz="1800" smtClean="0"/>
              <a:t/>
            </a:r>
            <a:br>
              <a:rPr lang="hu-HU" sz="1800" smtClean="0"/>
            </a:br>
            <a:r>
              <a:rPr lang="hu-HU" sz="1800" i="1" smtClean="0"/>
              <a:t>Következmény:</a:t>
            </a:r>
            <a:r>
              <a:rPr lang="hu-HU" sz="1800" smtClean="0"/>
              <a:t> Konvergáló erővonalaknál </a:t>
            </a:r>
            <a:r>
              <a:rPr lang="hu-HU" sz="1800" smtClean="0">
                <a:latin typeface="+mn-lt"/>
              </a:rPr>
              <a:t>tükörponti mozgás</a:t>
            </a:r>
            <a:r>
              <a:rPr lang="hu-HU" sz="1800" smtClean="0"/>
              <a:t/>
            </a:r>
            <a:br>
              <a:rPr lang="hu-HU" sz="1800" smtClean="0"/>
            </a:br>
            <a:r>
              <a:rPr lang="hu-HU" sz="1800" smtClean="0"/>
              <a:t/>
            </a:r>
            <a:br>
              <a:rPr lang="hu-HU" sz="1800" smtClean="0"/>
            </a:br>
            <a:r>
              <a:rPr lang="hu-HU" sz="1800" smtClean="0">
                <a:sym typeface="Symbol" panose="05050102010706020507" pitchFamily="18" charset="2"/>
              </a:rPr>
              <a:t> </a:t>
            </a:r>
            <a:r>
              <a:rPr lang="hu-HU" sz="1800" smtClean="0">
                <a:latin typeface="+mn-lt"/>
              </a:rPr>
              <a:t>Hol lesz a tükörpont?</a:t>
            </a:r>
            <a:br>
              <a:rPr lang="hu-HU" sz="1800" smtClean="0">
                <a:latin typeface="+mn-lt"/>
              </a:rPr>
            </a:br>
            <a:r>
              <a:rPr lang="hu-HU" sz="1800" smtClean="0"/>
              <a:t>A mágneses irányszögtől függ. A mágneses irányszög a részecske sebesség-vektorának a mágneses érintővel bezárt szöge. (pitch angle)</a:t>
            </a:r>
            <a:r>
              <a:rPr lang="hu-HU" sz="1800"/>
              <a:t/>
            </a:r>
            <a:br>
              <a:rPr lang="hu-HU" sz="1800"/>
            </a:br>
            <a:r>
              <a:rPr lang="hu-HU" sz="1800" smtClean="0"/>
              <a:t>				</a:t>
            </a:r>
            <a:endParaRPr lang="hu-HU" sz="180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A Naprendszer fizikája 2018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0C4B-FF6E-4558-BFE2-91C8DE5D427C}" type="slidenum">
              <a:rPr lang="hu-HU" smtClean="0"/>
              <a:pPr/>
              <a:t>27</a:t>
            </a:fld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9" t="7363" r="7778" b="8598"/>
          <a:stretch/>
        </p:blipFill>
        <p:spPr>
          <a:xfrm>
            <a:off x="3028950" y="3789293"/>
            <a:ext cx="2951430" cy="2567058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7" t="8935" r="5657" b="8149"/>
          <a:stretch/>
        </p:blipFill>
        <p:spPr>
          <a:xfrm>
            <a:off x="98373" y="3789293"/>
            <a:ext cx="3123602" cy="2567058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7" t="8935" r="4114" b="7700"/>
          <a:stretch/>
        </p:blipFill>
        <p:spPr>
          <a:xfrm>
            <a:off x="5980380" y="3789293"/>
            <a:ext cx="3065247" cy="256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7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619125"/>
            <a:ext cx="7886700" cy="5935584"/>
          </a:xfrm>
        </p:spPr>
        <p:txBody>
          <a:bodyPr anchor="t">
            <a:normAutofit/>
          </a:bodyPr>
          <a:lstStyle/>
          <a:p>
            <a:pPr algn="l"/>
            <a:r>
              <a:rPr lang="hu-HU" smtClean="0">
                <a:solidFill>
                  <a:schemeClr val="accent2">
                    <a:lumMod val="50000"/>
                  </a:schemeClr>
                </a:solidFill>
              </a:rPr>
              <a:t>Adiabatikus invariánsok</a:t>
            </a:r>
            <a:br>
              <a:rPr lang="hu-HU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hu-HU" sz="180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hu-HU" sz="180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hu-HU" sz="180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hu-HU" sz="180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hu-HU" sz="1800" b="1" u="sng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Első adiabatikus invariáns</a:t>
            </a:r>
            <a:r>
              <a:rPr lang="hu-HU" sz="180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: A ciklotronmozgást végző részecske mágneses térben állandó </a:t>
            </a:r>
            <a:r>
              <a:rPr lang="hu-HU" sz="1800" smtClean="0">
                <a:solidFill>
                  <a:schemeClr val="accent2">
                    <a:lumMod val="50000"/>
                  </a:schemeClr>
                </a:solidFill>
                <a:latin typeface="+mn-lt"/>
                <a:sym typeface="Symbol" panose="05050102010706020507" pitchFamily="18" charset="2"/>
              </a:rPr>
              <a:t> mágneses nyomatékkal rendelkezik.</a:t>
            </a:r>
            <a:br>
              <a:rPr lang="hu-HU" sz="1800" smtClean="0">
                <a:solidFill>
                  <a:schemeClr val="accent2">
                    <a:lumMod val="50000"/>
                  </a:schemeClr>
                </a:solidFill>
                <a:latin typeface="+mn-lt"/>
                <a:sym typeface="Symbol" panose="05050102010706020507" pitchFamily="18" charset="2"/>
              </a:rPr>
            </a:br>
            <a:r>
              <a:rPr lang="hu-HU" sz="1800" smtClean="0"/>
              <a:t/>
            </a:r>
            <a:br>
              <a:rPr lang="hu-HU" sz="1800" smtClean="0"/>
            </a:br>
            <a:r>
              <a:rPr lang="hu-HU" sz="1800" i="1" smtClean="0"/>
              <a:t>Következmény:</a:t>
            </a:r>
            <a:r>
              <a:rPr lang="hu-HU" sz="1800" smtClean="0"/>
              <a:t> Konvergáló erővonalaknál </a:t>
            </a:r>
            <a:r>
              <a:rPr lang="hu-HU" sz="1800" smtClean="0">
                <a:latin typeface="+mn-lt"/>
              </a:rPr>
              <a:t>tükörponti mozgás</a:t>
            </a:r>
            <a:r>
              <a:rPr lang="hu-HU" sz="1800" smtClean="0"/>
              <a:t/>
            </a:r>
            <a:br>
              <a:rPr lang="hu-HU" sz="1800" smtClean="0"/>
            </a:br>
            <a:r>
              <a:rPr lang="hu-HU" sz="1800" smtClean="0"/>
              <a:t/>
            </a:r>
            <a:br>
              <a:rPr lang="hu-HU" sz="1800" smtClean="0"/>
            </a:br>
            <a:r>
              <a:rPr lang="hu-HU" sz="1800" smtClean="0">
                <a:sym typeface="Symbol" panose="05050102010706020507" pitchFamily="18" charset="2"/>
              </a:rPr>
              <a:t> </a:t>
            </a:r>
            <a:r>
              <a:rPr lang="hu-HU" sz="1800" smtClean="0">
                <a:latin typeface="+mn-lt"/>
              </a:rPr>
              <a:t>Hol lesz a tükörpont?</a:t>
            </a:r>
            <a:br>
              <a:rPr lang="hu-HU" sz="1800" smtClean="0">
                <a:latin typeface="+mn-lt"/>
              </a:rPr>
            </a:br>
            <a:r>
              <a:rPr lang="hu-HU" sz="1800" smtClean="0"/>
              <a:t>A mágneses irányszögtől függ. A mágneses irányszög a részecske sebesség-vektorának a mágneses érintővel bezárt szöge. (pitch angle)</a:t>
            </a:r>
            <a:r>
              <a:rPr lang="hu-HU" sz="1800"/>
              <a:t/>
            </a:r>
            <a:br>
              <a:rPr lang="hu-HU" sz="1800"/>
            </a:br>
            <a:r>
              <a:rPr lang="hu-HU" sz="1800" smtClean="0"/>
              <a:t>				</a:t>
            </a:r>
            <a:endParaRPr lang="hu-HU" sz="180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A Naprendszer fizikája 2018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0C4B-FF6E-4558-BFE2-91C8DE5D427C}" type="slidenum">
              <a:rPr lang="hu-HU" smtClean="0"/>
              <a:pPr/>
              <a:t>28</a:t>
            </a:fld>
            <a:endParaRPr lang="hu-HU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7" t="8935" r="4114" b="7700"/>
          <a:stretch/>
        </p:blipFill>
        <p:spPr>
          <a:xfrm>
            <a:off x="5980380" y="3789293"/>
            <a:ext cx="3065247" cy="2567058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534" y="5441133"/>
            <a:ext cx="1490728" cy="1280343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628650" y="4496388"/>
            <a:ext cx="495251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>
                <a:solidFill>
                  <a:schemeClr val="accent2">
                    <a:lumMod val="75000"/>
                  </a:schemeClr>
                </a:solidFill>
                <a:latin typeface="+mj-lt"/>
              </a:rPr>
              <a:t>veszteségi kúp: </a:t>
            </a:r>
            <a:r>
              <a:rPr lang="hu-HU">
                <a:latin typeface="+mj-lt"/>
              </a:rPr>
              <a:t>egy bizonyos kritikus mágneses </a:t>
            </a:r>
            <a:r>
              <a:rPr lang="hu-HU" smtClean="0">
                <a:latin typeface="+mj-lt"/>
              </a:rPr>
              <a:t>irányszög esetén </a:t>
            </a:r>
            <a:r>
              <a:rPr lang="hu-HU">
                <a:latin typeface="+mj-lt"/>
              </a:rPr>
              <a:t>a részecske tükörpontja a Föld belsejében (</a:t>
            </a:r>
            <a:r>
              <a:rPr lang="hu-HU" smtClean="0">
                <a:latin typeface="+mj-lt"/>
              </a:rPr>
              <a:t>vagy 100 </a:t>
            </a:r>
            <a:r>
              <a:rPr lang="hu-HU">
                <a:latin typeface="+mj-lt"/>
              </a:rPr>
              <a:t>km körüli magasságban) van. Ekkor a </a:t>
            </a:r>
            <a:r>
              <a:rPr lang="hu-HU" smtClean="0">
                <a:latin typeface="+mj-lt"/>
              </a:rPr>
              <a:t>részecske kiszóródik </a:t>
            </a:r>
            <a:r>
              <a:rPr lang="hu-HU">
                <a:latin typeface="+mj-lt"/>
              </a:rPr>
              <a:t>a sűrű ionoszférában, nem tér vissza </a:t>
            </a:r>
            <a:r>
              <a:rPr lang="hu-HU" smtClean="0">
                <a:latin typeface="+mj-lt"/>
              </a:rPr>
              <a:t>a mágneses </a:t>
            </a:r>
            <a:r>
              <a:rPr lang="hu-HU">
                <a:latin typeface="+mj-lt"/>
              </a:rPr>
              <a:t>erővonalra. </a:t>
            </a:r>
          </a:p>
        </p:txBody>
      </p:sp>
    </p:spTree>
    <p:extLst>
      <p:ext uri="{BB962C8B-B14F-4D97-AF65-F5344CB8AC3E}">
        <p14:creationId xmlns:p14="http://schemas.microsoft.com/office/powerpoint/2010/main" val="335178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ím 1"/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619125"/>
                <a:ext cx="7886700" cy="5935584"/>
              </a:xfrm>
            </p:spPr>
            <p:txBody>
              <a:bodyPr anchor="t">
                <a:normAutofit/>
              </a:bodyPr>
              <a:lstStyle/>
              <a:p>
                <a:pPr algn="l"/>
                <a:r>
                  <a:rPr lang="hu-HU" smtClean="0">
                    <a:solidFill>
                      <a:schemeClr val="accent2">
                        <a:lumMod val="50000"/>
                      </a:schemeClr>
                    </a:solidFill>
                  </a:rPr>
                  <a:t>Adiabatikus invariánsok</a:t>
                </a:r>
                <a:br>
                  <a:rPr lang="hu-HU" smtClean="0">
                    <a:solidFill>
                      <a:schemeClr val="accent2">
                        <a:lumMod val="50000"/>
                      </a:schemeClr>
                    </a:solidFill>
                  </a:rPr>
                </a:br>
                <a:r>
                  <a:rPr lang="hu-HU" sz="1800" smtClean="0">
                    <a:solidFill>
                      <a:schemeClr val="accent2">
                        <a:lumMod val="50000"/>
                      </a:schemeClr>
                    </a:solidFill>
                  </a:rPr>
                  <a:t/>
                </a:r>
                <a:br>
                  <a:rPr lang="hu-HU" sz="1800" smtClean="0">
                    <a:solidFill>
                      <a:schemeClr val="accent2">
                        <a:lumMod val="50000"/>
                      </a:schemeClr>
                    </a:solidFill>
                  </a:rPr>
                </a:br>
                <a:r>
                  <a:rPr lang="hu-HU" sz="1800" smtClean="0">
                    <a:solidFill>
                      <a:schemeClr val="accent2">
                        <a:lumMod val="50000"/>
                      </a:schemeClr>
                    </a:solidFill>
                  </a:rPr>
                  <a:t/>
                </a:r>
                <a:br>
                  <a:rPr lang="hu-HU" sz="1800" smtClean="0">
                    <a:solidFill>
                      <a:schemeClr val="accent2">
                        <a:lumMod val="50000"/>
                      </a:schemeClr>
                    </a:solidFill>
                  </a:rPr>
                </a:br>
                <a:r>
                  <a:rPr lang="hu-HU" sz="1800">
                    <a:solidFill>
                      <a:schemeClr val="accent2">
                        <a:lumMod val="50000"/>
                      </a:schemeClr>
                    </a:solidFill>
                    <a:latin typeface="+mn-lt"/>
                  </a:rPr>
                  <a:t/>
                </a:r>
                <a:br>
                  <a:rPr lang="hu-HU" sz="1800">
                    <a:solidFill>
                      <a:schemeClr val="accent2">
                        <a:lumMod val="50000"/>
                      </a:schemeClr>
                    </a:solidFill>
                    <a:latin typeface="+mn-lt"/>
                  </a:rPr>
                </a:br>
                <a:r>
                  <a:rPr lang="hu-HU" sz="1800" b="1" u="sng" smtClean="0">
                    <a:solidFill>
                      <a:schemeClr val="accent2">
                        <a:lumMod val="50000"/>
                      </a:schemeClr>
                    </a:solidFill>
                    <a:latin typeface="+mn-lt"/>
                  </a:rPr>
                  <a:t>Második adiabatikus/ longitudinális invariáns</a:t>
                </a:r>
                <a:r>
                  <a:rPr lang="hu-HU" sz="1800" b="1" smtClean="0">
                    <a:solidFill>
                      <a:schemeClr val="accent2">
                        <a:lumMod val="50000"/>
                      </a:schemeClr>
                    </a:solidFill>
                    <a:latin typeface="+mn-lt"/>
                  </a:rPr>
                  <a:t>: </a:t>
                </a:r>
                <a:r>
                  <a:rPr lang="hu-HU" sz="1800" smtClean="0">
                    <a:solidFill>
                      <a:schemeClr val="accent2">
                        <a:lumMod val="50000"/>
                      </a:schemeClr>
                    </a:solidFill>
                    <a:latin typeface="+mn-lt"/>
                  </a:rPr>
                  <a:t>A két tükörpont között pattogó mozgást végző részecske, mint dinamikus rendszer esetén a következő mennyiség állandó:</a:t>
                </a:r>
                <a:br>
                  <a:rPr lang="hu-HU" sz="1800" smtClean="0">
                    <a:solidFill>
                      <a:schemeClr val="accent2">
                        <a:lumMod val="50000"/>
                      </a:schemeClr>
                    </a:solidFill>
                    <a:latin typeface="+mn-lt"/>
                  </a:rPr>
                </a:br>
                <a:r>
                  <a:rPr lang="hu-HU" sz="1800">
                    <a:solidFill>
                      <a:schemeClr val="accent2">
                        <a:lumMod val="50000"/>
                      </a:schemeClr>
                    </a:solidFill>
                    <a:latin typeface="+mn-lt"/>
                  </a:rPr>
                  <a:t>	</a:t>
                </a:r>
                <a14:m>
                  <m:oMath xmlns:m="http://schemas.openxmlformats.org/officeDocument/2006/math">
                    <m:r>
                      <a:rPr lang="hu-HU" sz="18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hu-HU" sz="18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∮"/>
                        <m:ctrlPr>
                          <a:rPr lang="hu-HU" sz="18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hu-HU" sz="18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  <m:sup>
                        <m:r>
                          <a:rPr lang="hu-HU" sz="18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  <m:e>
                        <m:r>
                          <a:rPr lang="hu-HU" sz="18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hu-HU" sz="18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hu-HU" sz="18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18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hu-HU" sz="18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∥</m:t>
                            </m:r>
                          </m:sub>
                        </m:sSub>
                        <m:r>
                          <a:rPr lang="hu-HU" sz="18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u-HU" sz="18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𝑑𝑠</m:t>
                        </m:r>
                      </m:e>
                    </m:nary>
                  </m:oMath>
                </a14:m>
                <a:r>
                  <a:rPr lang="hu-HU" sz="1800" smtClean="0"/>
                  <a:t/>
                </a:r>
                <a:br>
                  <a:rPr lang="hu-HU" sz="1800" smtClean="0"/>
                </a:br>
                <a:r>
                  <a:rPr lang="hu-HU" sz="1800"/>
                  <a:t/>
                </a:r>
                <a:br>
                  <a:rPr lang="hu-HU" sz="1800"/>
                </a:br>
                <a:r>
                  <a:rPr lang="hu-HU" sz="1800" i="1" smtClean="0"/>
                  <a:t>Feltéve:</a:t>
                </a:r>
                <a:r>
                  <a:rPr lang="hu-HU" sz="1800" smtClean="0"/>
                  <a:t> a magnetoszféra mágneses tere állandó, vagy csak nagyon lassan változik. </a:t>
                </a:r>
                <a:br>
                  <a:rPr lang="hu-HU" sz="1800" smtClean="0"/>
                </a:br>
                <a:r>
                  <a:rPr lang="hu-HU" sz="1800" smtClean="0"/>
                  <a:t>A pattogás periódusa MeV energiájú elektronoknál és protonoknál néhány másodperc, ennél lassabb változás esetén J invariáns.</a:t>
                </a:r>
                <a:br>
                  <a:rPr lang="hu-HU" sz="1800" smtClean="0"/>
                </a:br>
                <a:r>
                  <a:rPr lang="hu-HU" sz="1800"/>
                  <a:t/>
                </a:r>
                <a:br>
                  <a:rPr lang="hu-HU" sz="1800"/>
                </a:br>
                <a:r>
                  <a:rPr lang="hu-HU" sz="1800" i="1" smtClean="0"/>
                  <a:t>1. Következmény: </a:t>
                </a:r>
                <a:r>
                  <a:rPr lang="hu-HU" sz="1800" smtClean="0"/>
                  <a:t>Amennyiben a két tükörpontot közelítjük egymáshoz, a </a:t>
                </a:r>
                <a:br>
                  <a:rPr lang="hu-HU" sz="1800" smtClean="0"/>
                </a:br>
                <a:r>
                  <a:rPr lang="hu-HU" sz="1800" smtClean="0"/>
                  <a:t>részecske gyorsul (Fermi-gyorsítás)</a:t>
                </a:r>
                <a:br>
                  <a:rPr lang="hu-HU" sz="1800" smtClean="0"/>
                </a:br>
                <a:r>
                  <a:rPr lang="hu-HU" sz="1800"/>
                  <a:t/>
                </a:r>
                <a:br>
                  <a:rPr lang="hu-HU" sz="1800"/>
                </a:br>
                <a:r>
                  <a:rPr lang="hu-HU" sz="1800" i="1" smtClean="0"/>
                  <a:t>2. Következmény: </a:t>
                </a:r>
                <a:r>
                  <a:rPr lang="hu-HU" sz="1800" smtClean="0"/>
                  <a:t>A Föld mágneses tere nem szimmetrikus, az erővonalak</a:t>
                </a:r>
                <a:br>
                  <a:rPr lang="hu-HU" sz="1800" smtClean="0"/>
                </a:br>
                <a:r>
                  <a:rPr lang="hu-HU" sz="1800" smtClean="0"/>
                  <a:t>nem egyforma hosszúak, a tükörpontok közti távolságok sem ugyanazok. </a:t>
                </a:r>
                <a:br>
                  <a:rPr lang="hu-HU" sz="1800" smtClean="0"/>
                </a:br>
                <a:r>
                  <a:rPr lang="hu-HU" sz="1800" smtClean="0"/>
                  <a:t>Mégis, a Föld körül egy kört megtéve, a részecske ugyanarra az erővonalra</a:t>
                </a:r>
                <a:br>
                  <a:rPr lang="hu-HU" sz="1800" smtClean="0"/>
                </a:br>
                <a:r>
                  <a:rPr lang="hu-HU" sz="1800" smtClean="0"/>
                  <a:t>ér vissza, ahonnan indult. Nem sodródik radiálisan ki vagy be.</a:t>
                </a:r>
                <a:endParaRPr lang="hu-HU" sz="1800"/>
              </a:p>
            </p:txBody>
          </p:sp>
        </mc:Choice>
        <mc:Fallback xmlns="">
          <p:sp>
            <p:nvSpPr>
              <p:cNvPr id="2" name="Cím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619125"/>
                <a:ext cx="7886700" cy="5935584"/>
              </a:xfrm>
              <a:blipFill rotWithShape="0">
                <a:blip r:embed="rId3"/>
                <a:stretch>
                  <a:fillRect l="-3091" t="-328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A Naprendszer fizikája 2018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0C4B-FF6E-4558-BFE2-91C8DE5D427C}" type="slidenum">
              <a:rPr lang="hu-HU" smtClean="0"/>
              <a:pPr/>
              <a:t>29</a:t>
            </a:fld>
            <a:endParaRPr lang="hu-HU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185" y="4490518"/>
            <a:ext cx="1490905" cy="193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05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619126"/>
            <a:ext cx="7886700" cy="5222874"/>
          </a:xfrm>
        </p:spPr>
        <p:txBody>
          <a:bodyPr anchor="t"/>
          <a:lstStyle/>
          <a:p>
            <a:pPr algn="l">
              <a:lnSpc>
                <a:spcPct val="100000"/>
              </a:lnSpc>
            </a:pPr>
            <a:r>
              <a:rPr lang="hu-HU" smtClean="0">
                <a:solidFill>
                  <a:schemeClr val="accent2">
                    <a:lumMod val="50000"/>
                  </a:schemeClr>
                </a:solidFill>
              </a:rPr>
              <a:t>Mi a plazma?</a:t>
            </a:r>
            <a:br>
              <a:rPr lang="hu-HU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hu-HU" sz="180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hu-HU" sz="1800">
                <a:solidFill>
                  <a:schemeClr val="accent2">
                    <a:lumMod val="50000"/>
                  </a:schemeClr>
                </a:solidFill>
              </a:rPr>
            </a:br>
            <a:r>
              <a:rPr lang="hu-HU" sz="180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Debye-féle árnyékolási távolság</a:t>
            </a:r>
            <a:br>
              <a:rPr lang="hu-HU" sz="180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hu-HU" sz="1800" smtClean="0">
                <a:latin typeface="+mn-lt"/>
              </a:rPr>
              <a:t>= a potenciál hatótávolsága plazmában (e-ad részére csökken)</a:t>
            </a:r>
            <a:r>
              <a:rPr lang="hu-HU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hu-HU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hu-HU" sz="180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hu-HU" sz="180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hu-HU" sz="1800" smtClean="0"/>
              <a:t>1. Pontszerű próbatöltést plazmába helyezünk - töltésátrendeződés megindul.</a:t>
            </a:r>
            <a:br>
              <a:rPr lang="hu-HU" sz="1800" smtClean="0"/>
            </a:br>
            <a:r>
              <a:rPr lang="hu-HU" sz="1800" smtClean="0"/>
              <a:t>2. A próbatöltés tere az átrendeződés miatt jóval kisebb távolságban érezhető, mint egyébként.  </a:t>
            </a:r>
            <a:br>
              <a:rPr lang="hu-HU" sz="1800" smtClean="0"/>
            </a:br>
            <a:endParaRPr lang="hu-HU" sz="180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A Naprendszer fizikája 2018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0C4B-FF6E-4558-BFE2-91C8DE5D427C}" type="slidenum">
              <a:rPr lang="hu-HU" smtClean="0"/>
              <a:pPr/>
              <a:t>3</a:t>
            </a:fld>
            <a:endParaRPr lang="hu-HU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r="5783"/>
          <a:stretch/>
        </p:blipFill>
        <p:spPr>
          <a:xfrm>
            <a:off x="2073244" y="3430954"/>
            <a:ext cx="2998832" cy="25287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Szövegdoboz 6"/>
              <p:cNvSpPr txBox="1"/>
              <p:nvPr/>
            </p:nvSpPr>
            <p:spPr>
              <a:xfrm>
                <a:off x="5598674" y="3562538"/>
                <a:ext cx="1533497" cy="5214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hu-HU"/>
              </a:p>
            </p:txBody>
          </p:sp>
        </mc:Choice>
        <mc:Fallback xmlns="">
          <p:sp>
            <p:nvSpPr>
              <p:cNvPr id="7" name="Szövegdoboz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8674" y="3562538"/>
                <a:ext cx="1533497" cy="521425"/>
              </a:xfrm>
              <a:prstGeom prst="rect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zövegdoboz 7"/>
              <p:cNvSpPr txBox="1"/>
              <p:nvPr/>
            </p:nvSpPr>
            <p:spPr>
              <a:xfrm>
                <a:off x="5598673" y="4234220"/>
                <a:ext cx="2743315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b="1" i="1" smtClean="0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𝝀</m:t>
                                  </m:r>
                                </m:e>
                                <m:sub>
                                  <m:r>
                                    <a:rPr lang="hu-HU" b="1" i="1" smtClean="0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hu-HU"/>
              </a:p>
            </p:txBody>
          </p:sp>
        </mc:Choice>
        <mc:Fallback xmlns="">
          <p:sp>
            <p:nvSpPr>
              <p:cNvPr id="8" name="Szövegdoboz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8673" y="4234220"/>
                <a:ext cx="2743315" cy="622350"/>
              </a:xfrm>
              <a:prstGeom prst="rect">
                <a:avLst/>
              </a:prstGeom>
              <a:blipFill rotWithShape="0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églalap 5"/>
          <p:cNvSpPr/>
          <p:nvPr/>
        </p:nvSpPr>
        <p:spPr>
          <a:xfrm>
            <a:off x="5510101" y="5188527"/>
            <a:ext cx="29204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/>
              <a:t>árnyékolt Coulomb potenciál = Yukawa-potenciál</a:t>
            </a:r>
          </a:p>
        </p:txBody>
      </p:sp>
    </p:spTree>
    <p:extLst>
      <p:ext uri="{BB962C8B-B14F-4D97-AF65-F5344CB8AC3E}">
        <p14:creationId xmlns:p14="http://schemas.microsoft.com/office/powerpoint/2010/main" val="156238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ím 1"/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619125"/>
                <a:ext cx="7886700" cy="5935584"/>
              </a:xfrm>
            </p:spPr>
            <p:txBody>
              <a:bodyPr anchor="t">
                <a:normAutofit/>
              </a:bodyPr>
              <a:lstStyle/>
              <a:p>
                <a:pPr algn="l"/>
                <a:r>
                  <a:rPr lang="hu-HU" smtClean="0">
                    <a:solidFill>
                      <a:schemeClr val="accent2">
                        <a:lumMod val="50000"/>
                      </a:schemeClr>
                    </a:solidFill>
                  </a:rPr>
                  <a:t>Adiabatikus invariánsok</a:t>
                </a:r>
                <a:br>
                  <a:rPr lang="hu-HU" smtClean="0">
                    <a:solidFill>
                      <a:schemeClr val="accent2">
                        <a:lumMod val="50000"/>
                      </a:schemeClr>
                    </a:solidFill>
                  </a:rPr>
                </a:br>
                <a:r>
                  <a:rPr lang="hu-HU" sz="1800" smtClean="0">
                    <a:solidFill>
                      <a:schemeClr val="accent2">
                        <a:lumMod val="50000"/>
                      </a:schemeClr>
                    </a:solidFill>
                  </a:rPr>
                  <a:t/>
                </a:r>
                <a:br>
                  <a:rPr lang="hu-HU" sz="1800" smtClean="0">
                    <a:solidFill>
                      <a:schemeClr val="accent2">
                        <a:lumMod val="50000"/>
                      </a:schemeClr>
                    </a:solidFill>
                  </a:rPr>
                </a:br>
                <a:r>
                  <a:rPr lang="hu-HU" sz="1800" smtClean="0">
                    <a:solidFill>
                      <a:schemeClr val="accent2">
                        <a:lumMod val="50000"/>
                      </a:schemeClr>
                    </a:solidFill>
                  </a:rPr>
                  <a:t/>
                </a:r>
                <a:br>
                  <a:rPr lang="hu-HU" sz="1800" smtClean="0">
                    <a:solidFill>
                      <a:schemeClr val="accent2">
                        <a:lumMod val="50000"/>
                      </a:schemeClr>
                    </a:solidFill>
                  </a:rPr>
                </a:br>
                <a:r>
                  <a:rPr lang="hu-HU" sz="1800">
                    <a:solidFill>
                      <a:schemeClr val="accent2">
                        <a:lumMod val="50000"/>
                      </a:schemeClr>
                    </a:solidFill>
                    <a:latin typeface="+mn-lt"/>
                  </a:rPr>
                  <a:t/>
                </a:r>
                <a:br>
                  <a:rPr lang="hu-HU" sz="1800">
                    <a:solidFill>
                      <a:schemeClr val="accent2">
                        <a:lumMod val="50000"/>
                      </a:schemeClr>
                    </a:solidFill>
                    <a:latin typeface="+mn-lt"/>
                  </a:rPr>
                </a:br>
                <a:r>
                  <a:rPr lang="hu-HU" sz="1800" b="1" u="sng" smtClean="0">
                    <a:solidFill>
                      <a:schemeClr val="accent2">
                        <a:lumMod val="50000"/>
                      </a:schemeClr>
                    </a:solidFill>
                    <a:latin typeface="+mn-lt"/>
                  </a:rPr>
                  <a:t>Harmadik/Fluxus adiabatikus invariáns</a:t>
                </a:r>
                <a:r>
                  <a:rPr lang="hu-HU" sz="1800" b="1" smtClean="0">
                    <a:solidFill>
                      <a:schemeClr val="accent2">
                        <a:lumMod val="50000"/>
                      </a:schemeClr>
                    </a:solidFill>
                    <a:latin typeface="+mn-lt"/>
                  </a:rPr>
                  <a:t>: </a:t>
                </a:r>
                <a:r>
                  <a:rPr lang="hu-HU" sz="1800" smtClean="0">
                    <a:solidFill>
                      <a:schemeClr val="accent2">
                        <a:lumMod val="50000"/>
                      </a:schemeClr>
                    </a:solidFill>
                    <a:latin typeface="+mn-lt"/>
                  </a:rPr>
                  <a:t>A Föld körül körbedriftelő részecske, mint dinamikus rendszer esetén egy keringés során körbeölelt mágneses fluxus állandó: </a:t>
                </a:r>
                <a:r>
                  <a:rPr lang="hu-HU" sz="1800">
                    <a:solidFill>
                      <a:schemeClr val="accent2">
                        <a:lumMod val="50000"/>
                      </a:schemeClr>
                    </a:solidFill>
                    <a:latin typeface="+mn-lt"/>
                  </a:rPr>
                  <a:t>	</a:t>
                </a:r>
                <a14:m>
                  <m:oMath xmlns:m="http://schemas.openxmlformats.org/officeDocument/2006/math">
                    <m:r>
                      <a:rPr lang="hu-HU" sz="18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hu-HU" sz="18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sz="18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hu-HU" sz="18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sz="18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hu-HU" sz="1800" smtClean="0"/>
                  <a:t/>
                </a:r>
                <a:br>
                  <a:rPr lang="hu-HU" sz="1800" smtClean="0"/>
                </a:br>
                <a:r>
                  <a:rPr lang="hu-HU" sz="1800"/>
                  <a:t/>
                </a:r>
                <a:br>
                  <a:rPr lang="hu-HU" sz="1800"/>
                </a:br>
                <a:r>
                  <a:rPr lang="hu-HU" sz="1800" i="1" smtClean="0"/>
                  <a:t>Feltéve: </a:t>
                </a:r>
                <a:r>
                  <a:rPr lang="hu-HU" sz="1800" smtClean="0"/>
                  <a:t> a magnetoszféra mágneses tere nyugodt, vagy csak nagyon lassan változik. A keringés periódusa MeV energiájú elektronoknál és protonoknál órás nagyságrendű, keV energiájúaknál néhány napos. Ennél lassabb változás esetén K invariáns.</a:t>
                </a:r>
                <a:br>
                  <a:rPr lang="hu-HU" sz="1800" smtClean="0"/>
                </a:br>
                <a:r>
                  <a:rPr lang="hu-HU" sz="1800" smtClean="0"/>
                  <a:t/>
                </a:r>
                <a:br>
                  <a:rPr lang="hu-HU" sz="1800" smtClean="0"/>
                </a:br>
                <a:r>
                  <a:rPr lang="hu-HU" sz="1800"/>
                  <a:t/>
                </a:r>
                <a:br>
                  <a:rPr lang="hu-HU" sz="1800"/>
                </a:br>
                <a:r>
                  <a:rPr lang="hu-HU" sz="1800" i="1" smtClean="0"/>
                  <a:t>Következmény a Föld körüli térségben: </a:t>
                </a:r>
                <a:r>
                  <a:rPr lang="hu-HU" sz="1800" smtClean="0"/>
                  <a:t>Ha a napszél lassan nyomja össze a magnetoszférát, a töltött részecske radiálisan befelé fog sodródni, hogy megőrizze a körbeölelt fluxust. Ilyenkor közelebb kerül a gyűrűáram a Földhöz.</a:t>
                </a:r>
                <a:endParaRPr lang="hu-HU" sz="1800"/>
              </a:p>
            </p:txBody>
          </p:sp>
        </mc:Choice>
        <mc:Fallback xmlns="">
          <p:sp>
            <p:nvSpPr>
              <p:cNvPr id="2" name="Cím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619125"/>
                <a:ext cx="7886700" cy="5935584"/>
              </a:xfrm>
              <a:blipFill rotWithShape="0">
                <a:blip r:embed="rId3"/>
                <a:stretch>
                  <a:fillRect l="-3091" t="-3289" r="-61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A Naprendszer fizikája 2018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0C4B-FF6E-4558-BFE2-91C8DE5D427C}" type="slidenum">
              <a:rPr lang="hu-HU" smtClean="0"/>
              <a:pPr/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017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619125"/>
            <a:ext cx="7886700" cy="5935584"/>
          </a:xfrm>
        </p:spPr>
        <p:txBody>
          <a:bodyPr anchor="t">
            <a:normAutofit/>
          </a:bodyPr>
          <a:lstStyle/>
          <a:p>
            <a:pPr algn="l"/>
            <a:r>
              <a:rPr lang="hu-HU" smtClean="0">
                <a:solidFill>
                  <a:schemeClr val="accent2">
                    <a:lumMod val="50000"/>
                  </a:schemeClr>
                </a:solidFill>
              </a:rPr>
              <a:t>Adiabatikus invariánsok</a:t>
            </a:r>
            <a:br>
              <a:rPr lang="hu-HU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hu-HU" sz="180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hu-HU" sz="180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hu-HU" sz="180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hu-HU" sz="180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hu-HU" sz="180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ÖSSZEFOGLALÁS</a:t>
            </a:r>
            <a:br>
              <a:rPr lang="hu-HU" sz="180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hu-HU" sz="1800">
                <a:solidFill>
                  <a:schemeClr val="accent2">
                    <a:lumMod val="50000"/>
                  </a:schemeClr>
                </a:solidFill>
                <a:latin typeface="+mn-lt"/>
              </a:rPr>
              <a:t/>
            </a:r>
            <a:br>
              <a:rPr lang="hu-HU" sz="180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hu-HU" sz="180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/>
            </a:r>
            <a:br>
              <a:rPr lang="hu-HU" sz="180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hu-HU" sz="1800">
                <a:solidFill>
                  <a:schemeClr val="accent2">
                    <a:lumMod val="50000"/>
                  </a:schemeClr>
                </a:solidFill>
                <a:latin typeface="+mn-lt"/>
              </a:rPr>
              <a:t/>
            </a:r>
            <a:br>
              <a:rPr lang="hu-HU" sz="180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endParaRPr lang="hu-HU" sz="180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A Naprendszer fizikája 2018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0C4B-FF6E-4558-BFE2-91C8DE5D427C}" type="slidenum">
              <a:rPr lang="hu-HU" smtClean="0"/>
              <a:pPr/>
              <a:t>31</a:t>
            </a:fld>
            <a:endParaRPr lang="hu-HU"/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306294"/>
              </p:ext>
            </p:extLst>
          </p:nvPr>
        </p:nvGraphicFramePr>
        <p:xfrm>
          <a:off x="1149790" y="2320956"/>
          <a:ext cx="6953060" cy="3657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119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934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477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999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hu-HU" smtClean="0"/>
                        <a:t>Periodikus mozgás, amin alapszik</a:t>
                      </a:r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mtClean="0"/>
                        <a:t>Az invariáns</a:t>
                      </a:r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mtClean="0"/>
                        <a:t>Feltétel</a:t>
                      </a:r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mtClean="0"/>
                        <a:t>Következménye</a:t>
                      </a:r>
                      <a:r>
                        <a:rPr lang="hu-HU" baseline="0" smtClean="0"/>
                        <a:t> a Földnél</a:t>
                      </a:r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mtClean="0"/>
                        <a:t>giráció</a:t>
                      </a:r>
                      <a:br>
                        <a:rPr lang="hu-HU" smtClean="0"/>
                      </a:br>
                      <a:r>
                        <a:rPr lang="hu-HU" smtClean="0">
                          <a:latin typeface="+mj-lt"/>
                        </a:rPr>
                        <a:t>(Larmor)</a:t>
                      </a:r>
                      <a:endParaRPr lang="hu-HU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mtClean="0">
                          <a:latin typeface="Calibri" panose="020F0502020204030204" pitchFamily="34" charset="0"/>
                        </a:rPr>
                        <a:t>mágneses momentum (</a:t>
                      </a:r>
                      <a:r>
                        <a:rPr lang="el-GR" smtClean="0">
                          <a:latin typeface="Calibri" panose="020F0502020204030204" pitchFamily="34" charset="0"/>
                        </a:rPr>
                        <a:t>μ</a:t>
                      </a:r>
                      <a:r>
                        <a:rPr lang="hu-HU" smtClean="0">
                          <a:latin typeface="Calibri" panose="020F0502020204030204" pitchFamily="34" charset="0"/>
                        </a:rPr>
                        <a:t>)</a:t>
                      </a:r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mtClean="0">
                          <a:latin typeface="Calibri" panose="020F0502020204030204" pitchFamily="34" charset="0"/>
                        </a:rPr>
                        <a:t>τ</a:t>
                      </a:r>
                      <a:r>
                        <a:rPr lang="hu-HU" smtClean="0">
                          <a:latin typeface="Calibri" panose="020F0502020204030204" pitchFamily="34" charset="0"/>
                        </a:rPr>
                        <a:t> &gt;&gt; </a:t>
                      </a:r>
                      <a:r>
                        <a:rPr lang="el-GR" smtClean="0">
                          <a:latin typeface="Calibri" panose="020F0502020204030204" pitchFamily="34" charset="0"/>
                        </a:rPr>
                        <a:t>τ</a:t>
                      </a:r>
                      <a:r>
                        <a:rPr lang="hu-HU" baseline="-25000" smtClean="0">
                          <a:latin typeface="Calibri" panose="020F0502020204030204" pitchFamily="34" charset="0"/>
                        </a:rPr>
                        <a:t>L</a:t>
                      </a:r>
                      <a:endParaRPr lang="hu-HU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mtClean="0"/>
                        <a:t>tükörponti</a:t>
                      </a:r>
                      <a:r>
                        <a:rPr lang="hu-HU" baseline="0" smtClean="0"/>
                        <a:t> pattogás</a:t>
                      </a:r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mtClean="0"/>
                        <a:t>pattogás</a:t>
                      </a:r>
                      <a:br>
                        <a:rPr lang="hu-HU" smtClean="0"/>
                      </a:br>
                      <a:r>
                        <a:rPr lang="hu-HU" smtClean="0">
                          <a:latin typeface="+mj-lt"/>
                        </a:rPr>
                        <a:t>(bouncing)</a:t>
                      </a:r>
                      <a:endParaRPr lang="hu-HU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mtClean="0"/>
                        <a:t>longitudinális invariáns (J)</a:t>
                      </a:r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mtClean="0">
                          <a:latin typeface="Calibri" panose="020F0502020204030204" pitchFamily="34" charset="0"/>
                        </a:rPr>
                        <a:t>τ</a:t>
                      </a:r>
                      <a:r>
                        <a:rPr lang="hu-HU" smtClean="0">
                          <a:latin typeface="Calibri" panose="020F0502020204030204" pitchFamily="34" charset="0"/>
                        </a:rPr>
                        <a:t> &gt;&gt; </a:t>
                      </a:r>
                      <a:r>
                        <a:rPr lang="el-GR" smtClean="0">
                          <a:latin typeface="Calibri" panose="020F0502020204030204" pitchFamily="34" charset="0"/>
                        </a:rPr>
                        <a:t>τ</a:t>
                      </a:r>
                      <a:r>
                        <a:rPr lang="hu-HU" baseline="-25000" smtClean="0">
                          <a:latin typeface="Calibri" panose="020F0502020204030204" pitchFamily="34" charset="0"/>
                        </a:rPr>
                        <a:t>b</a:t>
                      </a:r>
                      <a:r>
                        <a:rPr lang="hu-HU" smtClean="0">
                          <a:latin typeface="Calibri" panose="020F0502020204030204" pitchFamily="34" charset="0"/>
                        </a:rPr>
                        <a:t>&gt;&gt;</a:t>
                      </a:r>
                      <a:r>
                        <a:rPr lang="el-GR" smtClean="0">
                          <a:latin typeface="Calibri" panose="020F0502020204030204" pitchFamily="34" charset="0"/>
                        </a:rPr>
                        <a:t>τ</a:t>
                      </a:r>
                      <a:r>
                        <a:rPr lang="hu-HU" baseline="-25000" smtClean="0">
                          <a:latin typeface="Calibri" panose="020F0502020204030204" pitchFamily="34" charset="0"/>
                        </a:rPr>
                        <a:t>L</a:t>
                      </a:r>
                      <a:endParaRPr lang="hu-HU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mtClean="0"/>
                        <a:t>a részecske megőrzi a drift-pályáját</a:t>
                      </a:r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mtClean="0"/>
                        <a:t>driftelés</a:t>
                      </a:r>
                    </a:p>
                    <a:p>
                      <a:endParaRPr lang="hu-HU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mtClean="0"/>
                        <a:t>fluxus invariáns (K)</a:t>
                      </a:r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mtClean="0">
                          <a:latin typeface="Calibri" panose="020F0502020204030204" pitchFamily="34" charset="0"/>
                        </a:rPr>
                        <a:t>τ</a:t>
                      </a:r>
                      <a:r>
                        <a:rPr lang="hu-HU" smtClean="0">
                          <a:latin typeface="Calibri" panose="020F0502020204030204" pitchFamily="34" charset="0"/>
                        </a:rPr>
                        <a:t>&gt;&gt;</a:t>
                      </a:r>
                      <a:r>
                        <a:rPr lang="el-GR" smtClean="0">
                          <a:latin typeface="Calibri" panose="020F0502020204030204" pitchFamily="34" charset="0"/>
                        </a:rPr>
                        <a:t>τ</a:t>
                      </a:r>
                      <a:r>
                        <a:rPr lang="hu-HU" baseline="-25000" smtClean="0">
                          <a:latin typeface="Calibri" panose="020F0502020204030204" pitchFamily="34" charset="0"/>
                        </a:rPr>
                        <a:t>D</a:t>
                      </a:r>
                      <a:r>
                        <a:rPr lang="hu-HU" smtClean="0">
                          <a:latin typeface="Calibri" panose="020F0502020204030204" pitchFamily="34" charset="0"/>
                        </a:rPr>
                        <a:t>&gt;&gt;</a:t>
                      </a:r>
                      <a:r>
                        <a:rPr lang="el-GR" smtClean="0">
                          <a:latin typeface="Calibri" panose="020F0502020204030204" pitchFamily="34" charset="0"/>
                        </a:rPr>
                        <a:t>τ</a:t>
                      </a:r>
                      <a:r>
                        <a:rPr lang="hu-HU" baseline="-25000" smtClean="0">
                          <a:latin typeface="Calibri" panose="020F0502020204030204" pitchFamily="34" charset="0"/>
                        </a:rPr>
                        <a:t>b</a:t>
                      </a:r>
                      <a:r>
                        <a:rPr lang="hu-HU" smtClean="0">
                          <a:latin typeface="Calibri" panose="020F0502020204030204" pitchFamily="34" charset="0"/>
                        </a:rPr>
                        <a:t>&gt;&gt;</a:t>
                      </a:r>
                      <a:r>
                        <a:rPr lang="el-GR" smtClean="0">
                          <a:latin typeface="Calibri" panose="020F0502020204030204" pitchFamily="34" charset="0"/>
                        </a:rPr>
                        <a:t>τ</a:t>
                      </a:r>
                      <a:r>
                        <a:rPr lang="hu-HU" baseline="-25000" smtClean="0">
                          <a:latin typeface="Calibri" panose="020F0502020204030204" pitchFamily="34" charset="0"/>
                        </a:rPr>
                        <a:t>L</a:t>
                      </a:r>
                      <a:endParaRPr lang="hu-HU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mtClean="0"/>
                        <a:t>lassú</a:t>
                      </a:r>
                      <a:r>
                        <a:rPr lang="hu-HU" baseline="0" smtClean="0"/>
                        <a:t> változáskor a részecske radiálisan ki/be sodródik (erővonallal együtt)</a:t>
                      </a:r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227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619126"/>
            <a:ext cx="7886700" cy="5222874"/>
          </a:xfrm>
        </p:spPr>
        <p:txBody>
          <a:bodyPr anchor="t">
            <a:normAutofit/>
          </a:bodyPr>
          <a:lstStyle/>
          <a:p>
            <a:pPr algn="l"/>
            <a:r>
              <a:rPr lang="hu-HU" smtClean="0">
                <a:solidFill>
                  <a:schemeClr val="accent2">
                    <a:lumMod val="50000"/>
                  </a:schemeClr>
                </a:solidFill>
              </a:rPr>
              <a:t>Ellenőrző kérdések</a:t>
            </a:r>
            <a:br>
              <a:rPr lang="hu-HU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hu-HU" sz="200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u-HU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hu-HU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hu-HU" sz="1800" smtClean="0"/>
              <a:t>1. Mi a különbség a gáz és a plazma halmazállapot között</a:t>
            </a:r>
            <a:r>
              <a:rPr lang="hu-HU" sz="1800"/>
              <a:t>?</a:t>
            </a:r>
            <a:r>
              <a:rPr lang="hu-HU" sz="1800" smtClean="0"/>
              <a:t/>
            </a:r>
            <a:br>
              <a:rPr lang="hu-HU" sz="1800" smtClean="0"/>
            </a:br>
            <a:r>
              <a:rPr lang="hu-HU" sz="1800" smtClean="0"/>
              <a:t>2. Mi a Debye-hossz, mi a plazmafrekvencia?</a:t>
            </a:r>
            <a:br>
              <a:rPr lang="hu-HU" sz="1800" smtClean="0"/>
            </a:br>
            <a:r>
              <a:rPr lang="hu-HU" sz="1800" smtClean="0"/>
              <a:t>3. </a:t>
            </a:r>
            <a:r>
              <a:rPr lang="hu-HU" sz="1800"/>
              <a:t>Milyen pályán mozog egy részecske, ha sebessége szöget zár be a mágneses térrel, és a B-vel párhuzamos E tér is jelen van?</a:t>
            </a:r>
            <a:br>
              <a:rPr lang="hu-HU" sz="1800"/>
            </a:br>
            <a:r>
              <a:rPr lang="hu-HU" sz="1800" smtClean="0"/>
              <a:t>4. Hogyan működik az elektromos/mechanikai/inhomogenitási drift? Melyik töltésszétválasztó? </a:t>
            </a:r>
            <a:br>
              <a:rPr lang="hu-HU" sz="1800" smtClean="0"/>
            </a:br>
            <a:r>
              <a:rPr lang="hu-HU" sz="1800" smtClean="0"/>
              <a:t>5. Merre irányulnak a töltésszétválasztó driftek proton és elektron esetén? Rajzold le!</a:t>
            </a:r>
            <a:br>
              <a:rPr lang="hu-HU" sz="1800" smtClean="0"/>
            </a:br>
            <a:r>
              <a:rPr lang="hu-HU" sz="1800" smtClean="0"/>
              <a:t>6. Mely drift(ek) hatása elhanyagolható a hideg (=lassú) elektronokra, és miért?</a:t>
            </a:r>
            <a:br>
              <a:rPr lang="hu-HU" sz="1800" smtClean="0"/>
            </a:br>
            <a:r>
              <a:rPr lang="hu-HU" sz="1800" smtClean="0"/>
              <a:t>7. Hogyan alakul ki a gyűrűáram a Föld körül?</a:t>
            </a:r>
            <a:br>
              <a:rPr lang="hu-HU" sz="1800" smtClean="0"/>
            </a:br>
            <a:r>
              <a:rPr lang="hu-HU" sz="1800" smtClean="0"/>
              <a:t>8. Mi az első/második/harmadik adiabatikus invariáns, és mi a következménye?</a:t>
            </a:r>
            <a:br>
              <a:rPr lang="hu-HU" sz="1800" smtClean="0"/>
            </a:br>
            <a:r>
              <a:rPr lang="hu-HU" sz="1800" smtClean="0"/>
              <a:t>9. Hány adiabatikus invariáns érvényesül a napszélben, és miért?</a:t>
            </a:r>
            <a:br>
              <a:rPr lang="hu-HU" sz="1800" smtClean="0"/>
            </a:br>
            <a:r>
              <a:rPr lang="hu-HU" sz="1800" smtClean="0"/>
              <a:t>10. Hogyan mozog egy töltött részecske a Föld mágneses környezetében és miért?</a:t>
            </a:r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A Naprendszer fizikája 2018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0C4B-FF6E-4558-BFE2-91C8DE5D427C}" type="slidenum">
              <a:rPr lang="hu-HU" smtClean="0"/>
              <a:pPr/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308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42950" y="2235199"/>
            <a:ext cx="7772400" cy="3115733"/>
          </a:xfrm>
        </p:spPr>
        <p:txBody>
          <a:bodyPr anchor="t">
            <a:normAutofit/>
          </a:bodyPr>
          <a:lstStyle/>
          <a:p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</a:rPr>
              <a:t>Plazma leírási módszerek</a:t>
            </a:r>
            <a:br>
              <a:rPr lang="hu-H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hu-HU" sz="62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hu-HU" sz="6200" b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hu-HU" sz="4400" dirty="0"/>
          </a:p>
        </p:txBody>
      </p:sp>
    </p:spTree>
    <p:extLst>
      <p:ext uri="{BB962C8B-B14F-4D97-AF65-F5344CB8AC3E}">
        <p14:creationId xmlns:p14="http://schemas.microsoft.com/office/powerpoint/2010/main" val="412864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zis 5"/>
          <p:cNvSpPr/>
          <p:nvPr/>
        </p:nvSpPr>
        <p:spPr>
          <a:xfrm>
            <a:off x="587248" y="426212"/>
            <a:ext cx="2486152" cy="1745488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Ellipszis 21"/>
          <p:cNvSpPr/>
          <p:nvPr/>
        </p:nvSpPr>
        <p:spPr>
          <a:xfrm>
            <a:off x="3076448" y="756412"/>
            <a:ext cx="2486152" cy="1745488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Ellipszis 19"/>
          <p:cNvSpPr/>
          <p:nvPr/>
        </p:nvSpPr>
        <p:spPr>
          <a:xfrm>
            <a:off x="4711700" y="4754372"/>
            <a:ext cx="2337816" cy="1773428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729923" y="1075654"/>
            <a:ext cx="22545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Tesztrészecske modell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3335528" y="1432560"/>
            <a:ext cx="19857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Kinetikus leírás</a:t>
            </a:r>
            <a:endParaRPr lang="hu-HU" dirty="0"/>
          </a:p>
        </p:txBody>
      </p:sp>
      <p:sp>
        <p:nvSpPr>
          <p:cNvPr id="11" name="Ellipszis 10"/>
          <p:cNvSpPr/>
          <p:nvPr/>
        </p:nvSpPr>
        <p:spPr>
          <a:xfrm>
            <a:off x="5372100" y="2114804"/>
            <a:ext cx="2616200" cy="1733296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Ellipszis 11"/>
          <p:cNvSpPr/>
          <p:nvPr/>
        </p:nvSpPr>
        <p:spPr>
          <a:xfrm>
            <a:off x="6393440" y="4462272"/>
            <a:ext cx="2357875" cy="1724695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Szövegdoboz 12"/>
          <p:cNvSpPr txBox="1"/>
          <p:nvPr/>
        </p:nvSpPr>
        <p:spPr>
          <a:xfrm>
            <a:off x="5430012" y="5266436"/>
            <a:ext cx="29382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Hidrodinamikai modellek</a:t>
            </a:r>
            <a:endParaRPr lang="hu-HU" dirty="0"/>
          </a:p>
        </p:txBody>
      </p:sp>
      <p:sp>
        <p:nvSpPr>
          <p:cNvPr id="15" name="Ellipszis 14"/>
          <p:cNvSpPr/>
          <p:nvPr/>
        </p:nvSpPr>
        <p:spPr>
          <a:xfrm>
            <a:off x="952500" y="3505200"/>
            <a:ext cx="2552700" cy="1625600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Ellipszis 15"/>
          <p:cNvSpPr/>
          <p:nvPr/>
        </p:nvSpPr>
        <p:spPr>
          <a:xfrm>
            <a:off x="1016000" y="3517900"/>
            <a:ext cx="2425700" cy="1574800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Szövegdoboz 16"/>
          <p:cNvSpPr txBox="1"/>
          <p:nvPr/>
        </p:nvSpPr>
        <p:spPr>
          <a:xfrm>
            <a:off x="1176528" y="4147312"/>
            <a:ext cx="22189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Hibrid modellek</a:t>
            </a:r>
            <a:endParaRPr lang="hu-HU" dirty="0"/>
          </a:p>
        </p:txBody>
      </p:sp>
      <p:sp>
        <p:nvSpPr>
          <p:cNvPr id="14" name="Téglalap 13"/>
          <p:cNvSpPr/>
          <p:nvPr/>
        </p:nvSpPr>
        <p:spPr>
          <a:xfrm>
            <a:off x="1132310" y="718418"/>
            <a:ext cx="5286778" cy="99506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>
                <a:gd name="adj" fmla="val 10800004"/>
              </a:avLst>
            </a:prstTxWarp>
            <a:spAutoFit/>
          </a:bodyPr>
          <a:lstStyle/>
          <a:p>
            <a:pPr algn="ctr"/>
            <a:r>
              <a:rPr lang="hu-HU" sz="3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Mikroszkopikus modellek</a:t>
            </a:r>
            <a:endParaRPr lang="hu-HU" sz="3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8" name="Téglalap 17"/>
          <p:cNvSpPr/>
          <p:nvPr/>
        </p:nvSpPr>
        <p:spPr>
          <a:xfrm>
            <a:off x="4267200" y="4421738"/>
            <a:ext cx="4572000" cy="99506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>
                <a:gd name="adj" fmla="val 10800004"/>
              </a:avLst>
            </a:prstTxWarp>
            <a:spAutoFit/>
          </a:bodyPr>
          <a:lstStyle/>
          <a:p>
            <a:pPr algn="ctr"/>
            <a:r>
              <a:rPr lang="hu-HU" sz="3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Makroszkopikus modellek</a:t>
            </a:r>
            <a:endParaRPr lang="hu-HU" sz="3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5" name="Lefelé nyíl 24"/>
          <p:cNvSpPr/>
          <p:nvPr/>
        </p:nvSpPr>
        <p:spPr>
          <a:xfrm rot="1020468">
            <a:off x="2298700" y="2235200"/>
            <a:ext cx="457200" cy="1092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Lefelé nyíl 26"/>
          <p:cNvSpPr/>
          <p:nvPr/>
        </p:nvSpPr>
        <p:spPr>
          <a:xfrm rot="7360616">
            <a:off x="3684797" y="4683783"/>
            <a:ext cx="398019" cy="13798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Lefelé nyíl 27"/>
          <p:cNvSpPr/>
          <p:nvPr/>
        </p:nvSpPr>
        <p:spPr>
          <a:xfrm rot="19993318">
            <a:off x="5606452" y="2202992"/>
            <a:ext cx="431800" cy="20783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Szövegdoboz 28"/>
          <p:cNvSpPr txBox="1"/>
          <p:nvPr/>
        </p:nvSpPr>
        <p:spPr>
          <a:xfrm>
            <a:off x="5778500" y="2794000"/>
            <a:ext cx="2032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dirty="0" smtClean="0"/>
              <a:t>Kétfolyadék modell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0316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2" grpId="0" animBg="1"/>
      <p:bldP spid="20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25" grpId="0" animBg="1"/>
      <p:bldP spid="27" grpId="0" animBg="1"/>
      <p:bldP spid="2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619126"/>
            <a:ext cx="7886700" cy="1112138"/>
          </a:xfrm>
        </p:spPr>
        <p:txBody>
          <a:bodyPr anchor="t"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Tesztrészecske modell</a:t>
            </a:r>
            <a:b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hu-HU" sz="2000" dirty="0" smtClean="0">
                <a:solidFill>
                  <a:schemeClr val="accent2">
                    <a:lumMod val="50000"/>
                  </a:schemeClr>
                </a:solidFill>
              </a:rPr>
              <a:t>(Független részecske modell, </a:t>
            </a:r>
            <a:r>
              <a:rPr lang="hu-HU" sz="2000" dirty="0" err="1" smtClean="0">
                <a:solidFill>
                  <a:schemeClr val="accent2">
                    <a:lumMod val="50000"/>
                  </a:schemeClr>
                </a:solidFill>
              </a:rPr>
              <a:t>particle</a:t>
            </a:r>
            <a:r>
              <a:rPr lang="hu-H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accent2">
                    <a:lumMod val="50000"/>
                  </a:schemeClr>
                </a:solidFill>
              </a:rPr>
              <a:t>orbit</a:t>
            </a:r>
            <a:r>
              <a:rPr lang="hu-H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accent2">
                    <a:lumMod val="50000"/>
                  </a:schemeClr>
                </a:solidFill>
              </a:rPr>
              <a:t>theory</a:t>
            </a:r>
            <a:r>
              <a:rPr lang="hu-HU" sz="2000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A Naprendszer fizikája 2018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0C4B-FF6E-4558-BFE2-91C8DE5D427C}" type="slidenum">
              <a:rPr lang="hu-HU" smtClean="0"/>
              <a:pPr/>
              <a:t>35</a:t>
            </a:fld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387198" y="1981274"/>
            <a:ext cx="836960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(Valójában nem is plazmamodell, hiszen</a:t>
            </a:r>
            <a:r>
              <a:rPr lang="hu-HU" dirty="0" smtClean="0">
                <a:sym typeface="Wingdings" pitchFamily="2" charset="2"/>
              </a:rPr>
              <a:t>: )</a:t>
            </a:r>
            <a:br>
              <a:rPr lang="hu-HU" dirty="0" smtClean="0">
                <a:sym typeface="Wingdings" pitchFamily="2" charset="2"/>
              </a:rPr>
            </a:br>
            <a:r>
              <a:rPr lang="hu-HU" dirty="0" err="1" smtClean="0">
                <a:sym typeface="Wingdings" pitchFamily="2" charset="2"/>
              </a:rPr>
              <a:t>-</a:t>
            </a:r>
            <a:r>
              <a:rPr lang="hu-HU" dirty="0" err="1" smtClean="0"/>
              <a:t>Minden</a:t>
            </a:r>
            <a:r>
              <a:rPr lang="hu-HU" dirty="0" smtClean="0"/>
              <a:t> egyes részecske útját követi, elektromos és mágneses tér adott.</a:t>
            </a:r>
          </a:p>
          <a:p>
            <a:pPr>
              <a:buFontTx/>
              <a:buChar char="-"/>
            </a:pPr>
            <a:r>
              <a:rPr lang="hu-HU" dirty="0" smtClean="0"/>
              <a:t>Független részecskék, </a:t>
            </a:r>
            <a:r>
              <a:rPr lang="hu-HU" i="1" dirty="0" smtClean="0"/>
              <a:t>nem veszi figyelembe a köztük lévő kollektív hatásokat</a:t>
            </a:r>
            <a:r>
              <a:rPr lang="hu-HU" dirty="0" smtClean="0"/>
              <a:t>.</a:t>
            </a:r>
          </a:p>
          <a:p>
            <a:pPr>
              <a:buFontTx/>
              <a:buChar char="-"/>
            </a:pPr>
            <a:endParaRPr lang="hu-HU" dirty="0" smtClean="0"/>
          </a:p>
          <a:p>
            <a:r>
              <a:rPr lang="hu-HU" b="1" dirty="0" smtClean="0"/>
              <a:t>Egyenletei:</a:t>
            </a:r>
            <a:r>
              <a:rPr lang="hu-HU" dirty="0" smtClean="0"/>
              <a:t> mozgásegyenlet (10</a:t>
            </a:r>
            <a:r>
              <a:rPr lang="hu-HU" baseline="30000" dirty="0" smtClean="0"/>
              <a:t>20</a:t>
            </a:r>
            <a:r>
              <a:rPr lang="hu-HU" dirty="0" smtClean="0"/>
              <a:t> db!?) + Maxwell egyenletek</a:t>
            </a:r>
          </a:p>
          <a:p>
            <a:endParaRPr lang="hu-HU" dirty="0" smtClean="0"/>
          </a:p>
          <a:p>
            <a:r>
              <a:rPr lang="hu-HU" b="1" dirty="0" smtClean="0"/>
              <a:t>Leírja:</a:t>
            </a:r>
            <a:r>
              <a:rPr lang="hu-HU" dirty="0" smtClean="0"/>
              <a:t> mikroszkopikus skálán működik: </a:t>
            </a:r>
            <a:r>
              <a:rPr lang="hu-HU" dirty="0" err="1" smtClean="0"/>
              <a:t>ciklotronmozgás</a:t>
            </a:r>
            <a:r>
              <a:rPr lang="hu-HU" dirty="0" smtClean="0"/>
              <a:t>, </a:t>
            </a:r>
            <a:r>
              <a:rPr lang="hu-HU" dirty="0" err="1" smtClean="0"/>
              <a:t>driftek</a:t>
            </a:r>
            <a:r>
              <a:rPr lang="hu-HU" dirty="0" smtClean="0"/>
              <a:t>, adiabatikus invariánsok</a:t>
            </a:r>
          </a:p>
          <a:p>
            <a:endParaRPr lang="hu-HU" dirty="0" smtClean="0"/>
          </a:p>
          <a:p>
            <a:r>
              <a:rPr lang="hu-HU" b="1" dirty="0" smtClean="0"/>
              <a:t>Használata:</a:t>
            </a:r>
            <a:r>
              <a:rPr lang="hu-HU" dirty="0" smtClean="0"/>
              <a:t> Ütközésmentes plazma</a:t>
            </a:r>
          </a:p>
          <a:p>
            <a:endParaRPr lang="hu-HU" dirty="0" smtClean="0"/>
          </a:p>
          <a:p>
            <a:endParaRPr lang="hu-HU" dirty="0" smtClean="0"/>
          </a:p>
        </p:txBody>
      </p:sp>
      <p:sp>
        <p:nvSpPr>
          <p:cNvPr id="9" name="Balra nyíl 8"/>
          <p:cNvSpPr/>
          <p:nvPr/>
        </p:nvSpPr>
        <p:spPr>
          <a:xfrm rot="16200000">
            <a:off x="6031992" y="70104"/>
            <a:ext cx="1298448" cy="1158240"/>
          </a:xfrm>
          <a:prstGeom prst="leftArrow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/>
          </p:nvPr>
        </p:nvGraphicFramePr>
        <p:xfrm>
          <a:off x="2393132" y="4735056"/>
          <a:ext cx="6750868" cy="1651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754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54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smtClean="0"/>
                        <a:t>Előnye</a:t>
                      </a:r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mtClean="0"/>
                        <a:t>Hátránya</a:t>
                      </a:r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mtClean="0"/>
                        <a:t>fizikai folyamatokról részletes képet ad (pl hullám-részecske</a:t>
                      </a:r>
                      <a:r>
                        <a:rPr lang="hu-HU" baseline="0" smtClean="0"/>
                        <a:t> kh)</a:t>
                      </a:r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mtClean="0"/>
                        <a:t>idealizált eset, elhanyagolja a a részecskék hatását a</a:t>
                      </a:r>
                      <a:r>
                        <a:rPr lang="hu-HU" baseline="0" smtClean="0"/>
                        <a:t>z EM terekre </a:t>
                      </a:r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mtClean="0"/>
                        <a:t>ismernünk</a:t>
                      </a:r>
                      <a:r>
                        <a:rPr lang="hu-HU" baseline="0" smtClean="0"/>
                        <a:t> kell az EM tér konfigurációját</a:t>
                      </a:r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042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619126"/>
            <a:ext cx="7886700" cy="892682"/>
          </a:xfrm>
        </p:spPr>
        <p:txBody>
          <a:bodyPr anchor="t"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Kinetikus modell</a:t>
            </a:r>
            <a:b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A Naprendszer fizikája 2018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0C4B-FF6E-4558-BFE2-91C8DE5D427C}" type="slidenum">
              <a:rPr lang="hu-HU" smtClean="0"/>
              <a:pPr/>
              <a:t>36</a:t>
            </a:fld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414529" y="1816608"/>
            <a:ext cx="83696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Nem foglalkozik a részecskékkel külön-külön, a sokaságot figyeli. Statisztikus (mikroszkopikus) modell. </a:t>
            </a:r>
            <a:r>
              <a:rPr lang="hu-HU" i="1" dirty="0" smtClean="0"/>
              <a:t>Az eloszlásfüggvényeket és azok időbeli fejlődését vizsgálja.</a:t>
            </a:r>
          </a:p>
          <a:p>
            <a:r>
              <a:rPr lang="hu-HU" dirty="0" smtClean="0"/>
              <a:t>Kollektív hatásokat figyelembe veszi. </a:t>
            </a:r>
          </a:p>
          <a:p>
            <a:endParaRPr lang="hu-HU" dirty="0" smtClean="0"/>
          </a:p>
          <a:p>
            <a:r>
              <a:rPr lang="hu-HU" b="1" dirty="0" smtClean="0"/>
              <a:t>Egyenletei: </a:t>
            </a:r>
            <a:r>
              <a:rPr lang="hu-HU" dirty="0" smtClean="0"/>
              <a:t>Statisztikus mechanika eszközeit használja: Fázistér, eloszlásfüggvények</a:t>
            </a:r>
          </a:p>
          <a:p>
            <a:r>
              <a:rPr lang="hu-HU" dirty="0" smtClean="0"/>
              <a:t>Boltzmann/Vlasov egyenlet + Maxwell egyenletek (+ töltéssűrűség, </a:t>
            </a:r>
            <a:r>
              <a:rPr lang="hu-HU" smtClean="0"/>
              <a:t>áramsűrűség), nyomatékegyenletek</a:t>
            </a:r>
            <a:endParaRPr lang="hu-HU" dirty="0" smtClean="0"/>
          </a:p>
          <a:p>
            <a:endParaRPr lang="hu-HU" dirty="0" smtClean="0"/>
          </a:p>
          <a:p>
            <a:r>
              <a:rPr lang="hu-HU" b="1" dirty="0" smtClean="0"/>
              <a:t>Leírja:</a:t>
            </a:r>
            <a:r>
              <a:rPr lang="hu-HU" dirty="0" smtClean="0"/>
              <a:t> mikroszkopikus skálán működik: árnyékolás (Debye-hossz), plazmarezgés (</a:t>
            </a:r>
            <a:r>
              <a:rPr lang="hu-HU" dirty="0" err="1" smtClean="0"/>
              <a:t>Langmuir-rezgés</a:t>
            </a:r>
            <a:r>
              <a:rPr lang="hu-HU" dirty="0" smtClean="0"/>
              <a:t>, 1929), különböző eloszlások, Landau csillapodás</a:t>
            </a:r>
          </a:p>
          <a:p>
            <a:endParaRPr lang="hu-HU" dirty="0" smtClean="0"/>
          </a:p>
          <a:p>
            <a:r>
              <a:rPr lang="hu-HU" b="1" dirty="0" smtClean="0"/>
              <a:t>Használata: </a:t>
            </a:r>
            <a:r>
              <a:rPr lang="hu-HU" dirty="0" smtClean="0"/>
              <a:t>ütközésmentes plazma, különleges eloszlások esetén</a:t>
            </a:r>
          </a:p>
          <a:p>
            <a:endParaRPr lang="hu-HU" dirty="0" smtClean="0"/>
          </a:p>
          <a:p>
            <a:endParaRPr lang="hu-HU" dirty="0" smtClean="0"/>
          </a:p>
        </p:txBody>
      </p:sp>
      <p:sp>
        <p:nvSpPr>
          <p:cNvPr id="8" name="Balra nyíl 7"/>
          <p:cNvSpPr/>
          <p:nvPr/>
        </p:nvSpPr>
        <p:spPr>
          <a:xfrm rot="16200000">
            <a:off x="6044184" y="70104"/>
            <a:ext cx="1298448" cy="1158240"/>
          </a:xfrm>
          <a:prstGeom prst="leftArrow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/>
          </p:nvPr>
        </p:nvGraphicFramePr>
        <p:xfrm>
          <a:off x="2462362" y="5243831"/>
          <a:ext cx="6681638" cy="10109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408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408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Előnye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mtClean="0"/>
                        <a:t>Hátránya</a:t>
                      </a:r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mtClean="0"/>
                        <a:t>legösszetettebb, legalaposabb, legpontosabb fizikai képet adja</a:t>
                      </a:r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/>
                        <a:t>nagyon bonyolult</a:t>
                      </a:r>
                    </a:p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286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619126"/>
            <a:ext cx="7886700" cy="892682"/>
          </a:xfrm>
        </p:spPr>
        <p:txBody>
          <a:bodyPr anchor="t"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Kinetikus modell</a:t>
            </a:r>
            <a:b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A Naprendszer fizikája 2018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0C4B-FF6E-4558-BFE2-91C8DE5D427C}" type="slidenum">
              <a:rPr lang="hu-HU" smtClean="0"/>
              <a:pPr/>
              <a:t>37</a:t>
            </a:fld>
            <a:endParaRPr lang="hu-HU"/>
          </a:p>
        </p:txBody>
      </p:sp>
      <p:sp>
        <p:nvSpPr>
          <p:cNvPr id="8" name="Balra nyíl 7"/>
          <p:cNvSpPr/>
          <p:nvPr/>
        </p:nvSpPr>
        <p:spPr>
          <a:xfrm rot="16200000">
            <a:off x="6044184" y="70104"/>
            <a:ext cx="1298448" cy="1158240"/>
          </a:xfrm>
          <a:prstGeom prst="leftArrow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736600" y="1701800"/>
            <a:ext cx="7518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Minden részecskefajtára meghatározzuk annak 6D fázisterét: (</a:t>
            </a:r>
            <a:r>
              <a:rPr lang="hu-HU" b="1" dirty="0" smtClean="0"/>
              <a:t>r</a:t>
            </a:r>
            <a:r>
              <a:rPr lang="hu-HU" dirty="0" smtClean="0"/>
              <a:t>,</a:t>
            </a:r>
            <a:r>
              <a:rPr lang="hu-HU" b="1" dirty="0" smtClean="0"/>
              <a:t>v</a:t>
            </a:r>
            <a:r>
              <a:rPr lang="hu-HU" dirty="0" smtClean="0"/>
              <a:t>)</a:t>
            </a:r>
          </a:p>
          <a:p>
            <a:r>
              <a:rPr lang="hu-HU" u="sng" dirty="0" smtClean="0">
                <a:solidFill>
                  <a:schemeClr val="accent2">
                    <a:lumMod val="50000"/>
                  </a:schemeClr>
                </a:solidFill>
              </a:rPr>
              <a:t>Eloszlásfüggvény:  f(</a:t>
            </a:r>
            <a:r>
              <a:rPr lang="hu-HU" b="1" u="sng" dirty="0" smtClean="0">
                <a:solidFill>
                  <a:schemeClr val="accent2">
                    <a:lumMod val="50000"/>
                  </a:schemeClr>
                </a:solidFill>
              </a:rPr>
              <a:t>r</a:t>
            </a:r>
            <a:r>
              <a:rPr lang="hu-HU" u="sng" dirty="0" smtClean="0">
                <a:solidFill>
                  <a:schemeClr val="accent2">
                    <a:lumMod val="50000"/>
                  </a:schemeClr>
                </a:solidFill>
              </a:rPr>
              <a:t>,</a:t>
            </a:r>
            <a:r>
              <a:rPr lang="hu-HU" b="1" u="sng" dirty="0" smtClean="0">
                <a:solidFill>
                  <a:schemeClr val="accent2">
                    <a:lumMod val="50000"/>
                  </a:schemeClr>
                </a:solidFill>
              </a:rPr>
              <a:t>v</a:t>
            </a:r>
            <a:r>
              <a:rPr lang="hu-HU" u="sng" dirty="0" smtClean="0">
                <a:solidFill>
                  <a:schemeClr val="accent2">
                    <a:lumMod val="50000"/>
                  </a:schemeClr>
                </a:solidFill>
              </a:rPr>
              <a:t>,t)</a:t>
            </a:r>
          </a:p>
          <a:p>
            <a:r>
              <a:rPr lang="hu-HU" dirty="0" smtClean="0"/>
              <a:t>	megadja annak a valószínűségét, hogy egy részecske t pillanatban a </a:t>
            </a:r>
            <a:br>
              <a:rPr lang="hu-HU" dirty="0" smtClean="0"/>
            </a:br>
            <a:r>
              <a:rPr lang="hu-HU" dirty="0" smtClean="0"/>
              <a:t>	fázistér (</a:t>
            </a:r>
            <a:r>
              <a:rPr lang="hu-HU" b="1" dirty="0" smtClean="0"/>
              <a:t>r</a:t>
            </a:r>
            <a:r>
              <a:rPr lang="hu-HU" dirty="0" smtClean="0"/>
              <a:t>,</a:t>
            </a:r>
            <a:r>
              <a:rPr lang="hu-HU" b="1" dirty="0" smtClean="0"/>
              <a:t>v</a:t>
            </a:r>
            <a:r>
              <a:rPr lang="hu-HU" dirty="0" smtClean="0"/>
              <a:t>) pontjában van.</a:t>
            </a:r>
          </a:p>
          <a:p>
            <a:r>
              <a:rPr lang="hu-HU" dirty="0" smtClean="0"/>
              <a:t>	∫ f(</a:t>
            </a:r>
            <a:r>
              <a:rPr lang="hu-HU" b="1" dirty="0" smtClean="0"/>
              <a:t>r</a:t>
            </a:r>
            <a:r>
              <a:rPr lang="hu-HU" dirty="0" smtClean="0"/>
              <a:t>,</a:t>
            </a:r>
            <a:r>
              <a:rPr lang="hu-HU" b="1" dirty="0" smtClean="0"/>
              <a:t>v</a:t>
            </a:r>
            <a:r>
              <a:rPr lang="hu-HU" dirty="0" smtClean="0"/>
              <a:t>,t) d</a:t>
            </a:r>
            <a:r>
              <a:rPr lang="hu-HU" baseline="30000" dirty="0" smtClean="0"/>
              <a:t>3</a:t>
            </a:r>
            <a:r>
              <a:rPr lang="hu-HU" b="1" dirty="0" smtClean="0"/>
              <a:t>r</a:t>
            </a:r>
            <a:r>
              <a:rPr lang="hu-HU" dirty="0" smtClean="0"/>
              <a:t> = 1</a:t>
            </a:r>
          </a:p>
          <a:p>
            <a:r>
              <a:rPr lang="hu-HU" dirty="0" smtClean="0"/>
              <a:t>	∫∫ f(</a:t>
            </a:r>
            <a:r>
              <a:rPr lang="hu-HU" b="1" dirty="0" smtClean="0"/>
              <a:t>r</a:t>
            </a:r>
            <a:r>
              <a:rPr lang="hu-HU" dirty="0" smtClean="0"/>
              <a:t>,</a:t>
            </a:r>
            <a:r>
              <a:rPr lang="hu-HU" b="1" dirty="0" smtClean="0"/>
              <a:t>v</a:t>
            </a:r>
            <a:r>
              <a:rPr lang="hu-HU" dirty="0" smtClean="0"/>
              <a:t>,t) d</a:t>
            </a:r>
            <a:r>
              <a:rPr lang="hu-HU" baseline="30000" dirty="0" smtClean="0"/>
              <a:t>3</a:t>
            </a:r>
            <a:r>
              <a:rPr lang="hu-HU" b="1" dirty="0" smtClean="0"/>
              <a:t>r</a:t>
            </a:r>
            <a:r>
              <a:rPr lang="hu-HU" dirty="0" smtClean="0"/>
              <a:t> d</a:t>
            </a:r>
            <a:r>
              <a:rPr lang="hu-HU" baseline="30000" dirty="0" smtClean="0"/>
              <a:t>3</a:t>
            </a:r>
            <a:r>
              <a:rPr lang="hu-HU" b="1" dirty="0" smtClean="0"/>
              <a:t>v</a:t>
            </a:r>
            <a:r>
              <a:rPr lang="hu-HU" dirty="0" smtClean="0"/>
              <a:t> = N</a:t>
            </a:r>
          </a:p>
          <a:p>
            <a:endParaRPr lang="hu-HU" dirty="0" smtClean="0"/>
          </a:p>
          <a:p>
            <a:r>
              <a:rPr lang="hu-HU" dirty="0">
                <a:solidFill>
                  <a:schemeClr val="accent2">
                    <a:lumMod val="50000"/>
                  </a:schemeClr>
                </a:solidFill>
              </a:rPr>
              <a:t>Űrplazmákra jellemző sebességeloszlás-függvények:</a:t>
            </a:r>
          </a:p>
          <a:p>
            <a:r>
              <a:rPr lang="hu-HU" dirty="0"/>
              <a:t>/feltételezve, hogy a plazma homogén és időben állandó/</a:t>
            </a:r>
          </a:p>
          <a:p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Maxwell </a:t>
            </a:r>
            <a:r>
              <a:rPr lang="hu-HU" dirty="0"/>
              <a:t>eloszlás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err="1" smtClean="0"/>
              <a:t>Bi-Maxwell</a:t>
            </a:r>
            <a:r>
              <a:rPr lang="hu-HU" dirty="0" smtClean="0"/>
              <a:t> </a:t>
            </a:r>
            <a:r>
              <a:rPr lang="hu-HU" dirty="0"/>
              <a:t>eloszlás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Veszteségi </a:t>
            </a:r>
            <a:r>
              <a:rPr lang="hu-HU" dirty="0"/>
              <a:t>kúp eloszlás (</a:t>
            </a:r>
            <a:r>
              <a:rPr lang="hu-HU" dirty="0" err="1"/>
              <a:t>Loss-cone</a:t>
            </a:r>
            <a:r>
              <a:rPr lang="hu-HU" dirty="0"/>
              <a:t> </a:t>
            </a:r>
            <a:r>
              <a:rPr lang="hu-HU" dirty="0" err="1"/>
              <a:t>distribution</a:t>
            </a:r>
            <a:r>
              <a:rPr lang="hu-HU" dirty="0"/>
              <a:t>)</a:t>
            </a:r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2118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619126"/>
            <a:ext cx="7886700" cy="892682"/>
          </a:xfrm>
        </p:spPr>
        <p:txBody>
          <a:bodyPr anchor="t"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Kinetikus modell</a:t>
            </a:r>
            <a:b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A Naprendszer fizikája 2018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0C4B-FF6E-4558-BFE2-91C8DE5D427C}" type="slidenum">
              <a:rPr lang="hu-HU" smtClean="0"/>
              <a:pPr/>
              <a:t>38</a:t>
            </a:fld>
            <a:endParaRPr lang="hu-HU"/>
          </a:p>
        </p:txBody>
      </p:sp>
      <p:sp>
        <p:nvSpPr>
          <p:cNvPr id="8" name="Balra nyíl 7"/>
          <p:cNvSpPr/>
          <p:nvPr/>
        </p:nvSpPr>
        <p:spPr>
          <a:xfrm rot="16200000">
            <a:off x="6044184" y="70104"/>
            <a:ext cx="1298448" cy="1158240"/>
          </a:xfrm>
          <a:prstGeom prst="leftArrow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736600" y="1701800"/>
            <a:ext cx="7518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Maxwell eloszlás:</a:t>
            </a:r>
            <a:endParaRPr lang="hu-HU" dirty="0"/>
          </a:p>
          <a:p>
            <a:pPr marL="285750" indent="-285750">
              <a:buFontTx/>
              <a:buChar char="-"/>
            </a:pPr>
            <a:r>
              <a:rPr lang="hu-HU" smtClean="0"/>
              <a:t>megkülönböztethető </a:t>
            </a:r>
            <a:r>
              <a:rPr lang="hu-HU" dirty="0" smtClean="0"/>
              <a:t>részecskék rendszere, termikus egyensúlyban</a:t>
            </a:r>
            <a:r>
              <a:rPr lang="hu-HU" smtClean="0"/>
              <a:t>. </a:t>
            </a:r>
            <a:br>
              <a:rPr lang="hu-HU" smtClean="0"/>
            </a:br>
            <a:r>
              <a:rPr lang="hu-HU" smtClean="0"/>
              <a:t>v </a:t>
            </a:r>
            <a:r>
              <a:rPr lang="hu-HU" dirty="0" smtClean="0"/>
              <a:t>random oszlik el az </a:t>
            </a:r>
            <a:r>
              <a:rPr lang="hu-HU" smtClean="0"/>
              <a:t>átlagsebesség körül</a:t>
            </a:r>
            <a:endParaRPr lang="hu-HU" dirty="0" smtClean="0"/>
          </a:p>
          <a:p>
            <a:pPr marL="285750" indent="-285750">
              <a:buFontTx/>
              <a:buChar char="-"/>
            </a:pPr>
            <a:r>
              <a:rPr lang="hu-HU" dirty="0" smtClean="0"/>
              <a:t>ütközéses plazmánál a Maxwelli egyensúlyra áll be a rendszer</a:t>
            </a:r>
            <a:r>
              <a:rPr lang="hu-HU" smtClean="0"/>
              <a:t>. </a:t>
            </a:r>
          </a:p>
          <a:p>
            <a:pPr marL="285750" indent="-285750">
              <a:buFontTx/>
              <a:buChar char="-"/>
            </a:pPr>
            <a:r>
              <a:rPr lang="hu-HU" smtClean="0"/>
              <a:t>ütközésmentes </a:t>
            </a:r>
            <a:r>
              <a:rPr lang="hu-HU" dirty="0" smtClean="0"/>
              <a:t>plazmánál nem jellemző a Maxwell eloszlás, de azzal közelítünk.</a:t>
            </a:r>
            <a:endParaRPr lang="hu-HU" dirty="0"/>
          </a:p>
          <a:p>
            <a:endParaRPr lang="hu-HU" dirty="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477" y="4237953"/>
            <a:ext cx="2936946" cy="696537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51"/>
          <a:stretch/>
        </p:blipFill>
        <p:spPr>
          <a:xfrm>
            <a:off x="1474880" y="3848384"/>
            <a:ext cx="3610304" cy="217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08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619126"/>
            <a:ext cx="7886700" cy="892682"/>
          </a:xfrm>
        </p:spPr>
        <p:txBody>
          <a:bodyPr anchor="t"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Kinetikus modell</a:t>
            </a:r>
            <a:b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A Naprendszer fizikája 2018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0C4B-FF6E-4558-BFE2-91C8DE5D427C}" type="slidenum">
              <a:rPr lang="hu-HU" smtClean="0"/>
              <a:pPr/>
              <a:t>39</a:t>
            </a:fld>
            <a:endParaRPr lang="hu-HU"/>
          </a:p>
        </p:txBody>
      </p:sp>
      <p:sp>
        <p:nvSpPr>
          <p:cNvPr id="8" name="Balra nyíl 7"/>
          <p:cNvSpPr/>
          <p:nvPr/>
        </p:nvSpPr>
        <p:spPr>
          <a:xfrm rot="16200000">
            <a:off x="6044184" y="70104"/>
            <a:ext cx="1298448" cy="1158240"/>
          </a:xfrm>
          <a:prstGeom prst="leftArrow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736600" y="1701800"/>
            <a:ext cx="751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mtClean="0">
                <a:solidFill>
                  <a:schemeClr val="accent2">
                    <a:lumMod val="50000"/>
                  </a:schemeClr>
                </a:solidFill>
              </a:rPr>
              <a:t>Anizotróp eloszlások mágneses térben</a:t>
            </a:r>
            <a:endParaRPr lang="hu-HU"/>
          </a:p>
          <a:p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72" b="12491"/>
          <a:stretch/>
        </p:blipFill>
        <p:spPr>
          <a:xfrm>
            <a:off x="0" y="2130934"/>
            <a:ext cx="9144000" cy="176542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3" b="5731"/>
          <a:stretch/>
        </p:blipFill>
        <p:spPr>
          <a:xfrm>
            <a:off x="0" y="4325493"/>
            <a:ext cx="9144000" cy="2136618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2619836" y="2208122"/>
            <a:ext cx="27522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mtClean="0">
                <a:solidFill>
                  <a:srgbClr val="FF0000"/>
                </a:solidFill>
              </a:rPr>
              <a:t>Driftelő Maxwell eloszlás</a:t>
            </a:r>
            <a:endParaRPr lang="hu-HU">
              <a:solidFill>
                <a:srgbClr val="FF0000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2549236" y="4330819"/>
            <a:ext cx="390871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mtClean="0">
                <a:solidFill>
                  <a:srgbClr val="FF0000"/>
                </a:solidFill>
              </a:rPr>
              <a:t>Bi-maxwell eloszlás (palacsinta v. szivar)</a:t>
            </a:r>
            <a:endParaRPr lang="hu-H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48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ím 1"/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619126"/>
                <a:ext cx="7886700" cy="5222874"/>
              </a:xfrm>
            </p:spPr>
            <p:txBody>
              <a:bodyPr anchor="t">
                <a:normAutofit fontScale="90000"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hu-HU" sz="4900" smtClean="0">
                    <a:solidFill>
                      <a:schemeClr val="accent2">
                        <a:lumMod val="50000"/>
                      </a:schemeClr>
                    </a:solidFill>
                  </a:rPr>
                  <a:t>Mi a plazma?</a:t>
                </a:r>
                <a:br>
                  <a:rPr lang="hu-HU" sz="4900" smtClean="0">
                    <a:solidFill>
                      <a:schemeClr val="accent2">
                        <a:lumMod val="50000"/>
                      </a:schemeClr>
                    </a:solidFill>
                  </a:rPr>
                </a:br>
                <a:r>
                  <a:rPr lang="hu-HU" sz="1800">
                    <a:solidFill>
                      <a:schemeClr val="accent2">
                        <a:lumMod val="50000"/>
                      </a:schemeClr>
                    </a:solidFill>
                  </a:rPr>
                  <a:t/>
                </a:r>
                <a:br>
                  <a:rPr lang="hu-HU" sz="1800">
                    <a:solidFill>
                      <a:schemeClr val="accent2">
                        <a:lumMod val="50000"/>
                      </a:schemeClr>
                    </a:solidFill>
                  </a:rPr>
                </a:br>
                <a:r>
                  <a:rPr lang="hu-HU" sz="2000" smtClean="0">
                    <a:solidFill>
                      <a:schemeClr val="accent2">
                        <a:lumMod val="50000"/>
                      </a:schemeClr>
                    </a:solidFill>
                    <a:latin typeface="+mn-lt"/>
                  </a:rPr>
                  <a:t>Debye-féle árnyékolási távolság</a:t>
                </a:r>
                <a:br>
                  <a:rPr lang="hu-HU" sz="2000" smtClean="0">
                    <a:solidFill>
                      <a:schemeClr val="accent2">
                        <a:lumMod val="50000"/>
                      </a:schemeClr>
                    </a:solidFill>
                    <a:latin typeface="+mn-lt"/>
                  </a:rPr>
                </a:br>
                <a:r>
                  <a:rPr lang="hu-HU" sz="2000" smtClean="0">
                    <a:latin typeface="+mn-lt"/>
                  </a:rPr>
                  <a:t>= a potenciál hatótávolsága plazmában</a:t>
                </a:r>
                <a:r>
                  <a:rPr lang="hu-HU" sz="2000" smtClean="0">
                    <a:solidFill>
                      <a:schemeClr val="accent2">
                        <a:lumMod val="50000"/>
                      </a:schemeClr>
                    </a:solidFill>
                  </a:rPr>
                  <a:t/>
                </a:r>
                <a:br>
                  <a:rPr lang="hu-HU" sz="2000" smtClean="0">
                    <a:solidFill>
                      <a:schemeClr val="accent2">
                        <a:lumMod val="50000"/>
                      </a:schemeClr>
                    </a:solidFill>
                  </a:rPr>
                </a:br>
                <a:r>
                  <a:rPr lang="hu-HU" sz="2000" smtClean="0">
                    <a:solidFill>
                      <a:schemeClr val="accent2">
                        <a:lumMod val="50000"/>
                      </a:schemeClr>
                    </a:solidFill>
                  </a:rPr>
                  <a:t/>
                </a:r>
                <a:br>
                  <a:rPr lang="hu-HU" sz="2000" smtClean="0">
                    <a:solidFill>
                      <a:schemeClr val="accent2">
                        <a:lumMod val="50000"/>
                      </a:schemeClr>
                    </a:solidFill>
                  </a:rPr>
                </a:br>
                <a:r>
                  <a:rPr lang="hu-HU" sz="2000" smtClean="0"/>
                  <a:t>- adott plazmára jellemző karakterisztikus hossz</a:t>
                </a:r>
                <a:br>
                  <a:rPr lang="hu-HU" sz="2000" smtClean="0"/>
                </a:br>
                <a:r>
                  <a:rPr lang="hu-HU" sz="2000" smtClean="0"/>
                  <a:t>- néhány </a:t>
                </a:r>
                <a:r>
                  <a:rPr lang="hu-HU" sz="2000" i="1" smtClean="0"/>
                  <a:t>Debye-hosszon túl </a:t>
                </a:r>
                <a:r>
                  <a:rPr lang="hu-HU" sz="2000" smtClean="0"/>
                  <a:t>már nem érezhető a próbatöltés hatása, semleges a plazma</a:t>
                </a:r>
                <a:br>
                  <a:rPr lang="hu-HU" sz="2000" smtClean="0"/>
                </a:br>
                <a:r>
                  <a:rPr lang="hu-HU" sz="2000" i="1" smtClean="0"/>
                  <a:t>- Debye-hosszon belül </a:t>
                </a:r>
                <a:r>
                  <a:rPr lang="hu-HU" sz="2000" smtClean="0"/>
                  <a:t>nincs semlegesség, itt zajlik az átrendeződés és árnyékolás</a:t>
                </a:r>
                <a:br>
                  <a:rPr lang="hu-HU" sz="2000" smtClean="0"/>
                </a:br>
                <a:r>
                  <a:rPr lang="hu-HU" sz="2000" smtClean="0"/>
                  <a:t>- az a hossz, ahol egyensúly van a polarizáció és a termikus mozgás hatásai között. </a:t>
                </a:r>
                <a:br>
                  <a:rPr lang="hu-HU" sz="2000" smtClean="0"/>
                </a:br>
                <a:r>
                  <a:rPr lang="hu-HU" sz="2000" smtClean="0"/>
                  <a:t>termikus mozgás: a semlegességet megzavarja</a:t>
                </a:r>
                <a:br>
                  <a:rPr lang="hu-HU" sz="2000" smtClean="0"/>
                </a:br>
                <a:r>
                  <a:rPr lang="hu-HU" sz="2000" smtClean="0"/>
                  <a:t>elektrosztatikus potenciál: a semlegességet helyreállítani igyekszik</a:t>
                </a:r>
                <a:br>
                  <a:rPr lang="hu-HU" sz="2000" smtClean="0"/>
                </a:br>
                <a:r>
                  <a:rPr lang="hu-HU" sz="1800"/>
                  <a:t/>
                </a:r>
                <a:br>
                  <a:rPr lang="hu-HU" sz="180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hu-HU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hu-HU" sz="1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hu-HU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hu-HU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hu-HU" sz="1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hu-HU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1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hu-HU" sz="18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hu-HU" sz="1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hu-HU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sSup>
                                <m:sSupPr>
                                  <m:ctrlPr>
                                    <a:rPr lang="hu-HU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18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hu-HU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</m:oMath>
                  </m:oMathPara>
                </a14:m>
                <a:r>
                  <a:rPr lang="hu-HU" sz="1800" smtClean="0"/>
                  <a:t/>
                </a:r>
                <a:br>
                  <a:rPr lang="hu-HU" sz="1800" smtClean="0"/>
                </a:br>
                <a:r>
                  <a:rPr lang="hu-HU" sz="1800" smtClean="0"/>
                  <a:t/>
                </a:r>
                <a:br>
                  <a:rPr lang="hu-HU" sz="1800" smtClean="0"/>
                </a:br>
                <a:r>
                  <a:rPr lang="hu-HU" sz="2000" smtClean="0"/>
                  <a:t>-függ a sűrűségtől és a hőmérséklettől!</a:t>
                </a:r>
                <a:endParaRPr lang="hu-HU" sz="2000"/>
              </a:p>
            </p:txBody>
          </p:sp>
        </mc:Choice>
        <mc:Fallback xmlns="">
          <p:sp>
            <p:nvSpPr>
              <p:cNvPr id="2" name="Cím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619126"/>
                <a:ext cx="7886700" cy="5222874"/>
              </a:xfrm>
              <a:blipFill rotWithShape="0">
                <a:blip r:embed="rId3"/>
                <a:stretch>
                  <a:fillRect l="-3091" t="-2453" b="-210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A Naprendszer fizikája 2018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0C4B-FF6E-4558-BFE2-91C8DE5D427C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517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619126"/>
            <a:ext cx="7886700" cy="892682"/>
          </a:xfrm>
        </p:spPr>
        <p:txBody>
          <a:bodyPr anchor="t"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Kinetikus modell</a:t>
            </a:r>
            <a:b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A Naprendszer fizikája 2018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0C4B-FF6E-4558-BFE2-91C8DE5D427C}" type="slidenum">
              <a:rPr lang="hu-HU" smtClean="0"/>
              <a:pPr/>
              <a:t>40</a:t>
            </a:fld>
            <a:endParaRPr lang="hu-HU"/>
          </a:p>
        </p:txBody>
      </p:sp>
      <p:sp>
        <p:nvSpPr>
          <p:cNvPr id="8" name="Balra nyíl 7"/>
          <p:cNvSpPr/>
          <p:nvPr/>
        </p:nvSpPr>
        <p:spPr>
          <a:xfrm rot="16200000">
            <a:off x="6044184" y="70104"/>
            <a:ext cx="1298448" cy="1158240"/>
          </a:xfrm>
          <a:prstGeom prst="leftArrow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736600" y="1701800"/>
            <a:ext cx="751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mtClean="0">
                <a:solidFill>
                  <a:schemeClr val="accent2">
                    <a:lumMod val="50000"/>
                  </a:schemeClr>
                </a:solidFill>
              </a:rPr>
              <a:t>Anizotróp eloszlások mágneses térben</a:t>
            </a:r>
            <a:endParaRPr lang="hu-HU"/>
          </a:p>
          <a:p>
            <a:endParaRPr lang="hu-HU" dirty="0"/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15" t="8927" r="17609" b="20588"/>
          <a:stretch/>
        </p:blipFill>
        <p:spPr>
          <a:xfrm>
            <a:off x="566351" y="3359096"/>
            <a:ext cx="2462599" cy="2465416"/>
          </a:xfrm>
          <a:prstGeom prst="rect">
            <a:avLst/>
          </a:prstGeom>
        </p:spPr>
      </p:pic>
      <p:sp>
        <p:nvSpPr>
          <p:cNvPr id="12" name="Szövegdoboz 11"/>
          <p:cNvSpPr txBox="1"/>
          <p:nvPr/>
        </p:nvSpPr>
        <p:spPr>
          <a:xfrm>
            <a:off x="370032" y="2530448"/>
            <a:ext cx="3287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mtClean="0">
                <a:solidFill>
                  <a:srgbClr val="FF0000"/>
                </a:solidFill>
              </a:rPr>
              <a:t>Veszteségi-kúp eloszlás </a:t>
            </a:r>
          </a:p>
          <a:p>
            <a:r>
              <a:rPr lang="hu-HU" smtClean="0">
                <a:solidFill>
                  <a:srgbClr val="FF0000"/>
                </a:solidFill>
              </a:rPr>
              <a:t>(loss-cone distribution)</a:t>
            </a:r>
            <a:endParaRPr lang="hu-HU">
              <a:solidFill>
                <a:srgbClr val="FF0000"/>
              </a:solidFill>
            </a:endParaRPr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2" t="41714" r="34714" b="1"/>
          <a:stretch/>
        </p:blipFill>
        <p:spPr>
          <a:xfrm>
            <a:off x="3526998" y="3708618"/>
            <a:ext cx="5174580" cy="2090915"/>
          </a:xfrm>
          <a:prstGeom prst="rect">
            <a:avLst/>
          </a:prstGeom>
        </p:spPr>
      </p:pic>
      <p:sp>
        <p:nvSpPr>
          <p:cNvPr id="14" name="Szövegdoboz 13"/>
          <p:cNvSpPr txBox="1"/>
          <p:nvPr/>
        </p:nvSpPr>
        <p:spPr>
          <a:xfrm>
            <a:off x="3731490" y="2530448"/>
            <a:ext cx="40824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mtClean="0">
                <a:solidFill>
                  <a:srgbClr val="FF0000"/>
                </a:solidFill>
              </a:rPr>
              <a:t>Konkrét mérés:</a:t>
            </a:r>
          </a:p>
          <a:p>
            <a:r>
              <a:rPr lang="hu-HU" smtClean="0">
                <a:solidFill>
                  <a:srgbClr val="FF0000"/>
                </a:solidFill>
              </a:rPr>
              <a:t>mágneses erővonal menti "beam" </a:t>
            </a:r>
          </a:p>
          <a:p>
            <a:r>
              <a:rPr lang="hu-HU" smtClean="0">
                <a:solidFill>
                  <a:srgbClr val="FF0000"/>
                </a:solidFill>
              </a:rPr>
              <a:t>/pl. sarki fény okozója/</a:t>
            </a:r>
            <a:endParaRPr lang="hu-H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31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619126"/>
            <a:ext cx="7886700" cy="892682"/>
          </a:xfrm>
        </p:spPr>
        <p:txBody>
          <a:bodyPr anchor="t"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Kinetikus modell</a:t>
            </a:r>
            <a:b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hu-HU" sz="240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hu-HU" sz="240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hu-HU" sz="200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Mire jó az eloszlásfüggvény?</a:t>
            </a:r>
            <a:br>
              <a:rPr lang="hu-HU" sz="200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hu-HU" sz="2000">
                <a:solidFill>
                  <a:schemeClr val="accent2">
                    <a:lumMod val="50000"/>
                  </a:schemeClr>
                </a:solidFill>
                <a:latin typeface="+mn-lt"/>
              </a:rPr>
              <a:t/>
            </a:r>
            <a:br>
              <a:rPr lang="hu-HU" sz="200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endParaRPr lang="hu-HU" sz="2000" dirty="0">
              <a:latin typeface="+mn-lt"/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A Naprendszer fizikája 2018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0C4B-FF6E-4558-BFE2-91C8DE5D427C}" type="slidenum">
              <a:rPr lang="hu-HU" smtClean="0"/>
              <a:pPr/>
              <a:t>41</a:t>
            </a:fld>
            <a:endParaRPr lang="hu-HU"/>
          </a:p>
        </p:txBody>
      </p:sp>
      <p:sp>
        <p:nvSpPr>
          <p:cNvPr id="8" name="Balra nyíl 7"/>
          <p:cNvSpPr/>
          <p:nvPr/>
        </p:nvSpPr>
        <p:spPr>
          <a:xfrm rot="16200000">
            <a:off x="6044184" y="70104"/>
            <a:ext cx="1298448" cy="1158240"/>
          </a:xfrm>
          <a:prstGeom prst="leftArrow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628650" y="3425119"/>
            <a:ext cx="751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mtClean="0">
                <a:solidFill>
                  <a:schemeClr val="accent2">
                    <a:lumMod val="50000"/>
                  </a:schemeClr>
                </a:solidFill>
              </a:rPr>
              <a:t>A Boltzmann-Vlasov egyenlet (BVE) származtatása</a:t>
            </a:r>
          </a:p>
          <a:p>
            <a:endParaRPr lang="hu-HU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hu-HU" smtClean="0"/>
              <a:t>N </a:t>
            </a:r>
            <a:r>
              <a:rPr lang="hu-HU" dirty="0" smtClean="0"/>
              <a:t>megmaradása miatt:</a:t>
            </a:r>
          </a:p>
          <a:p>
            <a:endParaRPr lang="hu-HU" dirty="0"/>
          </a:p>
        </p:txBody>
      </p:sp>
      <p:pic>
        <p:nvPicPr>
          <p:cNvPr id="10" name="Kép 9" descr="bve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4863" y="4639825"/>
            <a:ext cx="7497222" cy="1333686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669956" y="2037030"/>
            <a:ext cx="78453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u-HU"/>
              <a:t>Időbeli fejlődését vizsgáljuk a Boltzmann-Vlasov egyenlet segítségével</a:t>
            </a:r>
          </a:p>
          <a:p>
            <a:pPr marL="342900" indent="-342900">
              <a:buFont typeface="+mj-lt"/>
              <a:buAutoNum type="arabicPeriod"/>
            </a:pPr>
            <a:r>
              <a:rPr lang="hu-HU" smtClean="0"/>
              <a:t>Makroszkopikus mennyiségeket lehet belőlük meghatározni</a:t>
            </a:r>
          </a:p>
          <a:p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66569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Kép 16" descr="bve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6441" y="5183099"/>
            <a:ext cx="1562318" cy="1267002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619126"/>
            <a:ext cx="7886700" cy="892682"/>
          </a:xfrm>
        </p:spPr>
        <p:txBody>
          <a:bodyPr anchor="t"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Kinetikus modell</a:t>
            </a:r>
            <a:b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A Naprendszer fizikája 2018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0C4B-FF6E-4558-BFE2-91C8DE5D427C}" type="slidenum">
              <a:rPr lang="hu-HU" smtClean="0"/>
              <a:pPr/>
              <a:t>42</a:t>
            </a:fld>
            <a:endParaRPr lang="hu-HU"/>
          </a:p>
        </p:txBody>
      </p:sp>
      <p:sp>
        <p:nvSpPr>
          <p:cNvPr id="8" name="Balra nyíl 7"/>
          <p:cNvSpPr/>
          <p:nvPr/>
        </p:nvSpPr>
        <p:spPr>
          <a:xfrm rot="16200000">
            <a:off x="6044184" y="70104"/>
            <a:ext cx="1298448" cy="1158240"/>
          </a:xfrm>
          <a:prstGeom prst="leftArrow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" name="Kép 9" descr="bve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1489" y="1441357"/>
            <a:ext cx="7497222" cy="1333686"/>
          </a:xfrm>
          <a:prstGeom prst="rect">
            <a:avLst/>
          </a:prstGeom>
        </p:spPr>
      </p:pic>
      <p:pic>
        <p:nvPicPr>
          <p:cNvPr id="11" name="Kép 10" descr="bve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61521" y="2833604"/>
            <a:ext cx="7220958" cy="1190791"/>
          </a:xfrm>
          <a:prstGeom prst="rect">
            <a:avLst/>
          </a:prstGeom>
        </p:spPr>
      </p:pic>
      <p:pic>
        <p:nvPicPr>
          <p:cNvPr id="12" name="Kép 11" descr="bve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48757" y="4108362"/>
            <a:ext cx="7773485" cy="1257476"/>
          </a:xfrm>
          <a:prstGeom prst="rect">
            <a:avLst/>
          </a:prstGeom>
        </p:spPr>
      </p:pic>
      <p:sp>
        <p:nvSpPr>
          <p:cNvPr id="13" name="Ellipszis 12"/>
          <p:cNvSpPr/>
          <p:nvPr/>
        </p:nvSpPr>
        <p:spPr>
          <a:xfrm>
            <a:off x="4152900" y="4000500"/>
            <a:ext cx="584200" cy="146050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Ellipszis 13"/>
          <p:cNvSpPr/>
          <p:nvPr/>
        </p:nvSpPr>
        <p:spPr>
          <a:xfrm>
            <a:off x="5511800" y="4013200"/>
            <a:ext cx="584200" cy="146050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6" name="Kép 15" descr="bve6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17894" y="5492694"/>
            <a:ext cx="800212" cy="80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53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619126"/>
            <a:ext cx="7886700" cy="892682"/>
          </a:xfrm>
        </p:spPr>
        <p:txBody>
          <a:bodyPr anchor="t"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Kinetikus modell</a:t>
            </a:r>
            <a:b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A Naprendszer fizikája 2018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0C4B-FF6E-4558-BFE2-91C8DE5D427C}" type="slidenum">
              <a:rPr lang="hu-HU" smtClean="0"/>
              <a:pPr/>
              <a:t>43</a:t>
            </a:fld>
            <a:endParaRPr lang="hu-HU" dirty="0"/>
          </a:p>
        </p:txBody>
      </p:sp>
      <p:sp>
        <p:nvSpPr>
          <p:cNvPr id="8" name="Balra nyíl 7"/>
          <p:cNvSpPr/>
          <p:nvPr/>
        </p:nvSpPr>
        <p:spPr>
          <a:xfrm rot="16200000">
            <a:off x="6044184" y="70104"/>
            <a:ext cx="1298448" cy="1158240"/>
          </a:xfrm>
          <a:prstGeom prst="leftArrow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5" name="Kép 14" descr="bve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698541"/>
            <a:ext cx="5534798" cy="1200318"/>
          </a:xfrm>
          <a:prstGeom prst="rect">
            <a:avLst/>
          </a:prstGeom>
        </p:spPr>
      </p:pic>
      <p:sp>
        <p:nvSpPr>
          <p:cNvPr id="18" name="Szövegdoboz 17"/>
          <p:cNvSpPr txBox="1"/>
          <p:nvPr/>
        </p:nvSpPr>
        <p:spPr>
          <a:xfrm>
            <a:off x="6248400" y="2260600"/>
            <a:ext cx="203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Vlasov egyenlet</a:t>
            </a:r>
            <a:endParaRPr lang="hu-HU" sz="2000" dirty="0"/>
          </a:p>
        </p:txBody>
      </p:sp>
      <p:pic>
        <p:nvPicPr>
          <p:cNvPr id="19" name="Kép 18" descr="bve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1058" y="3443098"/>
            <a:ext cx="5963483" cy="2715004"/>
          </a:xfrm>
          <a:prstGeom prst="rect">
            <a:avLst/>
          </a:prstGeom>
        </p:spPr>
      </p:pic>
      <p:sp>
        <p:nvSpPr>
          <p:cNvPr id="20" name="Szövegdoboz 19"/>
          <p:cNvSpPr txBox="1"/>
          <p:nvPr/>
        </p:nvSpPr>
        <p:spPr>
          <a:xfrm>
            <a:off x="6214781" y="4041589"/>
            <a:ext cx="2425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Boltzmann egyenlet</a:t>
            </a:r>
            <a:endParaRPr lang="hu-HU" sz="2000" dirty="0"/>
          </a:p>
        </p:txBody>
      </p:sp>
      <p:sp>
        <p:nvSpPr>
          <p:cNvPr id="22" name="Téglalap 21"/>
          <p:cNvSpPr/>
          <p:nvPr/>
        </p:nvSpPr>
        <p:spPr>
          <a:xfrm>
            <a:off x="685800" y="1574800"/>
            <a:ext cx="7823200" cy="16383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275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619126"/>
            <a:ext cx="7886700" cy="892682"/>
          </a:xfrm>
        </p:spPr>
        <p:txBody>
          <a:bodyPr anchor="t"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Kinetikus modell</a:t>
            </a:r>
            <a:b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A Naprendszer fizikája 2018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0C4B-FF6E-4558-BFE2-91C8DE5D427C}" type="slidenum">
              <a:rPr lang="hu-HU" smtClean="0"/>
              <a:pPr/>
              <a:t>44</a:t>
            </a:fld>
            <a:endParaRPr lang="hu-HU" dirty="0"/>
          </a:p>
        </p:txBody>
      </p:sp>
      <p:sp>
        <p:nvSpPr>
          <p:cNvPr id="8" name="Balra nyíl 7"/>
          <p:cNvSpPr/>
          <p:nvPr/>
        </p:nvSpPr>
        <p:spPr>
          <a:xfrm rot="16200000">
            <a:off x="6044184" y="70104"/>
            <a:ext cx="1298448" cy="1158240"/>
          </a:xfrm>
          <a:prstGeom prst="leftArrow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5" name="Kép 14" descr="bve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698541"/>
            <a:ext cx="5534798" cy="1200318"/>
          </a:xfrm>
          <a:prstGeom prst="rect">
            <a:avLst/>
          </a:prstGeom>
        </p:spPr>
      </p:pic>
      <p:sp>
        <p:nvSpPr>
          <p:cNvPr id="18" name="Szövegdoboz 17"/>
          <p:cNvSpPr txBox="1"/>
          <p:nvPr/>
        </p:nvSpPr>
        <p:spPr>
          <a:xfrm>
            <a:off x="6248400" y="2260600"/>
            <a:ext cx="203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Vlasov egyenlet</a:t>
            </a:r>
            <a:endParaRPr lang="hu-HU" sz="2000" dirty="0"/>
          </a:p>
        </p:txBody>
      </p:sp>
      <p:pic>
        <p:nvPicPr>
          <p:cNvPr id="19" name="Kép 18" descr="bve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1058" y="3443098"/>
            <a:ext cx="5963483" cy="2715004"/>
          </a:xfrm>
          <a:prstGeom prst="rect">
            <a:avLst/>
          </a:prstGeom>
        </p:spPr>
      </p:pic>
      <p:sp>
        <p:nvSpPr>
          <p:cNvPr id="20" name="Szövegdoboz 19"/>
          <p:cNvSpPr txBox="1"/>
          <p:nvPr/>
        </p:nvSpPr>
        <p:spPr>
          <a:xfrm>
            <a:off x="6214781" y="4041589"/>
            <a:ext cx="2425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Boltzmann egyenlet</a:t>
            </a:r>
            <a:endParaRPr lang="hu-HU" sz="2000" dirty="0"/>
          </a:p>
        </p:txBody>
      </p:sp>
      <p:sp>
        <p:nvSpPr>
          <p:cNvPr id="22" name="Téglalap 21"/>
          <p:cNvSpPr/>
          <p:nvPr/>
        </p:nvSpPr>
        <p:spPr>
          <a:xfrm>
            <a:off x="685800" y="1574800"/>
            <a:ext cx="7823200" cy="16383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26" name="Picture 2" descr="http://lessoncast.org/wp-content/themes/lessoncast/framework/assets/images/architect/elements/post-i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656" y="2901736"/>
            <a:ext cx="3288527" cy="345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3329351" y="3703035"/>
            <a:ext cx="27490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mtClean="0"/>
              <a:t>A BVE megoldásával leírható:</a:t>
            </a:r>
          </a:p>
          <a:p>
            <a:pPr marL="285750" indent="-285750">
              <a:buFontTx/>
              <a:buChar char="-"/>
            </a:pPr>
            <a:r>
              <a:rPr lang="hu-HU" smtClean="0"/>
              <a:t>plazmafrekvencia</a:t>
            </a:r>
          </a:p>
          <a:p>
            <a:pPr marL="285750" indent="-285750">
              <a:buFontTx/>
              <a:buChar char="-"/>
            </a:pPr>
            <a:r>
              <a:rPr lang="hu-HU" smtClean="0"/>
              <a:t>hullámterjedés</a:t>
            </a:r>
          </a:p>
          <a:p>
            <a:pPr marL="285750" indent="-285750">
              <a:buFontTx/>
              <a:buChar char="-"/>
            </a:pPr>
            <a:r>
              <a:rPr lang="hu-HU" smtClean="0"/>
              <a:t>Langmuir hullámok</a:t>
            </a:r>
          </a:p>
          <a:p>
            <a:pPr marL="285750" indent="-285750">
              <a:buFontTx/>
              <a:buChar char="-"/>
            </a:pPr>
            <a:r>
              <a:rPr lang="hu-HU" smtClean="0"/>
              <a:t>Landau csillapodás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229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619126"/>
            <a:ext cx="7886700" cy="892682"/>
          </a:xfrm>
        </p:spPr>
        <p:txBody>
          <a:bodyPr anchor="t"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Kinetikus modell</a:t>
            </a:r>
            <a:b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A Naprendszer fizikája 2018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0C4B-FF6E-4558-BFE2-91C8DE5D427C}" type="slidenum">
              <a:rPr lang="hu-HU" smtClean="0"/>
              <a:pPr/>
              <a:t>45</a:t>
            </a:fld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414529" y="1816608"/>
            <a:ext cx="83696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Nem foglalkozik a részecskékkel külön-külön, a sokaságot figyeli. Statisztikus (mikroszkopikus) modell. </a:t>
            </a:r>
            <a:r>
              <a:rPr lang="hu-HU" i="1" dirty="0" smtClean="0"/>
              <a:t>Az eloszlásfüggvényeket és azok időbeli fejlődését vizsgálja.</a:t>
            </a:r>
          </a:p>
          <a:p>
            <a:r>
              <a:rPr lang="hu-HU" dirty="0" smtClean="0"/>
              <a:t>Kollektív hatásokat figyelembe veszi. </a:t>
            </a:r>
          </a:p>
          <a:p>
            <a:endParaRPr lang="hu-HU" dirty="0" smtClean="0"/>
          </a:p>
          <a:p>
            <a:r>
              <a:rPr lang="hu-HU" b="1" dirty="0" smtClean="0"/>
              <a:t>Egyenletei: </a:t>
            </a:r>
            <a:r>
              <a:rPr lang="hu-HU" dirty="0" smtClean="0"/>
              <a:t>Statisztikus mechanika eszközeit használja: Fázistér, eloszlásfüggvények</a:t>
            </a:r>
          </a:p>
          <a:p>
            <a:r>
              <a:rPr lang="hu-HU" dirty="0" smtClean="0"/>
              <a:t>Boltzmann/Vlasov egyenlet + Maxwell egyenletek (+ töltéssűrűség, </a:t>
            </a:r>
            <a:r>
              <a:rPr lang="hu-HU" smtClean="0"/>
              <a:t>áramsűrűség), nyomatékegyenletek</a:t>
            </a:r>
            <a:endParaRPr lang="hu-HU" dirty="0" smtClean="0"/>
          </a:p>
          <a:p>
            <a:endParaRPr lang="hu-HU" dirty="0" smtClean="0"/>
          </a:p>
          <a:p>
            <a:r>
              <a:rPr lang="hu-HU" b="1" dirty="0" smtClean="0"/>
              <a:t>Leírja:</a:t>
            </a:r>
            <a:r>
              <a:rPr lang="hu-HU" dirty="0" smtClean="0"/>
              <a:t> mikroszkopikus skálán működik: árnyékolás (Debye-hossz), plazmarezgés (</a:t>
            </a:r>
            <a:r>
              <a:rPr lang="hu-HU" dirty="0" err="1" smtClean="0"/>
              <a:t>Langmuir-rezgés</a:t>
            </a:r>
            <a:r>
              <a:rPr lang="hu-HU" dirty="0" smtClean="0"/>
              <a:t>, 1929), különböző eloszlások, Landau csillapodás</a:t>
            </a:r>
          </a:p>
          <a:p>
            <a:endParaRPr lang="hu-HU" dirty="0" smtClean="0"/>
          </a:p>
          <a:p>
            <a:r>
              <a:rPr lang="hu-HU" b="1" dirty="0" smtClean="0"/>
              <a:t>Használata: </a:t>
            </a:r>
            <a:r>
              <a:rPr lang="hu-HU" dirty="0" smtClean="0"/>
              <a:t>ütközésmentes plazma, különleges eloszlások esetén</a:t>
            </a:r>
          </a:p>
          <a:p>
            <a:endParaRPr lang="hu-HU" dirty="0" smtClean="0"/>
          </a:p>
          <a:p>
            <a:endParaRPr lang="hu-HU" dirty="0" smtClean="0"/>
          </a:p>
        </p:txBody>
      </p:sp>
      <p:sp>
        <p:nvSpPr>
          <p:cNvPr id="8" name="Balra nyíl 7"/>
          <p:cNvSpPr/>
          <p:nvPr/>
        </p:nvSpPr>
        <p:spPr>
          <a:xfrm rot="16200000">
            <a:off x="6044184" y="70104"/>
            <a:ext cx="1298448" cy="1158240"/>
          </a:xfrm>
          <a:prstGeom prst="leftArrow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/>
          </p:nvPr>
        </p:nvGraphicFramePr>
        <p:xfrm>
          <a:off x="2462362" y="5243831"/>
          <a:ext cx="6681638" cy="10109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408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408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Előnye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mtClean="0"/>
                        <a:t>Hátránya</a:t>
                      </a:r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mtClean="0"/>
                        <a:t>legösszetettebb, legalaposabb, legpontosabb fizikai képet adja</a:t>
                      </a:r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/>
                        <a:t>nagyon bonyolult</a:t>
                      </a:r>
                    </a:p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890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619126"/>
            <a:ext cx="7886700" cy="892682"/>
          </a:xfrm>
        </p:spPr>
        <p:txBody>
          <a:bodyPr anchor="t"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hu-HU" smtClean="0">
                <a:solidFill>
                  <a:schemeClr val="accent2">
                    <a:lumMod val="50000"/>
                  </a:schemeClr>
                </a:solidFill>
              </a:rPr>
              <a:t>Kinetikus modell</a:t>
            </a:r>
            <a:br>
              <a:rPr lang="hu-HU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hu-HU" sz="240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hu-HU" sz="240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hu-HU" sz="200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Mire jó az eloszlásfüggvény?</a:t>
            </a:r>
            <a:br>
              <a:rPr lang="hu-HU" sz="200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hu-HU" sz="2000">
                <a:solidFill>
                  <a:schemeClr val="accent2">
                    <a:lumMod val="50000"/>
                  </a:schemeClr>
                </a:solidFill>
                <a:latin typeface="+mn-lt"/>
              </a:rPr>
              <a:t/>
            </a:r>
            <a:br>
              <a:rPr lang="hu-HU" sz="200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endParaRPr lang="hu-HU" sz="2000" dirty="0">
              <a:latin typeface="+mn-lt"/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A Naprendszer fizikája 2018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0C4B-FF6E-4558-BFE2-91C8DE5D427C}" type="slidenum">
              <a:rPr lang="hu-HU" smtClean="0"/>
              <a:pPr/>
              <a:t>46</a:t>
            </a:fld>
            <a:endParaRPr lang="hu-HU"/>
          </a:p>
        </p:txBody>
      </p:sp>
      <p:sp>
        <p:nvSpPr>
          <p:cNvPr id="8" name="Balra nyíl 7"/>
          <p:cNvSpPr/>
          <p:nvPr/>
        </p:nvSpPr>
        <p:spPr>
          <a:xfrm rot="16200000">
            <a:off x="6044184" y="70104"/>
            <a:ext cx="1298448" cy="1158240"/>
          </a:xfrm>
          <a:prstGeom prst="leftArrow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628650" y="3425119"/>
            <a:ext cx="7518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mtClean="0">
                <a:solidFill>
                  <a:schemeClr val="accent2">
                    <a:lumMod val="50000"/>
                  </a:schemeClr>
                </a:solidFill>
              </a:rPr>
              <a:t>Makroszkopikus mennyiségek származtatása - A folyadékmodellek felé</a:t>
            </a:r>
          </a:p>
          <a:p>
            <a:pPr marL="285750" indent="-285750">
              <a:buFontTx/>
              <a:buChar char="-"/>
            </a:pPr>
            <a:r>
              <a:rPr lang="hu-HU" smtClean="0"/>
              <a:t>valószínűségeloszláshoz kapcsolódó fizikai mennyiséget az eloszlás valamelyik sebességmomentuma adja</a:t>
            </a:r>
          </a:p>
          <a:p>
            <a:endParaRPr lang="hu-HU"/>
          </a:p>
          <a:p>
            <a:r>
              <a:rPr lang="hu-HU" smtClean="0"/>
              <a:t>0. momentum:		</a:t>
            </a:r>
            <a:r>
              <a:rPr lang="hu-HU"/>
              <a:t>∫ </a:t>
            </a:r>
            <a:r>
              <a:rPr lang="hu-HU" smtClean="0"/>
              <a:t> f(</a:t>
            </a:r>
            <a:r>
              <a:rPr lang="hu-HU" b="1" smtClean="0"/>
              <a:t>r</a:t>
            </a:r>
            <a:r>
              <a:rPr lang="hu-HU" smtClean="0"/>
              <a:t>,</a:t>
            </a:r>
            <a:r>
              <a:rPr lang="hu-HU" b="1" smtClean="0"/>
              <a:t>v</a:t>
            </a:r>
            <a:r>
              <a:rPr lang="hu-HU" smtClean="0"/>
              <a:t>,t</a:t>
            </a:r>
            <a:r>
              <a:rPr lang="hu-HU"/>
              <a:t>) </a:t>
            </a:r>
            <a:r>
              <a:rPr lang="hu-HU" smtClean="0"/>
              <a:t>d</a:t>
            </a:r>
            <a:r>
              <a:rPr lang="hu-HU" baseline="30000" smtClean="0"/>
              <a:t>3</a:t>
            </a:r>
            <a:r>
              <a:rPr lang="hu-HU" b="1" smtClean="0"/>
              <a:t>v     = </a:t>
            </a:r>
            <a:r>
              <a:rPr lang="hu-HU" smtClean="0">
                <a:solidFill>
                  <a:schemeClr val="accent2">
                    <a:lumMod val="50000"/>
                  </a:schemeClr>
                </a:solidFill>
              </a:rPr>
              <a:t>n(</a:t>
            </a:r>
            <a:r>
              <a:rPr lang="hu-HU" b="1" smtClean="0">
                <a:solidFill>
                  <a:schemeClr val="accent2">
                    <a:lumMod val="50000"/>
                  </a:schemeClr>
                </a:solidFill>
              </a:rPr>
              <a:t>r,t</a:t>
            </a:r>
            <a:r>
              <a:rPr lang="hu-HU" smtClean="0">
                <a:solidFill>
                  <a:schemeClr val="accent2">
                    <a:lumMod val="50000"/>
                  </a:schemeClr>
                </a:solidFill>
              </a:rPr>
              <a:t>)  részecskesűrűség</a:t>
            </a:r>
            <a:endParaRPr lang="hu-HU">
              <a:solidFill>
                <a:schemeClr val="accent2">
                  <a:lumMod val="50000"/>
                </a:schemeClr>
              </a:solidFill>
            </a:endParaRPr>
          </a:p>
          <a:p>
            <a:endParaRPr lang="hu-HU" smtClean="0"/>
          </a:p>
          <a:p>
            <a:r>
              <a:rPr lang="hu-HU"/>
              <a:t>1. momentum:		∫  </a:t>
            </a:r>
            <a:r>
              <a:rPr lang="hu-HU" b="1" smtClean="0"/>
              <a:t>v</a:t>
            </a:r>
            <a:r>
              <a:rPr lang="hu-HU" smtClean="0"/>
              <a:t> f(</a:t>
            </a:r>
            <a:r>
              <a:rPr lang="hu-HU" b="1" smtClean="0"/>
              <a:t>r</a:t>
            </a:r>
            <a:r>
              <a:rPr lang="hu-HU" smtClean="0"/>
              <a:t>,</a:t>
            </a:r>
            <a:r>
              <a:rPr lang="hu-HU" b="1" smtClean="0"/>
              <a:t>v</a:t>
            </a:r>
            <a:r>
              <a:rPr lang="hu-HU" smtClean="0"/>
              <a:t>,t</a:t>
            </a:r>
            <a:r>
              <a:rPr lang="hu-HU"/>
              <a:t>) d</a:t>
            </a:r>
            <a:r>
              <a:rPr lang="hu-HU" baseline="30000"/>
              <a:t>3</a:t>
            </a:r>
            <a:r>
              <a:rPr lang="hu-HU" b="1"/>
              <a:t>v</a:t>
            </a:r>
            <a:endParaRPr lang="hu-HU"/>
          </a:p>
          <a:p>
            <a:endParaRPr lang="hu-HU" smtClean="0"/>
          </a:p>
          <a:p>
            <a:r>
              <a:rPr lang="hu-HU" smtClean="0"/>
              <a:t>2. momentum:</a:t>
            </a:r>
            <a:r>
              <a:rPr lang="hu-HU"/>
              <a:t> 		</a:t>
            </a:r>
            <a:r>
              <a:rPr lang="hu-HU" smtClean="0"/>
              <a:t>∫  </a:t>
            </a:r>
            <a:r>
              <a:rPr lang="hu-HU" b="1" smtClean="0"/>
              <a:t>v v</a:t>
            </a:r>
            <a:r>
              <a:rPr lang="hu-HU" smtClean="0"/>
              <a:t> </a:t>
            </a:r>
            <a:r>
              <a:rPr lang="hu-HU"/>
              <a:t>f(</a:t>
            </a:r>
            <a:r>
              <a:rPr lang="hu-HU" b="1"/>
              <a:t>r</a:t>
            </a:r>
            <a:r>
              <a:rPr lang="hu-HU"/>
              <a:t>,</a:t>
            </a:r>
            <a:r>
              <a:rPr lang="hu-HU" b="1"/>
              <a:t>v</a:t>
            </a:r>
            <a:r>
              <a:rPr lang="hu-HU"/>
              <a:t>,t) d</a:t>
            </a:r>
            <a:r>
              <a:rPr lang="hu-HU" baseline="30000"/>
              <a:t>3</a:t>
            </a:r>
            <a:r>
              <a:rPr lang="hu-HU" b="1"/>
              <a:t>v</a:t>
            </a:r>
            <a:endParaRPr lang="hu-HU" smtClean="0"/>
          </a:p>
        </p:txBody>
      </p:sp>
      <p:sp>
        <p:nvSpPr>
          <p:cNvPr id="3" name="Szövegdoboz 2"/>
          <p:cNvSpPr txBox="1"/>
          <p:nvPr/>
        </p:nvSpPr>
        <p:spPr>
          <a:xfrm>
            <a:off x="669956" y="2037030"/>
            <a:ext cx="78453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u-HU"/>
              <a:t>Időbeli fejlődését vizsgáljuk a Boltzmann-Vlasov egyenlet segítségével</a:t>
            </a:r>
          </a:p>
          <a:p>
            <a:pPr marL="342900" indent="-342900">
              <a:buFont typeface="+mj-lt"/>
              <a:buAutoNum type="arabicPeriod"/>
            </a:pPr>
            <a:r>
              <a:rPr lang="hu-HU" smtClean="0"/>
              <a:t>Makroszkopikus mennyiségeket lehet belőlük meghatározni</a:t>
            </a:r>
          </a:p>
          <a:p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317942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619126"/>
            <a:ext cx="7886700" cy="892682"/>
          </a:xfrm>
        </p:spPr>
        <p:txBody>
          <a:bodyPr anchor="t"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hu-HU" smtClean="0">
                <a:solidFill>
                  <a:schemeClr val="accent2">
                    <a:lumMod val="50000"/>
                  </a:schemeClr>
                </a:solidFill>
              </a:rPr>
              <a:t>Kinetikus modell</a:t>
            </a:r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hu-HU" sz="240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hu-HU" sz="240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hu-HU" sz="200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Makroszkopikus mennyiségek származtatása</a:t>
            </a:r>
            <a:r>
              <a:rPr lang="hu-HU" sz="2000">
                <a:solidFill>
                  <a:schemeClr val="accent2">
                    <a:lumMod val="50000"/>
                  </a:schemeClr>
                </a:solidFill>
                <a:latin typeface="+mn-lt"/>
              </a:rPr>
              <a:t/>
            </a:r>
            <a:br>
              <a:rPr lang="hu-HU" sz="200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hu-HU" sz="200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/>
            </a:r>
            <a:br>
              <a:rPr lang="hu-HU" sz="200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endParaRPr lang="hu-HU" sz="2000" dirty="0">
              <a:latin typeface="+mn-lt"/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A Naprendszer fizikája 2018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0C4B-FF6E-4558-BFE2-91C8DE5D427C}" type="slidenum">
              <a:rPr lang="hu-HU" smtClean="0"/>
              <a:pPr/>
              <a:t>47</a:t>
            </a:fld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58" y="1968186"/>
            <a:ext cx="1400370" cy="676369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2507808" y="2064190"/>
            <a:ext cx="6007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mtClean="0"/>
              <a:t>fizikai átlagmennyiségeket keresünk, mely az egész plazmát jellemzi</a:t>
            </a:r>
            <a:endParaRPr lang="hu-HU"/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54" y="2831801"/>
            <a:ext cx="1472060" cy="560386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46" y="3336873"/>
            <a:ext cx="8649907" cy="1524213"/>
          </a:xfrm>
          <a:prstGeom prst="rect">
            <a:avLst/>
          </a:prstGeom>
        </p:spPr>
      </p:pic>
      <p:sp>
        <p:nvSpPr>
          <p:cNvPr id="13" name="Szövegdoboz 12"/>
          <p:cNvSpPr txBox="1"/>
          <p:nvPr/>
        </p:nvSpPr>
        <p:spPr>
          <a:xfrm>
            <a:off x="941560" y="4943192"/>
            <a:ext cx="7288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mtClean="0"/>
              <a:t>Leírja a Q mennyiség forgalmát/transzportját. Változását, amit a részecskék mozgása okoz.</a:t>
            </a:r>
          </a:p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372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619126"/>
            <a:ext cx="7886700" cy="892682"/>
          </a:xfrm>
        </p:spPr>
        <p:txBody>
          <a:bodyPr anchor="t"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Kinetikus modell</a:t>
            </a:r>
            <a:b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hu-HU" sz="240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hu-HU" sz="240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hu-HU" sz="200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Makroszkopikus mennyiségek származtatása</a:t>
            </a:r>
            <a:r>
              <a:rPr lang="hu-HU" sz="2000">
                <a:solidFill>
                  <a:schemeClr val="accent2">
                    <a:lumMod val="50000"/>
                  </a:schemeClr>
                </a:solidFill>
                <a:latin typeface="+mn-lt"/>
              </a:rPr>
              <a:t/>
            </a:r>
            <a:br>
              <a:rPr lang="hu-HU" sz="200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hu-HU" sz="200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/>
            </a:r>
            <a:br>
              <a:rPr lang="hu-HU" sz="200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endParaRPr lang="hu-HU" sz="2000" dirty="0">
              <a:latin typeface="+mn-lt"/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A Naprendszer fizikája 2018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0C4B-FF6E-4558-BFE2-91C8DE5D427C}" type="slidenum">
              <a:rPr lang="hu-HU" smtClean="0"/>
              <a:pPr/>
              <a:t>48</a:t>
            </a:fld>
            <a:endParaRPr lang="hu-HU"/>
          </a:p>
        </p:txBody>
      </p:sp>
      <p:sp>
        <p:nvSpPr>
          <p:cNvPr id="8" name="Balra nyíl 7"/>
          <p:cNvSpPr/>
          <p:nvPr/>
        </p:nvSpPr>
        <p:spPr>
          <a:xfrm rot="16200000">
            <a:off x="6044184" y="70104"/>
            <a:ext cx="1298448" cy="1158240"/>
          </a:xfrm>
          <a:prstGeom prst="leftArrow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073" y="1917574"/>
            <a:ext cx="6053185" cy="1212309"/>
          </a:xfrm>
          <a:prstGeom prst="rect">
            <a:avLst/>
          </a:prstGeom>
        </p:spPr>
      </p:pic>
      <p:sp>
        <p:nvSpPr>
          <p:cNvPr id="14" name="Szövegdoboz 13"/>
          <p:cNvSpPr txBox="1"/>
          <p:nvPr/>
        </p:nvSpPr>
        <p:spPr>
          <a:xfrm>
            <a:off x="911465" y="3280669"/>
            <a:ext cx="7518400" cy="2862322"/>
          </a:xfrm>
          <a:prstGeom prst="rect">
            <a:avLst/>
          </a:prstGeom>
          <a:noFill/>
          <a:ln w="41275">
            <a:solidFill>
              <a:srgbClr val="BB5045"/>
            </a:solidFill>
          </a:ln>
        </p:spPr>
        <p:txBody>
          <a:bodyPr wrap="square" rtlCol="0">
            <a:spAutoFit/>
          </a:bodyPr>
          <a:lstStyle/>
          <a:p>
            <a:endParaRPr lang="hu-HU"/>
          </a:p>
          <a:p>
            <a:r>
              <a:rPr lang="hu-HU" smtClean="0"/>
              <a:t>0. momentum:		</a:t>
            </a:r>
            <a:r>
              <a:rPr lang="hu-HU"/>
              <a:t>∫ </a:t>
            </a:r>
            <a:r>
              <a:rPr lang="hu-HU" smtClean="0"/>
              <a:t> f(</a:t>
            </a:r>
            <a:r>
              <a:rPr lang="hu-HU" b="1" smtClean="0"/>
              <a:t>r</a:t>
            </a:r>
            <a:r>
              <a:rPr lang="hu-HU" smtClean="0"/>
              <a:t>,</a:t>
            </a:r>
            <a:r>
              <a:rPr lang="hu-HU" b="1" smtClean="0"/>
              <a:t>v</a:t>
            </a:r>
            <a:r>
              <a:rPr lang="hu-HU" smtClean="0"/>
              <a:t>,t</a:t>
            </a:r>
            <a:r>
              <a:rPr lang="hu-HU"/>
              <a:t>) </a:t>
            </a:r>
            <a:r>
              <a:rPr lang="hu-HU" smtClean="0"/>
              <a:t>d</a:t>
            </a:r>
            <a:r>
              <a:rPr lang="hu-HU" baseline="30000" smtClean="0"/>
              <a:t>3</a:t>
            </a:r>
            <a:r>
              <a:rPr lang="hu-HU" b="1" smtClean="0"/>
              <a:t>v     = </a:t>
            </a:r>
            <a:r>
              <a:rPr lang="hu-HU" smtClean="0">
                <a:solidFill>
                  <a:schemeClr val="accent2">
                    <a:lumMod val="50000"/>
                  </a:schemeClr>
                </a:solidFill>
              </a:rPr>
              <a:t>n(</a:t>
            </a:r>
            <a:r>
              <a:rPr lang="hu-HU" b="1" smtClean="0">
                <a:solidFill>
                  <a:schemeClr val="accent2">
                    <a:lumMod val="50000"/>
                  </a:schemeClr>
                </a:solidFill>
              </a:rPr>
              <a:t>r,t</a:t>
            </a:r>
            <a:r>
              <a:rPr lang="hu-HU" smtClean="0">
                <a:solidFill>
                  <a:schemeClr val="accent2">
                    <a:lumMod val="50000"/>
                  </a:schemeClr>
                </a:solidFill>
              </a:rPr>
              <a:t>)  részecskesűrűség</a:t>
            </a:r>
            <a:endParaRPr lang="hu-HU">
              <a:solidFill>
                <a:schemeClr val="accent2">
                  <a:lumMod val="50000"/>
                </a:schemeClr>
              </a:solidFill>
            </a:endParaRPr>
          </a:p>
          <a:p>
            <a:endParaRPr lang="hu-HU" smtClean="0"/>
          </a:p>
          <a:p>
            <a:pPr marL="342900" indent="-342900">
              <a:buAutoNum type="arabicPeriod"/>
            </a:pPr>
            <a:r>
              <a:rPr lang="hu-HU" smtClean="0"/>
              <a:t>momentum</a:t>
            </a:r>
            <a:r>
              <a:rPr lang="hu-HU"/>
              <a:t>:		∫  </a:t>
            </a:r>
            <a:r>
              <a:rPr lang="hu-HU" b="1" smtClean="0"/>
              <a:t>v</a:t>
            </a:r>
            <a:r>
              <a:rPr lang="hu-HU" smtClean="0"/>
              <a:t> f(</a:t>
            </a:r>
            <a:r>
              <a:rPr lang="hu-HU" b="1" smtClean="0"/>
              <a:t>r</a:t>
            </a:r>
            <a:r>
              <a:rPr lang="hu-HU" smtClean="0"/>
              <a:t>,</a:t>
            </a:r>
            <a:r>
              <a:rPr lang="hu-HU" b="1" smtClean="0"/>
              <a:t>v</a:t>
            </a:r>
            <a:r>
              <a:rPr lang="hu-HU" smtClean="0"/>
              <a:t>,t</a:t>
            </a:r>
            <a:r>
              <a:rPr lang="hu-HU"/>
              <a:t>) </a:t>
            </a:r>
            <a:r>
              <a:rPr lang="hu-HU" smtClean="0"/>
              <a:t>d</a:t>
            </a:r>
            <a:r>
              <a:rPr lang="hu-HU" baseline="30000" smtClean="0"/>
              <a:t>3</a:t>
            </a:r>
            <a:r>
              <a:rPr lang="hu-HU" b="1" smtClean="0"/>
              <a:t>v   </a:t>
            </a:r>
            <a:r>
              <a:rPr lang="hu-HU" b="1" smtClean="0">
                <a:solidFill>
                  <a:schemeClr val="accent2">
                    <a:lumMod val="50000"/>
                  </a:schemeClr>
                </a:solidFill>
                <a:latin typeface="+mj-lt"/>
                <a:sym typeface="Symbol" panose="05050102010706020507" pitchFamily="18" charset="2"/>
              </a:rPr>
              <a:t>  részecskefluxus</a:t>
            </a:r>
          </a:p>
          <a:p>
            <a:r>
              <a:rPr lang="hu-HU" b="1">
                <a:solidFill>
                  <a:schemeClr val="accent2">
                    <a:lumMod val="50000"/>
                  </a:schemeClr>
                </a:solidFill>
                <a:latin typeface="+mj-lt"/>
                <a:sym typeface="Symbol" panose="05050102010706020507" pitchFamily="18" charset="2"/>
              </a:rPr>
              <a:t>	</a:t>
            </a:r>
            <a:r>
              <a:rPr lang="hu-HU" b="1" smtClean="0">
                <a:solidFill>
                  <a:schemeClr val="accent2">
                    <a:lumMod val="50000"/>
                  </a:schemeClr>
                </a:solidFill>
                <a:latin typeface="+mj-lt"/>
                <a:sym typeface="Symbol" panose="05050102010706020507" pitchFamily="18" charset="2"/>
              </a:rPr>
              <a:t>				átlagos sebesség</a:t>
            </a:r>
          </a:p>
          <a:p>
            <a:r>
              <a:rPr lang="hu-HU" b="1">
                <a:solidFill>
                  <a:schemeClr val="accent2">
                    <a:lumMod val="50000"/>
                  </a:schemeClr>
                </a:solidFill>
                <a:latin typeface="+mj-lt"/>
                <a:sym typeface="Symbol" panose="05050102010706020507" pitchFamily="18" charset="2"/>
              </a:rPr>
              <a:t>	</a:t>
            </a:r>
            <a:r>
              <a:rPr lang="hu-HU" b="1" smtClean="0">
                <a:solidFill>
                  <a:schemeClr val="accent2">
                    <a:lumMod val="50000"/>
                  </a:schemeClr>
                </a:solidFill>
                <a:latin typeface="+mj-lt"/>
                <a:sym typeface="Symbol" panose="05050102010706020507" pitchFamily="18" charset="2"/>
              </a:rPr>
              <a:t>				áramsűrűség</a:t>
            </a:r>
          </a:p>
          <a:p>
            <a:r>
              <a:rPr lang="hu-HU" b="1">
                <a:solidFill>
                  <a:schemeClr val="accent2">
                    <a:lumMod val="50000"/>
                  </a:schemeClr>
                </a:solidFill>
                <a:latin typeface="+mj-lt"/>
                <a:sym typeface="Symbol" panose="05050102010706020507" pitchFamily="18" charset="2"/>
              </a:rPr>
              <a:t>	</a:t>
            </a:r>
            <a:r>
              <a:rPr lang="hu-HU" b="1" smtClean="0">
                <a:solidFill>
                  <a:schemeClr val="accent2">
                    <a:lumMod val="50000"/>
                  </a:schemeClr>
                </a:solidFill>
                <a:latin typeface="+mj-lt"/>
                <a:sym typeface="Symbol" panose="05050102010706020507" pitchFamily="18" charset="2"/>
              </a:rPr>
              <a:t>				töltéssűrűség</a:t>
            </a:r>
            <a:endParaRPr lang="hu-HU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endParaRPr lang="hu-HU" smtClean="0"/>
          </a:p>
          <a:p>
            <a:r>
              <a:rPr lang="hu-HU" smtClean="0"/>
              <a:t>2. momentum:</a:t>
            </a:r>
            <a:r>
              <a:rPr lang="hu-HU"/>
              <a:t> 		</a:t>
            </a:r>
            <a:r>
              <a:rPr lang="hu-HU" smtClean="0"/>
              <a:t>∫  </a:t>
            </a:r>
            <a:r>
              <a:rPr lang="hu-HU" b="1" smtClean="0"/>
              <a:t>v v</a:t>
            </a:r>
            <a:r>
              <a:rPr lang="hu-HU" smtClean="0"/>
              <a:t> </a:t>
            </a:r>
            <a:r>
              <a:rPr lang="hu-HU"/>
              <a:t>f(</a:t>
            </a:r>
            <a:r>
              <a:rPr lang="hu-HU" b="1"/>
              <a:t>r</a:t>
            </a:r>
            <a:r>
              <a:rPr lang="hu-HU"/>
              <a:t>,</a:t>
            </a:r>
            <a:r>
              <a:rPr lang="hu-HU" b="1"/>
              <a:t>v</a:t>
            </a:r>
            <a:r>
              <a:rPr lang="hu-HU"/>
              <a:t>,t) </a:t>
            </a:r>
            <a:r>
              <a:rPr lang="hu-HU" smtClean="0"/>
              <a:t>d</a:t>
            </a:r>
            <a:r>
              <a:rPr lang="hu-HU" baseline="30000" smtClean="0"/>
              <a:t>3</a:t>
            </a:r>
            <a:r>
              <a:rPr lang="hu-HU" b="1" smtClean="0"/>
              <a:t>v </a:t>
            </a:r>
            <a:r>
              <a:rPr lang="hu-HU" b="1" smtClean="0">
                <a:solidFill>
                  <a:schemeClr val="accent2">
                    <a:lumMod val="50000"/>
                  </a:schemeClr>
                </a:solidFill>
                <a:latin typeface="+mj-lt"/>
                <a:sym typeface="Symbol" panose="05050102010706020507" pitchFamily="18" charset="2"/>
              </a:rPr>
              <a:t> nyomástenzor</a:t>
            </a:r>
          </a:p>
          <a:p>
            <a:r>
              <a:rPr lang="hu-HU" b="1">
                <a:solidFill>
                  <a:schemeClr val="accent2">
                    <a:lumMod val="50000"/>
                  </a:schemeClr>
                </a:solidFill>
                <a:latin typeface="+mj-lt"/>
                <a:sym typeface="Symbol" panose="05050102010706020507" pitchFamily="18" charset="2"/>
              </a:rPr>
              <a:t>	</a:t>
            </a:r>
            <a:r>
              <a:rPr lang="hu-HU" b="1" smtClean="0">
                <a:solidFill>
                  <a:schemeClr val="accent2">
                    <a:lumMod val="50000"/>
                  </a:schemeClr>
                </a:solidFill>
                <a:latin typeface="+mj-lt"/>
                <a:sym typeface="Symbol" panose="05050102010706020507" pitchFamily="18" charset="2"/>
              </a:rPr>
              <a:t>				kinetikus hőmérséklet</a:t>
            </a:r>
            <a:endParaRPr lang="hu-HU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291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619126"/>
            <a:ext cx="7886700" cy="892682"/>
          </a:xfrm>
        </p:spPr>
        <p:txBody>
          <a:bodyPr anchor="t"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Kétfolyadék modell</a:t>
            </a:r>
            <a:b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A Naprendszer fizikája 2018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0C4B-FF6E-4558-BFE2-91C8DE5D427C}" type="slidenum">
              <a:rPr lang="hu-HU" smtClean="0"/>
              <a:pPr/>
              <a:t>49</a:t>
            </a:fld>
            <a:endParaRPr lang="hu-HU"/>
          </a:p>
        </p:txBody>
      </p:sp>
      <p:sp>
        <p:nvSpPr>
          <p:cNvPr id="8" name="Balra nyíl 7"/>
          <p:cNvSpPr/>
          <p:nvPr/>
        </p:nvSpPr>
        <p:spPr>
          <a:xfrm rot="16200000">
            <a:off x="6044184" y="70104"/>
            <a:ext cx="1298448" cy="1158240"/>
          </a:xfrm>
          <a:prstGeom prst="leftArrow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515551" y="1735560"/>
            <a:ext cx="767710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Elektron és ion összetevőket vizsgálja. </a:t>
            </a:r>
            <a:endParaRPr lang="hu-HU" dirty="0" smtClean="0"/>
          </a:p>
          <a:p>
            <a:r>
              <a:rPr lang="hu-HU" dirty="0" smtClean="0"/>
              <a:t>Amennyiben elegendően </a:t>
            </a:r>
            <a:r>
              <a:rPr lang="hu-HU" dirty="0" err="1" smtClean="0"/>
              <a:t>sűrűek</a:t>
            </a:r>
            <a:r>
              <a:rPr lang="hu-HU" dirty="0" smtClean="0"/>
              <a:t> az ütközések, a BVE nyomatékegyenleteiből makroszkopikus változókat lehet meghatározni</a:t>
            </a:r>
            <a:r>
              <a:rPr lang="hu-HU" smtClean="0"/>
              <a:t>. </a:t>
            </a:r>
          </a:p>
          <a:p>
            <a:r>
              <a:rPr lang="hu-HU" smtClean="0"/>
              <a:t>10 </a:t>
            </a:r>
            <a:r>
              <a:rPr lang="hu-HU" dirty="0" smtClean="0"/>
              <a:t>változóval jellemzi a plazmát: n(e,i), </a:t>
            </a:r>
            <a:r>
              <a:rPr lang="hu-HU" b="1" dirty="0" smtClean="0"/>
              <a:t>u</a:t>
            </a:r>
            <a:r>
              <a:rPr lang="hu-HU" dirty="0" smtClean="0"/>
              <a:t>(e,i), T(e,i)</a:t>
            </a:r>
          </a:p>
          <a:p>
            <a:r>
              <a:rPr lang="hu-HU" dirty="0" smtClean="0"/>
              <a:t>Mindez a kinetikus modell hossz- és időskáláin.</a:t>
            </a:r>
            <a:endParaRPr lang="hu-HU" dirty="0"/>
          </a:p>
          <a:p>
            <a:endParaRPr lang="hu-HU" dirty="0"/>
          </a:p>
          <a:p>
            <a:r>
              <a:rPr lang="hu-HU" b="1" dirty="0"/>
              <a:t>Egyenletei: </a:t>
            </a:r>
            <a:r>
              <a:rPr lang="hu-HU" dirty="0" smtClean="0"/>
              <a:t>BVE nyomatékegyenletei</a:t>
            </a:r>
          </a:p>
          <a:p>
            <a:endParaRPr lang="hu-HU" dirty="0"/>
          </a:p>
          <a:p>
            <a:r>
              <a:rPr lang="hu-HU" b="1" dirty="0"/>
              <a:t>Leírja:</a:t>
            </a:r>
            <a:r>
              <a:rPr lang="hu-HU" dirty="0"/>
              <a:t> mikroszkopikus skálán működik: árnyékolás (Debye-hossz), </a:t>
            </a:r>
            <a:r>
              <a:rPr lang="hu-HU" dirty="0" smtClean="0"/>
              <a:t>plazmarezgés, girofrekvencia... </a:t>
            </a:r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Általánosított Ohm-törvény (Impulzustranszport egyenletek különbségéből): </a:t>
            </a:r>
            <a:endParaRPr lang="hu-HU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hu-HU" dirty="0"/>
          </a:p>
          <a:p>
            <a:endParaRPr lang="hu-HU" b="1" dirty="0" smtClean="0"/>
          </a:p>
          <a:p>
            <a:endParaRPr lang="hu-HU" b="1" dirty="0"/>
          </a:p>
          <a:p>
            <a:r>
              <a:rPr lang="hu-HU" b="1" smtClean="0"/>
              <a:t>Használata</a:t>
            </a:r>
            <a:r>
              <a:rPr lang="hu-HU" b="1" dirty="0"/>
              <a:t>: </a:t>
            </a:r>
            <a:r>
              <a:rPr lang="hu-HU" dirty="0" smtClean="0"/>
              <a:t>ütközéses plazma, mikroszkopikus skálájú folyamatai</a:t>
            </a: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1" t="11670" r="6565"/>
          <a:stretch/>
        </p:blipFill>
        <p:spPr>
          <a:xfrm>
            <a:off x="3028950" y="4562670"/>
            <a:ext cx="5939559" cy="84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70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619126"/>
            <a:ext cx="7886700" cy="5222874"/>
          </a:xfrm>
        </p:spPr>
        <p:txBody>
          <a:bodyPr anchor="t"/>
          <a:lstStyle/>
          <a:p>
            <a:pPr algn="l">
              <a:lnSpc>
                <a:spcPct val="100000"/>
              </a:lnSpc>
            </a:pPr>
            <a:r>
              <a:rPr lang="hu-HU" smtClean="0">
                <a:solidFill>
                  <a:schemeClr val="accent2">
                    <a:lumMod val="50000"/>
                  </a:schemeClr>
                </a:solidFill>
              </a:rPr>
              <a:t>Mi a plazma?</a:t>
            </a:r>
            <a:br>
              <a:rPr lang="hu-HU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hu-HU" sz="240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hu-HU" sz="2400" smtClean="0">
                <a:solidFill>
                  <a:schemeClr val="accent2">
                    <a:lumMod val="50000"/>
                  </a:schemeClr>
                </a:solidFill>
              </a:rPr>
            </a:br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A Naprendszer fizikája 2018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0C4B-FF6E-4558-BFE2-91C8DE5D427C}" type="slidenum">
              <a:rPr lang="hu-HU" smtClean="0"/>
              <a:pPr/>
              <a:t>5</a:t>
            </a:fld>
            <a:endParaRPr lang="hu-HU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47" y="2172846"/>
            <a:ext cx="4210522" cy="4055899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5011092" y="2172846"/>
            <a:ext cx="395459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mtClean="0"/>
              <a:t>GÁZ</a:t>
            </a:r>
            <a:r>
              <a:rPr lang="hu-HU"/>
              <a:t>: </a:t>
            </a:r>
            <a:br>
              <a:rPr lang="hu-HU"/>
            </a:br>
            <a:r>
              <a:rPr lang="hu-HU"/>
              <a:t>- rövid hatótávolságú erők érvényesülnek </a:t>
            </a:r>
            <a:r>
              <a:rPr lang="hu-HU" smtClean="0"/>
              <a:t/>
            </a:r>
            <a:br>
              <a:rPr lang="hu-HU" smtClean="0"/>
            </a:br>
            <a:r>
              <a:rPr lang="hu-HU" i="1" smtClean="0"/>
              <a:t>Ütközések: csak 2 részecske között, Newtoni, ún. "head-on" ütközés</a:t>
            </a:r>
            <a:r>
              <a:rPr lang="hu-HU" i="1"/>
              <a:t/>
            </a:r>
            <a:br>
              <a:rPr lang="hu-HU" i="1"/>
            </a:br>
            <a:r>
              <a:rPr lang="hu-HU"/>
              <a:t/>
            </a:r>
            <a:br>
              <a:rPr lang="hu-HU"/>
            </a:br>
            <a:r>
              <a:rPr lang="hu-HU"/>
              <a:t>PLAZMA:</a:t>
            </a:r>
          </a:p>
          <a:p>
            <a:r>
              <a:rPr lang="hu-HU"/>
              <a:t>Ionizált gáz, melyre igaz:</a:t>
            </a:r>
          </a:p>
          <a:p>
            <a:r>
              <a:rPr lang="hu-HU" smtClean="0"/>
              <a:t>- kívűlről </a:t>
            </a:r>
            <a:r>
              <a:rPr lang="hu-HU"/>
              <a:t>semleges (=kvázineutrális)</a:t>
            </a:r>
          </a:p>
          <a:p>
            <a:r>
              <a:rPr lang="hu-HU" smtClean="0"/>
              <a:t>- </a:t>
            </a:r>
            <a:r>
              <a:rPr lang="hu-HU"/>
              <a:t>elektromágneses terek révén hosszú hatótávolságú </a:t>
            </a:r>
            <a:r>
              <a:rPr lang="hu-HU" smtClean="0"/>
              <a:t>erők (minden </a:t>
            </a:r>
            <a:r>
              <a:rPr lang="hu-HU"/>
              <a:t>részecske egyszerre többel hat </a:t>
            </a:r>
            <a:r>
              <a:rPr lang="hu-HU" smtClean="0"/>
              <a:t>kölcsön)</a:t>
            </a:r>
            <a:br>
              <a:rPr lang="hu-HU" smtClean="0"/>
            </a:br>
            <a:r>
              <a:rPr lang="hu-HU" smtClean="0"/>
              <a:t>- </a:t>
            </a:r>
            <a:r>
              <a:rPr lang="hu-HU"/>
              <a:t>kollektív tulajdonság: árnyékolás érvényesül</a:t>
            </a:r>
            <a:br>
              <a:rPr lang="hu-HU"/>
            </a:br>
            <a:r>
              <a:rPr lang="hu-HU" i="1"/>
              <a:t>Ütközések: Coulomb ütközés</a:t>
            </a:r>
          </a:p>
        </p:txBody>
      </p:sp>
      <p:pic>
        <p:nvPicPr>
          <p:cNvPr id="1026" name="Picture 2" descr="https://people.nscl.msu.edu/%7Egade/concep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608" y="4995557"/>
            <a:ext cx="2021716" cy="123318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22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619126"/>
            <a:ext cx="7886700" cy="892682"/>
          </a:xfrm>
        </p:spPr>
        <p:txBody>
          <a:bodyPr anchor="t"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MHD leírás</a:t>
            </a:r>
            <a:b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A Naprendszer fizikája 2018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0C4B-FF6E-4558-BFE2-91C8DE5D427C}" type="slidenum">
              <a:rPr lang="hu-HU" smtClean="0"/>
              <a:pPr/>
              <a:t>50</a:t>
            </a:fld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414529" y="1816608"/>
            <a:ext cx="83696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Plazma = egyetlen vezető folyadék, mely mozgása közben E és B teret kelt. Egyensúly.</a:t>
            </a:r>
          </a:p>
          <a:p>
            <a:r>
              <a:rPr lang="hu-HU" dirty="0" smtClean="0"/>
              <a:t>Hossz- és időskálák jóval nagyobbak, mint a </a:t>
            </a:r>
            <a:r>
              <a:rPr lang="hu-HU" dirty="0" err="1" smtClean="0"/>
              <a:t>girorádiusz</a:t>
            </a:r>
            <a:r>
              <a:rPr lang="hu-HU" dirty="0" smtClean="0"/>
              <a:t> és a girofrekvencia. </a:t>
            </a:r>
          </a:p>
          <a:p>
            <a:r>
              <a:rPr lang="hu-HU" dirty="0" smtClean="0"/>
              <a:t>Erős mágneses tér megjelenik, mivel minél erősebb a mágneses tér, annál könnyebben teljesülnek ezek a feltételek.</a:t>
            </a:r>
          </a:p>
          <a:p>
            <a:endParaRPr lang="hu-HU" dirty="0"/>
          </a:p>
          <a:p>
            <a:r>
              <a:rPr lang="hu-HU" b="1" dirty="0" smtClean="0"/>
              <a:t>Egyenletei:</a:t>
            </a:r>
            <a:r>
              <a:rPr lang="hu-HU" dirty="0" smtClean="0"/>
              <a:t> MHD egyenletek (folyadékdinamika + Maxwell)</a:t>
            </a:r>
          </a:p>
          <a:p>
            <a:r>
              <a:rPr lang="hu-HU" b="1" dirty="0" smtClean="0"/>
              <a:t>Leírja:</a:t>
            </a:r>
            <a:r>
              <a:rPr lang="hu-HU" dirty="0" smtClean="0"/>
              <a:t> Makroszkopikus jelenségek</a:t>
            </a:r>
          </a:p>
          <a:p>
            <a:r>
              <a:rPr lang="hu-HU" b="1" dirty="0" smtClean="0"/>
              <a:t>Használata: </a:t>
            </a:r>
            <a:r>
              <a:rPr lang="hu-HU" dirty="0" smtClean="0"/>
              <a:t>3D, makroszkopikus skálák</a:t>
            </a:r>
          </a:p>
          <a:p>
            <a:endParaRPr lang="hu-HU" dirty="0" smtClean="0"/>
          </a:p>
        </p:txBody>
      </p:sp>
      <p:sp>
        <p:nvSpPr>
          <p:cNvPr id="8" name="Balra nyíl 7"/>
          <p:cNvSpPr/>
          <p:nvPr/>
        </p:nvSpPr>
        <p:spPr>
          <a:xfrm rot="16200000">
            <a:off x="6044184" y="70104"/>
            <a:ext cx="1298448" cy="1158240"/>
          </a:xfrm>
          <a:prstGeom prst="leftArrow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/>
          </p:nvPr>
        </p:nvGraphicFramePr>
        <p:xfrm>
          <a:off x="1792432" y="4112649"/>
          <a:ext cx="7351568" cy="2296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865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650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Előny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mtClean="0"/>
                        <a:t>Hátrány</a:t>
                      </a:r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mtClean="0"/>
                        <a:t>gyors, egyszerű</a:t>
                      </a:r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mtClean="0"/>
                        <a:t>jóval kevesebb</a:t>
                      </a:r>
                      <a:r>
                        <a:rPr lang="hu-HU" baseline="0" smtClean="0"/>
                        <a:t> h</a:t>
                      </a:r>
                      <a:r>
                        <a:rPr lang="hu-HU" smtClean="0"/>
                        <a:t>ullámjelenséget</a:t>
                      </a:r>
                      <a:r>
                        <a:rPr lang="hu-HU" baseline="0" smtClean="0"/>
                        <a:t> ír le</a:t>
                      </a:r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/>
                        <a:t>Kevés paraméter:</a:t>
                      </a:r>
                      <a:r>
                        <a:rPr lang="hu-HU" baseline="0" dirty="0" smtClean="0"/>
                        <a:t> </a:t>
                      </a:r>
                      <a:r>
                        <a:rPr lang="hu-HU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𝜌, u, p, E, B, j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mtClean="0"/>
                        <a:t>tfh: u és skalár</a:t>
                      </a:r>
                      <a:r>
                        <a:rPr lang="hu-HU" baseline="0" smtClean="0"/>
                        <a:t> nyomás jellemzi a plazmát</a:t>
                      </a:r>
                    </a:p>
                    <a:p>
                      <a:r>
                        <a:rPr lang="hu-HU" baseline="0" smtClean="0"/>
                        <a:t>beam és anizotrópia nem írható le</a:t>
                      </a:r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mtClean="0"/>
                        <a:t>az elemek (r,t) függvényei, 3D-ben</a:t>
                      </a:r>
                      <a:r>
                        <a:rPr lang="hu-HU" baseline="0" smtClean="0"/>
                        <a:t> gyors és egyszerű algoritmusok</a:t>
                      </a:r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mtClean="0"/>
                        <a:t>nem</a:t>
                      </a:r>
                      <a:r>
                        <a:rPr lang="hu-HU" baseline="0" smtClean="0"/>
                        <a:t> különbözteti meg az eltérő sebességű részecskéket, rezonanciajelenségeket nem látja</a:t>
                      </a:r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766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619126"/>
            <a:ext cx="7886700" cy="892682"/>
          </a:xfrm>
        </p:spPr>
        <p:txBody>
          <a:bodyPr anchor="t"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MHD leírás</a:t>
            </a:r>
            <a:b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hu-HU" sz="240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hu-HU" sz="2400" smtClean="0">
                <a:solidFill>
                  <a:schemeClr val="accent2">
                    <a:lumMod val="50000"/>
                  </a:schemeClr>
                </a:solidFill>
              </a:rPr>
            </a:b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A Naprendszer fizikája 2018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0C4B-FF6E-4558-BFE2-91C8DE5D427C}" type="slidenum">
              <a:rPr lang="hu-HU" smtClean="0"/>
              <a:pPr/>
              <a:t>51</a:t>
            </a:fld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414529" y="1816608"/>
            <a:ext cx="83696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u="sng" dirty="0" smtClean="0">
                <a:solidFill>
                  <a:schemeClr val="accent2">
                    <a:lumMod val="50000"/>
                  </a:schemeClr>
                </a:solidFill>
              </a:rPr>
              <a:t>MHD egyenletek</a:t>
            </a:r>
          </a:p>
          <a:p>
            <a:endParaRPr lang="hu-HU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2 hidrodinamikai egyenlet:</a:t>
            </a:r>
          </a:p>
          <a:p>
            <a:endParaRPr lang="hu-HU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4 Maxwell egyenlet:</a:t>
            </a:r>
          </a:p>
          <a:p>
            <a:endParaRPr lang="hu-HU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hu-HU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hu-HU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hu-HU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hu-HU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hu-HU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hu-HU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1 anyagi egyenlet:</a:t>
            </a:r>
          </a:p>
          <a:p>
            <a:endParaRPr lang="hu-HU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Áramsűrűség:</a:t>
            </a:r>
          </a:p>
          <a:p>
            <a:endParaRPr lang="hu-HU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Balra nyíl 7"/>
          <p:cNvSpPr/>
          <p:nvPr/>
        </p:nvSpPr>
        <p:spPr>
          <a:xfrm rot="16200000">
            <a:off x="6044184" y="70104"/>
            <a:ext cx="1298448" cy="1158240"/>
          </a:xfrm>
          <a:prstGeom prst="leftArrow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544" y="1607145"/>
            <a:ext cx="2747819" cy="69369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435" y="2298660"/>
            <a:ext cx="4921173" cy="628235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178" y="4855466"/>
            <a:ext cx="1828100" cy="775115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539" y="5478763"/>
            <a:ext cx="2331563" cy="722561"/>
          </a:xfrm>
          <a:prstGeom prst="rect">
            <a:avLst/>
          </a:prstGeom>
        </p:spPr>
      </p:pic>
      <p:sp>
        <p:nvSpPr>
          <p:cNvPr id="13" name="Szövegdoboz 12"/>
          <p:cNvSpPr txBox="1"/>
          <p:nvPr/>
        </p:nvSpPr>
        <p:spPr>
          <a:xfrm>
            <a:off x="7486650" y="4036027"/>
            <a:ext cx="7392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X</a:t>
            </a:r>
            <a:endParaRPr lang="hu-HU" sz="60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5362" name="AutoShape 2" descr="https://upload.wikimedia.org/wikipedia/commons/c/c4/Maxwell%27sEquations.svg"/>
          <p:cNvSpPr>
            <a:spLocks noChangeAspect="1" noChangeArrowheads="1"/>
          </p:cNvSpPr>
          <p:nvPr/>
        </p:nvSpPr>
        <p:spPr bwMode="auto">
          <a:xfrm>
            <a:off x="155575" y="-1828800"/>
            <a:ext cx="5114925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5364" name="Picture 4" descr="https://upload.wikimedia.org/wikipedia/commons/thumb/c/c4/Maxwell%27sEquations.svg/1024px-Maxwell%27sEquations.svg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51700" y="2928235"/>
            <a:ext cx="2497539" cy="1860960"/>
          </a:xfrm>
          <a:prstGeom prst="rect">
            <a:avLst/>
          </a:prstGeom>
          <a:noFill/>
        </p:spPr>
      </p:pic>
      <p:sp>
        <p:nvSpPr>
          <p:cNvPr id="3" name="Lekerekített téglalap 2"/>
          <p:cNvSpPr/>
          <p:nvPr/>
        </p:nvSpPr>
        <p:spPr>
          <a:xfrm>
            <a:off x="3768435" y="1371600"/>
            <a:ext cx="5095647" cy="4984751"/>
          </a:xfrm>
          <a:prstGeom prst="roundRect">
            <a:avLst/>
          </a:prstGeom>
          <a:noFill/>
          <a:ln w="25400">
            <a:solidFill>
              <a:srgbClr val="BB50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464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619126"/>
            <a:ext cx="7886700" cy="892682"/>
          </a:xfrm>
        </p:spPr>
        <p:txBody>
          <a:bodyPr anchor="t"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MHD leírás</a:t>
            </a:r>
            <a:b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A Naprendszer fizikája 2018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0C4B-FF6E-4558-BFE2-91C8DE5D427C}" type="slidenum">
              <a:rPr lang="hu-HU" smtClean="0"/>
              <a:pPr/>
              <a:t>52</a:t>
            </a:fld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414529" y="1816608"/>
            <a:ext cx="83696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u="sng" dirty="0" smtClean="0">
                <a:solidFill>
                  <a:schemeClr val="accent2">
                    <a:lumMod val="50000"/>
                  </a:schemeClr>
                </a:solidFill>
              </a:rPr>
              <a:t>A mágneses indukció egyenlete</a:t>
            </a:r>
            <a:endParaRPr lang="hu-HU" u="sng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hu-HU" b="1" u="sng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hu-HU" b="1" u="sng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hu-HU" b="1" u="sng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hu-HU" b="1" u="sng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hu-HU" b="1" u="sng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hu-HU" b="1" u="sng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hu-HU" b="1" dirty="0" smtClean="0"/>
              <a:t>/ </a:t>
            </a:r>
            <a:r>
              <a:rPr lang="hu-HU" b="1" dirty="0" err="1" smtClean="0"/>
              <a:t>rot</a:t>
            </a:r>
            <a:endParaRPr lang="hu-HU" b="1" dirty="0" smtClean="0"/>
          </a:p>
        </p:txBody>
      </p:sp>
      <p:sp>
        <p:nvSpPr>
          <p:cNvPr id="8" name="Balra nyíl 7"/>
          <p:cNvSpPr/>
          <p:nvPr/>
        </p:nvSpPr>
        <p:spPr>
          <a:xfrm rot="16200000">
            <a:off x="6044184" y="70104"/>
            <a:ext cx="1298448" cy="1158240"/>
          </a:xfrm>
          <a:prstGeom prst="leftArrow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497" y="2354809"/>
            <a:ext cx="4163006" cy="1028844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397" y="3219788"/>
            <a:ext cx="4067743" cy="905001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214" y="4248632"/>
            <a:ext cx="4926108" cy="838317"/>
          </a:xfrm>
          <a:prstGeom prst="rect">
            <a:avLst/>
          </a:prstGeom>
        </p:spPr>
      </p:pic>
      <p:sp>
        <p:nvSpPr>
          <p:cNvPr id="10" name="Ellipszis 9"/>
          <p:cNvSpPr/>
          <p:nvPr/>
        </p:nvSpPr>
        <p:spPr>
          <a:xfrm>
            <a:off x="4257964" y="4313382"/>
            <a:ext cx="951345" cy="68349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6" b="16078"/>
          <a:stretch/>
        </p:blipFill>
        <p:spPr>
          <a:xfrm>
            <a:off x="2267020" y="5272258"/>
            <a:ext cx="4789562" cy="937276"/>
          </a:xfrm>
          <a:prstGeom prst="rect">
            <a:avLst/>
          </a:prstGeom>
        </p:spPr>
      </p:pic>
      <p:sp>
        <p:nvSpPr>
          <p:cNvPr id="12" name="Ellipszis 11"/>
          <p:cNvSpPr/>
          <p:nvPr/>
        </p:nvSpPr>
        <p:spPr>
          <a:xfrm>
            <a:off x="2198214" y="4345190"/>
            <a:ext cx="1436762" cy="5949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Szövegdoboz 12"/>
          <p:cNvSpPr txBox="1"/>
          <p:nvPr/>
        </p:nvSpPr>
        <p:spPr>
          <a:xfrm>
            <a:off x="193965" y="4732809"/>
            <a:ext cx="2834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azonosság!</a:t>
            </a:r>
          </a:p>
          <a:p>
            <a:r>
              <a:rPr lang="hu-HU" dirty="0" err="1" smtClean="0"/>
              <a:t>rot</a:t>
            </a:r>
            <a:r>
              <a:rPr lang="hu-HU" dirty="0" smtClean="0"/>
              <a:t> </a:t>
            </a:r>
            <a:r>
              <a:rPr lang="hu-HU" dirty="0" err="1" smtClean="0"/>
              <a:t>rot</a:t>
            </a:r>
            <a:r>
              <a:rPr lang="hu-HU" dirty="0" smtClean="0"/>
              <a:t> = </a:t>
            </a:r>
            <a:r>
              <a:rPr lang="hu-HU" dirty="0" err="1" smtClean="0"/>
              <a:t>grad</a:t>
            </a:r>
            <a:r>
              <a:rPr lang="hu-HU" dirty="0" smtClean="0"/>
              <a:t> </a:t>
            </a:r>
            <a:r>
              <a:rPr lang="hu-HU" dirty="0" err="1" smtClean="0"/>
              <a:t>div</a:t>
            </a:r>
            <a:r>
              <a:rPr lang="hu-HU" dirty="0" smtClean="0"/>
              <a:t> - </a:t>
            </a:r>
            <a:r>
              <a:rPr lang="hu-HU" dirty="0" err="1" smtClean="0"/>
              <a:t>div</a:t>
            </a:r>
            <a:r>
              <a:rPr lang="hu-HU" dirty="0" smtClean="0"/>
              <a:t> </a:t>
            </a:r>
            <a:r>
              <a:rPr lang="hu-HU" dirty="0" err="1" smtClean="0"/>
              <a:t>grad</a:t>
            </a:r>
            <a:endParaRPr lang="hu-HU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7272528" y="5828145"/>
            <a:ext cx="1585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átrendezve...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6509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/>
      <p:bldP spid="1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619126"/>
            <a:ext cx="7886700" cy="892682"/>
          </a:xfrm>
        </p:spPr>
        <p:txBody>
          <a:bodyPr anchor="t"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MHD leírás</a:t>
            </a:r>
            <a:b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A Naprendszer fizikája 2018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0C4B-FF6E-4558-BFE2-91C8DE5D427C}" type="slidenum">
              <a:rPr lang="hu-HU" smtClean="0"/>
              <a:pPr/>
              <a:t>53</a:t>
            </a:fld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414529" y="1816608"/>
            <a:ext cx="83696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u="sng" dirty="0" smtClean="0">
                <a:solidFill>
                  <a:schemeClr val="accent2">
                    <a:lumMod val="50000"/>
                  </a:schemeClr>
                </a:solidFill>
              </a:rPr>
              <a:t>A mágneses indukció egyenlete</a:t>
            </a:r>
          </a:p>
          <a:p>
            <a:endParaRPr lang="hu-HU" dirty="0" smtClean="0"/>
          </a:p>
          <a:p>
            <a:endParaRPr lang="hu-HU" b="1" u="sng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hu-HU" b="1" u="sng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hu-HU" b="1" u="sng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hu-HU" b="1" u="sng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hu-HU" b="1" dirty="0" smtClean="0"/>
          </a:p>
        </p:txBody>
      </p:sp>
      <p:sp>
        <p:nvSpPr>
          <p:cNvPr id="8" name="Balra nyíl 7"/>
          <p:cNvSpPr/>
          <p:nvPr/>
        </p:nvSpPr>
        <p:spPr>
          <a:xfrm rot="16200000">
            <a:off x="6044184" y="70104"/>
            <a:ext cx="1298448" cy="1158240"/>
          </a:xfrm>
          <a:prstGeom prst="leftArrow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313" y="2776446"/>
            <a:ext cx="4115374" cy="1305107"/>
          </a:xfrm>
          <a:prstGeom prst="rect">
            <a:avLst/>
          </a:prstGeom>
        </p:spPr>
      </p:pic>
      <p:sp>
        <p:nvSpPr>
          <p:cNvPr id="15" name="Téglalap 14"/>
          <p:cNvSpPr/>
          <p:nvPr/>
        </p:nvSpPr>
        <p:spPr>
          <a:xfrm>
            <a:off x="1736436" y="2733067"/>
            <a:ext cx="5929746" cy="1237672"/>
          </a:xfrm>
          <a:prstGeom prst="rect">
            <a:avLst/>
          </a:prstGeom>
          <a:noFill/>
          <a:ln w="25400">
            <a:solidFill>
              <a:srgbClr val="BB50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8" name="Egyenes összekötő nyíllal 17"/>
          <p:cNvCxnSpPr/>
          <p:nvPr/>
        </p:nvCxnSpPr>
        <p:spPr>
          <a:xfrm flipH="1">
            <a:off x="3722255" y="3749964"/>
            <a:ext cx="572654" cy="1219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zövegdoboz 18"/>
          <p:cNvSpPr txBox="1"/>
          <p:nvPr/>
        </p:nvSpPr>
        <p:spPr>
          <a:xfrm>
            <a:off x="2844800" y="5246255"/>
            <a:ext cx="2124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mtClean="0"/>
              <a:t>indukciós tag</a:t>
            </a:r>
            <a:endParaRPr lang="hu-HU"/>
          </a:p>
        </p:txBody>
      </p:sp>
      <p:cxnSp>
        <p:nvCxnSpPr>
          <p:cNvPr id="21" name="Egyenes összekötő nyíllal 20"/>
          <p:cNvCxnSpPr/>
          <p:nvPr/>
        </p:nvCxnSpPr>
        <p:spPr>
          <a:xfrm>
            <a:off x="5985164" y="3847933"/>
            <a:ext cx="563418" cy="13244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zövegdoboz 21"/>
          <p:cNvSpPr txBox="1"/>
          <p:nvPr/>
        </p:nvSpPr>
        <p:spPr>
          <a:xfrm>
            <a:off x="5985164" y="5265540"/>
            <a:ext cx="1966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mtClean="0"/>
              <a:t>diffúziós tag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506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619126"/>
            <a:ext cx="7886700" cy="892682"/>
          </a:xfrm>
        </p:spPr>
        <p:txBody>
          <a:bodyPr anchor="t"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MHD leírás</a:t>
            </a:r>
            <a:b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A Naprendszer fizikája 2018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0C4B-FF6E-4558-BFE2-91C8DE5D427C}" type="slidenum">
              <a:rPr lang="hu-HU" smtClean="0"/>
              <a:pPr/>
              <a:t>54</a:t>
            </a:fld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414529" y="1816608"/>
            <a:ext cx="83696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u="sng" smtClean="0">
                <a:solidFill>
                  <a:schemeClr val="accent2">
                    <a:lumMod val="50000"/>
                  </a:schemeClr>
                </a:solidFill>
              </a:rPr>
              <a:t>Alfvén befagyási tétele</a:t>
            </a:r>
            <a:endParaRPr lang="hu-HU" u="sng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hu-HU" dirty="0" smtClean="0"/>
          </a:p>
          <a:p>
            <a:endParaRPr lang="hu-HU" b="1" u="sng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hu-HU" b="1" u="sng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hu-HU" b="1" u="sng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hu-HU" b="1" u="sng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hu-HU" b="1" dirty="0" smtClean="0"/>
          </a:p>
        </p:txBody>
      </p:sp>
      <p:sp>
        <p:nvSpPr>
          <p:cNvPr id="8" name="Balra nyíl 7"/>
          <p:cNvSpPr/>
          <p:nvPr/>
        </p:nvSpPr>
        <p:spPr>
          <a:xfrm rot="16200000">
            <a:off x="6044184" y="70104"/>
            <a:ext cx="1298448" cy="1158240"/>
          </a:xfrm>
          <a:prstGeom prst="leftArrow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404" y="1816608"/>
            <a:ext cx="4115374" cy="13051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églalap 2"/>
              <p:cNvSpPr/>
              <p:nvPr/>
            </p:nvSpPr>
            <p:spPr>
              <a:xfrm>
                <a:off x="796626" y="3426515"/>
                <a:ext cx="7550748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hu-HU" smtClean="0">
                    <a:latin typeface="+mj-lt"/>
                  </a:rPr>
                  <a:t>Tfh: tökéletesen vezető közeg:</a:t>
                </a:r>
                <a14:m>
                  <m:oMath xmlns:m="http://schemas.openxmlformats.org/officeDocument/2006/math">
                    <m:r>
                      <a:rPr lang="hu-HU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hu-H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=∞</m:t>
                    </m:r>
                  </m:oMath>
                </a14:m>
                <a:endParaRPr lang="hu-HU" smtClean="0">
                  <a:latin typeface="+mj-lt"/>
                </a:endParaRPr>
              </a:p>
              <a:p>
                <a:r>
                  <a:rPr lang="hu-HU" smtClean="0">
                    <a:latin typeface="+mj-lt"/>
                  </a:rPr>
                  <a:t> </a:t>
                </a:r>
              </a:p>
              <a:p>
                <a:r>
                  <a:rPr lang="hu-HU" smtClean="0">
                    <a:latin typeface="+mj-lt"/>
                  </a:rPr>
                  <a:t>A </a:t>
                </a:r>
                <a:r>
                  <a:rPr lang="hu-HU">
                    <a:latin typeface="+mj-lt"/>
                  </a:rPr>
                  <a:t>mágneses </a:t>
                </a:r>
                <a:r>
                  <a:rPr lang="hu-HU" smtClean="0">
                    <a:latin typeface="+mj-lt"/>
                  </a:rPr>
                  <a:t>erővonalak </a:t>
                </a:r>
                <a:r>
                  <a:rPr lang="hu-HU">
                    <a:latin typeface="+mj-lt"/>
                  </a:rPr>
                  <a:t>egy </a:t>
                </a:r>
                <a:r>
                  <a:rPr lang="hu-HU" smtClean="0">
                    <a:latin typeface="+mj-lt"/>
                  </a:rPr>
                  <a:t>csőben </a:t>
                </a:r>
                <a:r>
                  <a:rPr lang="hu-HU">
                    <a:latin typeface="+mj-lt"/>
                  </a:rPr>
                  <a:t>helyezkednek el, </a:t>
                </a:r>
                <a:r>
                  <a:rPr lang="hu-HU" smtClean="0">
                    <a:latin typeface="+mj-lt"/>
                  </a:rPr>
                  <a:t>és </a:t>
                </a:r>
                <a:r>
                  <a:rPr lang="hu-HU">
                    <a:latin typeface="+mj-lt"/>
                  </a:rPr>
                  <a:t>ha az </a:t>
                </a:r>
                <a:r>
                  <a:rPr lang="hu-HU" smtClean="0">
                    <a:latin typeface="+mj-lt"/>
                  </a:rPr>
                  <a:t>erővonalcsövet </a:t>
                </a:r>
                <a:r>
                  <a:rPr lang="hu-HU">
                    <a:latin typeface="+mj-lt"/>
                  </a:rPr>
                  <a:t>alkotó anyag </a:t>
                </a:r>
                <a:r>
                  <a:rPr lang="hu-HU" smtClean="0">
                    <a:latin typeface="+mj-lt"/>
                  </a:rPr>
                  <a:t>elmozdul</a:t>
                </a:r>
                <a:r>
                  <a:rPr lang="hu-HU">
                    <a:latin typeface="+mj-lt"/>
                  </a:rPr>
                  <a:t>, akkor a mágneses </a:t>
                </a:r>
                <a:r>
                  <a:rPr lang="hu-HU" smtClean="0">
                    <a:latin typeface="+mj-lt"/>
                  </a:rPr>
                  <a:t>erővonalak is követik a cső </a:t>
                </a:r>
                <a:r>
                  <a:rPr lang="hu-HU">
                    <a:latin typeface="+mj-lt"/>
                  </a:rPr>
                  <a:t>mozgását. </a:t>
                </a:r>
              </a:p>
              <a:p>
                <a:r>
                  <a:rPr lang="hu-HU" smtClean="0">
                    <a:latin typeface="+mj-lt"/>
                  </a:rPr>
                  <a:t>Az erővonalak a közeggel együtt mozognak.</a:t>
                </a:r>
              </a:p>
              <a:p>
                <a:endParaRPr lang="hu-HU">
                  <a:latin typeface="+mj-lt"/>
                </a:endParaRPr>
              </a:p>
              <a:p>
                <a:r>
                  <a:rPr lang="hu-HU" smtClean="0">
                    <a:latin typeface="+mj-lt"/>
                  </a:rPr>
                  <a:t>A </a:t>
                </a:r>
                <a:r>
                  <a:rPr lang="hu-HU">
                    <a:latin typeface="+mj-lt"/>
                  </a:rPr>
                  <a:t>mágneses </a:t>
                </a:r>
                <a:r>
                  <a:rPr lang="hu-HU" smtClean="0">
                    <a:latin typeface="+mj-lt"/>
                  </a:rPr>
                  <a:t>erővonalak </a:t>
                </a:r>
                <a:r>
                  <a:rPr lang="hu-HU">
                    <a:latin typeface="+mj-lt"/>
                  </a:rPr>
                  <a:t>helyben </a:t>
                </a:r>
                <a:r>
                  <a:rPr lang="hu-HU" smtClean="0">
                    <a:latin typeface="+mj-lt"/>
                  </a:rPr>
                  <a:t>maradása </a:t>
                </a:r>
                <a:r>
                  <a:rPr lang="hu-HU">
                    <a:latin typeface="+mj-lt"/>
                  </a:rPr>
                  <a:t>esetén csak </a:t>
                </a:r>
                <a:r>
                  <a:rPr lang="hu-HU" smtClean="0">
                    <a:latin typeface="+mj-lt"/>
                  </a:rPr>
                  <a:t>az erővonalak mentén tud áramolni az anyag. </a:t>
                </a:r>
                <a:endParaRPr lang="hu-HU"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3" name="Téglalap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626" y="3426515"/>
                <a:ext cx="7550748" cy="2308324"/>
              </a:xfrm>
              <a:prstGeom prst="rect">
                <a:avLst/>
              </a:prstGeom>
              <a:blipFill rotWithShape="0">
                <a:blip r:embed="rId5"/>
                <a:stretch>
                  <a:fillRect l="-727" t="-1319" b="-316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908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619126"/>
            <a:ext cx="7886700" cy="892682"/>
          </a:xfrm>
        </p:spPr>
        <p:txBody>
          <a:bodyPr anchor="t"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MHD leírás</a:t>
            </a:r>
            <a:b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A Naprendszer fizikája 2018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0C4B-FF6E-4558-BFE2-91C8DE5D427C}" type="slidenum">
              <a:rPr lang="hu-HU" smtClean="0"/>
              <a:pPr/>
              <a:t>55</a:t>
            </a:fld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414529" y="1816608"/>
            <a:ext cx="83696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u="sng" smtClean="0">
                <a:solidFill>
                  <a:schemeClr val="accent2">
                    <a:lumMod val="50000"/>
                  </a:schemeClr>
                </a:solidFill>
              </a:rPr>
              <a:t>Alfvén befagyási tétele</a:t>
            </a:r>
            <a:endParaRPr lang="hu-HU" u="sng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hu-HU" dirty="0" smtClean="0"/>
          </a:p>
          <a:p>
            <a:endParaRPr lang="hu-HU" b="1" u="sng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hu-HU" b="1" u="sng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hu-HU" b="1" u="sng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hu-HU" b="1" u="sng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hu-HU" b="1" dirty="0" smtClean="0"/>
          </a:p>
        </p:txBody>
      </p:sp>
      <p:sp>
        <p:nvSpPr>
          <p:cNvPr id="8" name="Balra nyíl 7"/>
          <p:cNvSpPr/>
          <p:nvPr/>
        </p:nvSpPr>
        <p:spPr>
          <a:xfrm rot="16200000">
            <a:off x="6044184" y="70104"/>
            <a:ext cx="1298448" cy="1158240"/>
          </a:xfrm>
          <a:prstGeom prst="leftArrow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504811"/>
            <a:ext cx="4115374" cy="13051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églalap 2"/>
              <p:cNvSpPr/>
              <p:nvPr/>
            </p:nvSpPr>
            <p:spPr>
              <a:xfrm>
                <a:off x="491826" y="2541441"/>
                <a:ext cx="7550748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hu-HU" smtClean="0">
                    <a:latin typeface="+mj-lt"/>
                  </a:rPr>
                  <a:t>Tfh: tökéletesen vezető közeg:</a:t>
                </a:r>
                <a14:m>
                  <m:oMath xmlns:m="http://schemas.openxmlformats.org/officeDocument/2006/math">
                    <m:r>
                      <a:rPr lang="hu-HU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hu-H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=∞</m:t>
                    </m:r>
                  </m:oMath>
                </a14:m>
                <a:endParaRPr lang="hu-HU" smtClean="0">
                  <a:latin typeface="+mj-lt"/>
                </a:endParaRPr>
              </a:p>
              <a:p>
                <a:r>
                  <a:rPr lang="hu-HU" smtClean="0">
                    <a:latin typeface="+mj-lt"/>
                  </a:rPr>
                  <a:t> </a:t>
                </a:r>
              </a:p>
              <a:p>
                <a:r>
                  <a:rPr lang="hu-HU" smtClean="0">
                    <a:latin typeface="+mj-lt"/>
                  </a:rPr>
                  <a:t>A </a:t>
                </a:r>
                <a:r>
                  <a:rPr lang="hu-HU">
                    <a:latin typeface="+mj-lt"/>
                  </a:rPr>
                  <a:t>mágneses </a:t>
                </a:r>
                <a:r>
                  <a:rPr lang="hu-HU" smtClean="0">
                    <a:latin typeface="+mj-lt"/>
                  </a:rPr>
                  <a:t>erővonalak </a:t>
                </a:r>
                <a:r>
                  <a:rPr lang="hu-HU">
                    <a:latin typeface="+mj-lt"/>
                  </a:rPr>
                  <a:t>egy </a:t>
                </a:r>
                <a:r>
                  <a:rPr lang="hu-HU" smtClean="0">
                    <a:latin typeface="+mj-lt"/>
                  </a:rPr>
                  <a:t>csőben </a:t>
                </a:r>
                <a:r>
                  <a:rPr lang="hu-HU">
                    <a:latin typeface="+mj-lt"/>
                  </a:rPr>
                  <a:t>helyezkednek el, </a:t>
                </a:r>
                <a:r>
                  <a:rPr lang="hu-HU" smtClean="0">
                    <a:latin typeface="+mj-lt"/>
                  </a:rPr>
                  <a:t>és </a:t>
                </a:r>
                <a:r>
                  <a:rPr lang="hu-HU">
                    <a:latin typeface="+mj-lt"/>
                  </a:rPr>
                  <a:t>ha az </a:t>
                </a:r>
                <a:r>
                  <a:rPr lang="hu-HU" smtClean="0">
                    <a:latin typeface="+mj-lt"/>
                  </a:rPr>
                  <a:t>erővonalcsövet </a:t>
                </a:r>
                <a:r>
                  <a:rPr lang="hu-HU">
                    <a:latin typeface="+mj-lt"/>
                  </a:rPr>
                  <a:t>alkotó anyag </a:t>
                </a:r>
                <a:r>
                  <a:rPr lang="hu-HU" smtClean="0">
                    <a:latin typeface="+mj-lt"/>
                  </a:rPr>
                  <a:t>elmozdul</a:t>
                </a:r>
                <a:r>
                  <a:rPr lang="hu-HU">
                    <a:latin typeface="+mj-lt"/>
                  </a:rPr>
                  <a:t>, akkor a mágneses </a:t>
                </a:r>
                <a:r>
                  <a:rPr lang="hu-HU" smtClean="0">
                    <a:latin typeface="+mj-lt"/>
                  </a:rPr>
                  <a:t>erővonalak is követik a cső </a:t>
                </a:r>
                <a:r>
                  <a:rPr lang="hu-HU">
                    <a:latin typeface="+mj-lt"/>
                  </a:rPr>
                  <a:t>mozgását. </a:t>
                </a:r>
              </a:p>
              <a:p>
                <a:r>
                  <a:rPr lang="hu-HU" smtClean="0">
                    <a:latin typeface="+mj-lt"/>
                  </a:rPr>
                  <a:t>Az erővonalak a közeggel együtt mozognak.</a:t>
                </a:r>
              </a:p>
              <a:p>
                <a:endParaRPr lang="hu-HU">
                  <a:latin typeface="+mj-lt"/>
                </a:endParaRPr>
              </a:p>
              <a:p>
                <a:r>
                  <a:rPr lang="hu-HU" smtClean="0">
                    <a:latin typeface="+mj-lt"/>
                  </a:rPr>
                  <a:t>A </a:t>
                </a:r>
                <a:r>
                  <a:rPr lang="hu-HU">
                    <a:latin typeface="+mj-lt"/>
                  </a:rPr>
                  <a:t>mágneses </a:t>
                </a:r>
                <a:r>
                  <a:rPr lang="hu-HU" smtClean="0">
                    <a:latin typeface="+mj-lt"/>
                  </a:rPr>
                  <a:t>erővonalak </a:t>
                </a:r>
                <a:r>
                  <a:rPr lang="hu-HU">
                    <a:latin typeface="+mj-lt"/>
                  </a:rPr>
                  <a:t>helyben </a:t>
                </a:r>
                <a:r>
                  <a:rPr lang="hu-HU" smtClean="0">
                    <a:latin typeface="+mj-lt"/>
                  </a:rPr>
                  <a:t>maradása </a:t>
                </a:r>
                <a:r>
                  <a:rPr lang="hu-HU">
                    <a:latin typeface="+mj-lt"/>
                  </a:rPr>
                  <a:t>esetén csak </a:t>
                </a:r>
                <a:r>
                  <a:rPr lang="hu-HU" smtClean="0">
                    <a:latin typeface="+mj-lt"/>
                  </a:rPr>
                  <a:t>az erővonalak mentén tud áramolni az anyag. </a:t>
                </a:r>
                <a:endParaRPr lang="hu-HU"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3" name="Téglalap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826" y="2541441"/>
                <a:ext cx="7550748" cy="2308324"/>
              </a:xfrm>
              <a:prstGeom prst="rect">
                <a:avLst/>
              </a:prstGeom>
              <a:blipFill rotWithShape="0">
                <a:blip r:embed="rId6"/>
                <a:stretch>
                  <a:fillRect l="-727" t="-1583" b="-316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églalap 8"/>
          <p:cNvSpPr/>
          <p:nvPr/>
        </p:nvSpPr>
        <p:spPr>
          <a:xfrm>
            <a:off x="414529" y="4986528"/>
            <a:ext cx="83696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u="sng" smtClean="0">
                <a:solidFill>
                  <a:schemeClr val="accent2">
                    <a:lumMod val="50000"/>
                  </a:schemeClr>
                </a:solidFill>
              </a:rPr>
              <a:t>Plazma-béta</a:t>
            </a:r>
            <a:endParaRPr lang="hu-HU" u="sng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hu-HU" dirty="0" smtClean="0"/>
          </a:p>
          <a:p>
            <a:endParaRPr lang="hu-HU" b="1" u="sng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hu-HU" b="1" u="sng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hu-HU" b="1" u="sng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hu-HU" b="1" u="sng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hu-HU" b="1" dirty="0" smtClean="0"/>
          </a:p>
        </p:txBody>
      </p:sp>
      <p:graphicFrame>
        <p:nvGraphicFramePr>
          <p:cNvPr id="10" name="Objektum 9"/>
          <p:cNvGraphicFramePr>
            <a:graphicFrameLocks noChangeAspect="1"/>
          </p:cNvGraphicFramePr>
          <p:nvPr/>
        </p:nvGraphicFramePr>
        <p:xfrm>
          <a:off x="2156758" y="5056093"/>
          <a:ext cx="1891729" cy="1062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Equation" r:id="rId7" imgW="1091880" imgH="634680" progId="Equation.3">
                  <p:embed/>
                </p:oleObj>
              </mc:Choice>
              <mc:Fallback>
                <p:oleObj name="Equation" r:id="rId7" imgW="1091880" imgH="634680" progId="Equation.3">
                  <p:embed/>
                  <p:pic>
                    <p:nvPicPr>
                      <p:cNvPr id="10" name="Objektum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758" y="5056093"/>
                        <a:ext cx="1891729" cy="10623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um 10"/>
          <p:cNvGraphicFramePr>
            <a:graphicFrameLocks noChangeAspect="1"/>
          </p:cNvGraphicFramePr>
          <p:nvPr/>
        </p:nvGraphicFramePr>
        <p:xfrm>
          <a:off x="5453529" y="5056094"/>
          <a:ext cx="590880" cy="1004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Equation" r:id="rId9" imgW="253800" imgH="431640" progId="Equation.3">
                  <p:embed/>
                </p:oleObj>
              </mc:Choice>
              <mc:Fallback>
                <p:oleObj name="Equation" r:id="rId9" imgW="253800" imgH="431640" progId="Equation.3">
                  <p:embed/>
                  <p:pic>
                    <p:nvPicPr>
                      <p:cNvPr id="11" name="Objektum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3529" y="5056094"/>
                        <a:ext cx="590880" cy="10044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zövegdoboz 11"/>
          <p:cNvSpPr txBox="1"/>
          <p:nvPr/>
        </p:nvSpPr>
        <p:spPr>
          <a:xfrm>
            <a:off x="6185647" y="5015753"/>
            <a:ext cx="2958353" cy="1179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hu-HU" sz="1600" dirty="0" smtClean="0"/>
              <a:t>A plazma követi a mágneses teret (pl. Napkorona)</a:t>
            </a:r>
          </a:p>
          <a:p>
            <a:r>
              <a:rPr lang="hu-HU" sz="1600" dirty="0" smtClean="0"/>
              <a:t>A plazma viszi magával a mágneses teret (pl. napszél)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252162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42950" y="2235199"/>
            <a:ext cx="7772400" cy="3115733"/>
          </a:xfrm>
        </p:spPr>
        <p:txBody>
          <a:bodyPr anchor="t">
            <a:normAutofit/>
          </a:bodyPr>
          <a:lstStyle/>
          <a:p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</a:rPr>
              <a:t>Hullámok</a:t>
            </a:r>
            <a:r>
              <a:rPr lang="hu-HU" sz="62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hu-HU" sz="62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hu-HU" sz="62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hu-HU" sz="6200" b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hu-HU" sz="4400" dirty="0"/>
          </a:p>
        </p:txBody>
      </p:sp>
    </p:spTree>
    <p:extLst>
      <p:ext uri="{BB962C8B-B14F-4D97-AF65-F5344CB8AC3E}">
        <p14:creationId xmlns:p14="http://schemas.microsoft.com/office/powerpoint/2010/main" val="153474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619126"/>
            <a:ext cx="7886700" cy="892682"/>
          </a:xfrm>
        </p:spPr>
        <p:txBody>
          <a:bodyPr anchor="t"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Elektromágneses hullámok		</a:t>
            </a:r>
            <a:b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A Naprendszer fizikája 2018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0C4B-FF6E-4558-BFE2-91C8DE5D427C}" type="slidenum">
              <a:rPr lang="hu-HU" smtClean="0"/>
              <a:pPr/>
              <a:t>57</a:t>
            </a:fld>
            <a:endParaRPr lang="hu-HU"/>
          </a:p>
        </p:txBody>
      </p:sp>
      <p:pic>
        <p:nvPicPr>
          <p:cNvPr id="7" name="Kép 6" descr="maxwel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731" y="1697603"/>
            <a:ext cx="3134163" cy="2753109"/>
          </a:xfrm>
          <a:prstGeom prst="rect">
            <a:avLst/>
          </a:prstGeom>
        </p:spPr>
      </p:pic>
      <p:graphicFrame>
        <p:nvGraphicFramePr>
          <p:cNvPr id="7169" name="Object 1"/>
          <p:cNvGraphicFramePr>
            <a:graphicFrameLocks noChangeAspect="1"/>
          </p:cNvGraphicFramePr>
          <p:nvPr/>
        </p:nvGraphicFramePr>
        <p:xfrm>
          <a:off x="3831048" y="1820436"/>
          <a:ext cx="4714562" cy="690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6" name="Equation" r:id="rId5" imgW="2667000" imgH="393700" progId="Equation.3">
                  <p:embed/>
                </p:oleObj>
              </mc:Choice>
              <mc:Fallback>
                <p:oleObj name="Equation" r:id="rId5" imgW="2667000" imgH="393700" progId="Equation.3">
                  <p:embed/>
                  <p:pic>
                    <p:nvPicPr>
                      <p:cNvPr id="7169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1048" y="1820436"/>
                        <a:ext cx="4714562" cy="6907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5929834" y="2314813"/>
          <a:ext cx="38735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7" name="Equation" r:id="rId7" imgW="241200" imgH="177480" progId="Equation.3">
                  <p:embed/>
                </p:oleObj>
              </mc:Choice>
              <mc:Fallback>
                <p:oleObj name="Equation" r:id="rId7" imgW="241200" imgH="177480" progId="Equation.3">
                  <p:embed/>
                  <p:pic>
                    <p:nvPicPr>
                      <p:cNvPr id="717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9834" y="2314813"/>
                        <a:ext cx="387350" cy="28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72"/>
          <p:cNvSpPr txBox="1">
            <a:spLocks noChangeArrowheads="1"/>
          </p:cNvSpPr>
          <p:nvPr/>
        </p:nvSpPr>
        <p:spPr bwMode="auto">
          <a:xfrm>
            <a:off x="3928091" y="2708867"/>
            <a:ext cx="3816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u-HU" dirty="0" smtClean="0"/>
              <a:t>         és       </a:t>
            </a:r>
            <a:r>
              <a:rPr lang="hu-HU" dirty="0"/>
              <a:t>felcserélhető a változók függetlensége </a:t>
            </a:r>
            <a:r>
              <a:rPr lang="hu-HU" dirty="0" smtClean="0"/>
              <a:t>miatt.</a:t>
            </a:r>
            <a:endParaRPr lang="hu-HU" dirty="0"/>
          </a:p>
        </p:txBody>
      </p:sp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3929419" y="2708868"/>
          <a:ext cx="49371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8" name="Equation" r:id="rId9" imgW="304560" imgH="215640" progId="Equation.3">
                  <p:embed/>
                </p:oleObj>
              </mc:Choice>
              <mc:Fallback>
                <p:oleObj name="Equation" r:id="rId9" imgW="304560" imgH="215640" progId="Equation.3">
                  <p:embed/>
                  <p:pic>
                    <p:nvPicPr>
                      <p:cNvPr id="717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9419" y="2708868"/>
                        <a:ext cx="493713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4726367" y="2695220"/>
          <a:ext cx="268287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9" name="Equation" r:id="rId11" imgW="164880" imgH="203040" progId="Equation.3">
                  <p:embed/>
                </p:oleObj>
              </mc:Choice>
              <mc:Fallback>
                <p:oleObj name="Equation" r:id="rId11" imgW="164880" imgH="203040" progId="Equation.3">
                  <p:embed/>
                  <p:pic>
                    <p:nvPicPr>
                      <p:cNvPr id="717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6367" y="2695220"/>
                        <a:ext cx="268287" cy="322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3966571" y="3480985"/>
          <a:ext cx="3073400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" name="Equation" r:id="rId13" imgW="1905000" imgH="393700" progId="Equation.3">
                  <p:embed/>
                </p:oleObj>
              </mc:Choice>
              <mc:Fallback>
                <p:oleObj name="Equation" r:id="rId13" imgW="1905000" imgH="393700" progId="Equation.3">
                  <p:embed/>
                  <p:pic>
                    <p:nvPicPr>
                      <p:cNvPr id="717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6571" y="3480985"/>
                        <a:ext cx="3073400" cy="630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6"/>
          <p:cNvGraphicFramePr>
            <a:graphicFrameLocks noChangeAspect="1"/>
          </p:cNvGraphicFramePr>
          <p:nvPr/>
        </p:nvGraphicFramePr>
        <p:xfrm>
          <a:off x="7331336" y="3847390"/>
          <a:ext cx="798512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" name="Equation" r:id="rId15" imgW="533160" imgH="406080" progId="Equation.3">
                  <p:embed/>
                </p:oleObj>
              </mc:Choice>
              <mc:Fallback>
                <p:oleObj name="Equation" r:id="rId15" imgW="533160" imgH="406080" progId="Equation.3">
                  <p:embed/>
                  <p:pic>
                    <p:nvPicPr>
                      <p:cNvPr id="717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1336" y="3847390"/>
                        <a:ext cx="798512" cy="60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AutoShape 88"/>
          <p:cNvSpPr>
            <a:spLocks noChangeArrowheads="1"/>
          </p:cNvSpPr>
          <p:nvPr/>
        </p:nvSpPr>
        <p:spPr bwMode="auto">
          <a:xfrm rot="11117764">
            <a:off x="6743141" y="3873431"/>
            <a:ext cx="846120" cy="433387"/>
          </a:xfrm>
          <a:custGeom>
            <a:avLst/>
            <a:gdLst>
              <a:gd name="G0" fmla="+- -51326 0 0"/>
              <a:gd name="G1" fmla="+- -7248524 0 0"/>
              <a:gd name="G2" fmla="+- -51326 0 -7248524"/>
              <a:gd name="G3" fmla="+- 10800 0 0"/>
              <a:gd name="G4" fmla="+- 0 0 -51326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535 0 0"/>
              <a:gd name="G9" fmla="+- 0 0 -7248524"/>
              <a:gd name="G10" fmla="+- 7535 0 2700"/>
              <a:gd name="G11" fmla="cos G10 -51326"/>
              <a:gd name="G12" fmla="sin G10 -51326"/>
              <a:gd name="G13" fmla="cos 13500 -51326"/>
              <a:gd name="G14" fmla="sin 13500 -51326"/>
              <a:gd name="G15" fmla="+- G11 10800 0"/>
              <a:gd name="G16" fmla="+- G12 10800 0"/>
              <a:gd name="G17" fmla="+- G13 10800 0"/>
              <a:gd name="G18" fmla="+- G14 10800 0"/>
              <a:gd name="G19" fmla="*/ 7535 1 2"/>
              <a:gd name="G20" fmla="+- G19 5400 0"/>
              <a:gd name="G21" fmla="cos G20 -51326"/>
              <a:gd name="G22" fmla="sin G20 -51326"/>
              <a:gd name="G23" fmla="+- G21 10800 0"/>
              <a:gd name="G24" fmla="+- G12 G23 G22"/>
              <a:gd name="G25" fmla="+- G22 G23 G11"/>
              <a:gd name="G26" fmla="cos 10800 -51326"/>
              <a:gd name="G27" fmla="sin 10800 -51326"/>
              <a:gd name="G28" fmla="cos 7535 -51326"/>
              <a:gd name="G29" fmla="sin 7535 -51326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7248524"/>
              <a:gd name="G36" fmla="sin G34 -7248524"/>
              <a:gd name="G37" fmla="+/ -7248524 -51326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535 G39"/>
              <a:gd name="G43" fmla="sin 7535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6887 w 21600"/>
              <a:gd name="T5" fmla="*/ 1878 h 21600"/>
              <a:gd name="T6" fmla="*/ 7573 w 21600"/>
              <a:gd name="T7" fmla="*/ 2218 h 21600"/>
              <a:gd name="T8" fmla="*/ 15046 w 21600"/>
              <a:gd name="T9" fmla="*/ 4575 h 21600"/>
              <a:gd name="T10" fmla="*/ 24298 w 21600"/>
              <a:gd name="T11" fmla="*/ 10615 h 21600"/>
              <a:gd name="T12" fmla="*/ 20026 w 21600"/>
              <a:gd name="T13" fmla="*/ 15007 h 21600"/>
              <a:gd name="T14" fmla="*/ 15634 w 21600"/>
              <a:gd name="T15" fmla="*/ 1073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334" y="10697"/>
                </a:moveTo>
                <a:cubicBezTo>
                  <a:pt x="18277" y="6576"/>
                  <a:pt x="14921" y="3265"/>
                  <a:pt x="10800" y="3265"/>
                </a:cubicBezTo>
                <a:cubicBezTo>
                  <a:pt x="9894" y="3264"/>
                  <a:pt x="8996" y="3428"/>
                  <a:pt x="8148" y="3746"/>
                </a:cubicBezTo>
                <a:lnTo>
                  <a:pt x="6999" y="690"/>
                </a:lnTo>
                <a:cubicBezTo>
                  <a:pt x="8214" y="234"/>
                  <a:pt x="9501" y="-1"/>
                  <a:pt x="10800" y="0"/>
                </a:cubicBezTo>
                <a:cubicBezTo>
                  <a:pt x="16707" y="0"/>
                  <a:pt x="21518" y="4745"/>
                  <a:pt x="21598" y="10652"/>
                </a:cubicBezTo>
                <a:lnTo>
                  <a:pt x="24298" y="10615"/>
                </a:lnTo>
                <a:lnTo>
                  <a:pt x="20026" y="15007"/>
                </a:lnTo>
                <a:lnTo>
                  <a:pt x="15634" y="10733"/>
                </a:lnTo>
                <a:lnTo>
                  <a:pt x="18334" y="10697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graphicFrame>
        <p:nvGraphicFramePr>
          <p:cNvPr id="7175" name="Object 7"/>
          <p:cNvGraphicFramePr>
            <a:graphicFrameLocks noChangeAspect="1"/>
          </p:cNvGraphicFramePr>
          <p:nvPr/>
        </p:nvGraphicFramePr>
        <p:xfrm>
          <a:off x="4013177" y="4395978"/>
          <a:ext cx="3257550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" name="Equation" r:id="rId17" imgW="2019300" imgH="393700" progId="Equation.3">
                  <p:embed/>
                </p:oleObj>
              </mc:Choice>
              <mc:Fallback>
                <p:oleObj name="Equation" r:id="rId17" imgW="2019300" imgH="393700" progId="Equation.3">
                  <p:embed/>
                  <p:pic>
                    <p:nvPicPr>
                      <p:cNvPr id="717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3177" y="4395978"/>
                        <a:ext cx="3257550" cy="630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6" name="Object 8"/>
          <p:cNvGraphicFramePr>
            <a:graphicFrameLocks noChangeAspect="1"/>
          </p:cNvGraphicFramePr>
          <p:nvPr/>
        </p:nvGraphicFramePr>
        <p:xfrm>
          <a:off x="7544653" y="4681182"/>
          <a:ext cx="608013" cy="6317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" name="Equation" r:id="rId19" imgW="406080" imgH="406080" progId="Equation.3">
                  <p:embed/>
                </p:oleObj>
              </mc:Choice>
              <mc:Fallback>
                <p:oleObj name="Equation" r:id="rId19" imgW="406080" imgH="406080" progId="Equation.3">
                  <p:embed/>
                  <p:pic>
                    <p:nvPicPr>
                      <p:cNvPr id="717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4653" y="4681182"/>
                        <a:ext cx="608013" cy="6317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AutoShape 91"/>
          <p:cNvSpPr>
            <a:spLocks noChangeArrowheads="1"/>
          </p:cNvSpPr>
          <p:nvPr/>
        </p:nvSpPr>
        <p:spPr bwMode="auto">
          <a:xfrm rot="11117764">
            <a:off x="6934727" y="4824567"/>
            <a:ext cx="914085" cy="433387"/>
          </a:xfrm>
          <a:custGeom>
            <a:avLst/>
            <a:gdLst>
              <a:gd name="G0" fmla="+- -51326 0 0"/>
              <a:gd name="G1" fmla="+- -7248524 0 0"/>
              <a:gd name="G2" fmla="+- -51326 0 -7248524"/>
              <a:gd name="G3" fmla="+- 10800 0 0"/>
              <a:gd name="G4" fmla="+- 0 0 -51326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535 0 0"/>
              <a:gd name="G9" fmla="+- 0 0 -7248524"/>
              <a:gd name="G10" fmla="+- 7535 0 2700"/>
              <a:gd name="G11" fmla="cos G10 -51326"/>
              <a:gd name="G12" fmla="sin G10 -51326"/>
              <a:gd name="G13" fmla="cos 13500 -51326"/>
              <a:gd name="G14" fmla="sin 13500 -51326"/>
              <a:gd name="G15" fmla="+- G11 10800 0"/>
              <a:gd name="G16" fmla="+- G12 10800 0"/>
              <a:gd name="G17" fmla="+- G13 10800 0"/>
              <a:gd name="G18" fmla="+- G14 10800 0"/>
              <a:gd name="G19" fmla="*/ 7535 1 2"/>
              <a:gd name="G20" fmla="+- G19 5400 0"/>
              <a:gd name="G21" fmla="cos G20 -51326"/>
              <a:gd name="G22" fmla="sin G20 -51326"/>
              <a:gd name="G23" fmla="+- G21 10800 0"/>
              <a:gd name="G24" fmla="+- G12 G23 G22"/>
              <a:gd name="G25" fmla="+- G22 G23 G11"/>
              <a:gd name="G26" fmla="cos 10800 -51326"/>
              <a:gd name="G27" fmla="sin 10800 -51326"/>
              <a:gd name="G28" fmla="cos 7535 -51326"/>
              <a:gd name="G29" fmla="sin 7535 -51326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7248524"/>
              <a:gd name="G36" fmla="sin G34 -7248524"/>
              <a:gd name="G37" fmla="+/ -7248524 -51326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535 G39"/>
              <a:gd name="G43" fmla="sin 7535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6887 w 21600"/>
              <a:gd name="T5" fmla="*/ 1878 h 21600"/>
              <a:gd name="T6" fmla="*/ 7573 w 21600"/>
              <a:gd name="T7" fmla="*/ 2218 h 21600"/>
              <a:gd name="T8" fmla="*/ 15046 w 21600"/>
              <a:gd name="T9" fmla="*/ 4575 h 21600"/>
              <a:gd name="T10" fmla="*/ 24298 w 21600"/>
              <a:gd name="T11" fmla="*/ 10615 h 21600"/>
              <a:gd name="T12" fmla="*/ 20026 w 21600"/>
              <a:gd name="T13" fmla="*/ 15007 h 21600"/>
              <a:gd name="T14" fmla="*/ 15634 w 21600"/>
              <a:gd name="T15" fmla="*/ 1073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334" y="10697"/>
                </a:moveTo>
                <a:cubicBezTo>
                  <a:pt x="18277" y="6576"/>
                  <a:pt x="14921" y="3265"/>
                  <a:pt x="10800" y="3265"/>
                </a:cubicBezTo>
                <a:cubicBezTo>
                  <a:pt x="9894" y="3264"/>
                  <a:pt x="8996" y="3428"/>
                  <a:pt x="8148" y="3746"/>
                </a:cubicBezTo>
                <a:lnTo>
                  <a:pt x="6999" y="690"/>
                </a:lnTo>
                <a:cubicBezTo>
                  <a:pt x="8214" y="234"/>
                  <a:pt x="9501" y="-1"/>
                  <a:pt x="10800" y="0"/>
                </a:cubicBezTo>
                <a:cubicBezTo>
                  <a:pt x="16707" y="0"/>
                  <a:pt x="21518" y="4745"/>
                  <a:pt x="21598" y="10652"/>
                </a:cubicBezTo>
                <a:lnTo>
                  <a:pt x="24298" y="10615"/>
                </a:lnTo>
                <a:lnTo>
                  <a:pt x="20026" y="15007"/>
                </a:lnTo>
                <a:lnTo>
                  <a:pt x="15634" y="10733"/>
                </a:lnTo>
                <a:lnTo>
                  <a:pt x="18334" y="10697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pic>
        <p:nvPicPr>
          <p:cNvPr id="18" name="Kép 17" descr="maxw2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764274" y="5240156"/>
            <a:ext cx="6373504" cy="107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18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619126"/>
            <a:ext cx="7886700" cy="892682"/>
          </a:xfrm>
        </p:spPr>
        <p:txBody>
          <a:bodyPr anchor="t"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Elektromágneses hullámok		</a:t>
            </a:r>
            <a:b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A Naprendszer fizikája 2018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0C4B-FF6E-4558-BFE2-91C8DE5D427C}" type="slidenum">
              <a:rPr lang="hu-HU" smtClean="0"/>
              <a:pPr/>
              <a:t>58</a:t>
            </a:fld>
            <a:endParaRPr lang="hu-HU"/>
          </a:p>
        </p:txBody>
      </p:sp>
      <p:pic>
        <p:nvPicPr>
          <p:cNvPr id="18" name="Kép 17" descr="maxw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7480" y="1527965"/>
            <a:ext cx="6373504" cy="1076385"/>
          </a:xfrm>
          <a:prstGeom prst="rect">
            <a:avLst/>
          </a:prstGeom>
        </p:spPr>
      </p:pic>
      <p:sp>
        <p:nvSpPr>
          <p:cNvPr id="19" name="Szövegdoboz 18"/>
          <p:cNvSpPr txBox="1"/>
          <p:nvPr/>
        </p:nvSpPr>
        <p:spPr>
          <a:xfrm>
            <a:off x="832513" y="2934269"/>
            <a:ext cx="75199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EM hullámok vákuumban: 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 Transzverzális hullámok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 Diszperziós reláció </a:t>
            </a:r>
            <a:r>
              <a:rPr lang="el-GR" dirty="0" smtClean="0"/>
              <a:t>ω</a:t>
            </a:r>
            <a:r>
              <a:rPr lang="hu-HU" dirty="0" smtClean="0"/>
              <a:t> = k* c lineáris, ekkor </a:t>
            </a:r>
            <a:r>
              <a:rPr lang="hu-HU" dirty="0" err="1" smtClean="0"/>
              <a:t>v</a:t>
            </a:r>
            <a:r>
              <a:rPr lang="hu-HU" baseline="-25000" dirty="0" err="1" smtClean="0"/>
              <a:t>f</a:t>
            </a:r>
            <a:r>
              <a:rPr lang="hu-HU" dirty="0" smtClean="0"/>
              <a:t>=</a:t>
            </a:r>
            <a:r>
              <a:rPr lang="hu-HU" dirty="0" err="1" smtClean="0"/>
              <a:t>v</a:t>
            </a:r>
            <a:r>
              <a:rPr lang="hu-HU" baseline="-25000" dirty="0" err="1" smtClean="0"/>
              <a:t>cs</a:t>
            </a:r>
            <a:r>
              <a:rPr lang="hu-HU" dirty="0" smtClean="0"/>
              <a:t>, azaz NINCS diszperzió.</a:t>
            </a:r>
            <a:endParaRPr lang="hu-HU" baseline="-25000" dirty="0" smtClean="0"/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 Fázissebesség: </a:t>
            </a:r>
            <a:r>
              <a:rPr lang="hu-HU" dirty="0" err="1" smtClean="0"/>
              <a:t>v</a:t>
            </a:r>
            <a:r>
              <a:rPr lang="hu-HU" baseline="-25000" dirty="0" err="1" smtClean="0"/>
              <a:t>f</a:t>
            </a:r>
            <a:r>
              <a:rPr lang="hu-HU" dirty="0" smtClean="0"/>
              <a:t>=</a:t>
            </a:r>
            <a:r>
              <a:rPr lang="el-GR" dirty="0" smtClean="0"/>
              <a:t>ω</a:t>
            </a:r>
            <a:r>
              <a:rPr lang="hu-HU" dirty="0" smtClean="0"/>
              <a:t>/k = c, </a:t>
            </a:r>
            <a:r>
              <a:rPr lang="hu-HU" dirty="0" err="1" smtClean="0"/>
              <a:t>v</a:t>
            </a:r>
            <a:r>
              <a:rPr lang="hu-HU" baseline="-25000" dirty="0" err="1" smtClean="0"/>
              <a:t>cs</a:t>
            </a:r>
            <a:r>
              <a:rPr lang="hu-HU" dirty="0" smtClean="0"/>
              <a:t>=</a:t>
            </a:r>
            <a:r>
              <a:rPr lang="el-GR" dirty="0" smtClean="0"/>
              <a:t>δ ω</a:t>
            </a:r>
            <a:r>
              <a:rPr lang="hu-HU" dirty="0" smtClean="0"/>
              <a:t>/ </a:t>
            </a:r>
            <a:r>
              <a:rPr lang="el-GR" dirty="0" smtClean="0"/>
              <a:t>δ</a:t>
            </a:r>
            <a:r>
              <a:rPr lang="hu-HU" dirty="0" smtClean="0"/>
              <a:t>k=c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 áram nincs</a:t>
            </a:r>
          </a:p>
          <a:p>
            <a:pPr>
              <a:buFont typeface="Arial" pitchFamily="34" charset="0"/>
              <a:buChar char="•"/>
            </a:pPr>
            <a:endParaRPr lang="hu-HU" dirty="0" smtClean="0"/>
          </a:p>
          <a:p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</a:rPr>
              <a:t>EM hullámok plazmában?</a:t>
            </a:r>
          </a:p>
          <a:p>
            <a:r>
              <a:rPr lang="hu-HU" dirty="0" smtClean="0"/>
              <a:t>A plazma tulajdonságaitól függ a terjedés (terjed / elnyelődik /visszaverődik)</a:t>
            </a:r>
            <a:r>
              <a:rPr lang="hu-HU" dirty="0" smtClean="0">
                <a:cs typeface="Times New Roman"/>
              </a:rPr>
              <a:t>→ a plazma vizsgálatára használjuk a hullámokat</a:t>
            </a:r>
          </a:p>
          <a:p>
            <a:r>
              <a:rPr lang="hu-HU" i="1" dirty="0" smtClean="0">
                <a:cs typeface="Times New Roman"/>
              </a:rPr>
              <a:t>Módszer: </a:t>
            </a:r>
            <a:r>
              <a:rPr lang="hu-HU" dirty="0" smtClean="0">
                <a:cs typeface="Times New Roman"/>
              </a:rPr>
              <a:t>a diszperziós relációt (vagy </a:t>
            </a:r>
            <a:r>
              <a:rPr lang="hu-HU" dirty="0" err="1" smtClean="0">
                <a:cs typeface="Times New Roman"/>
              </a:rPr>
              <a:t>dielektromos</a:t>
            </a:r>
            <a:r>
              <a:rPr lang="hu-HU" dirty="0" smtClean="0">
                <a:cs typeface="Times New Roman"/>
              </a:rPr>
              <a:t> tenzort) keressük. Ezt a teret kitöltő anyag (=a töltött részecskék eloszlásfüggvénye) határozza meg.</a:t>
            </a:r>
          </a:p>
          <a:p>
            <a:r>
              <a:rPr lang="hu-HU" i="1" dirty="0" smtClean="0">
                <a:cs typeface="Times New Roman"/>
              </a:rPr>
              <a:t>NB: Nem csak EM hullámok lehetnek!</a:t>
            </a:r>
            <a:endParaRPr lang="hu-HU" i="1" dirty="0"/>
          </a:p>
        </p:txBody>
      </p:sp>
    </p:spTree>
    <p:extLst>
      <p:ext uri="{BB962C8B-B14F-4D97-AF65-F5344CB8AC3E}">
        <p14:creationId xmlns:p14="http://schemas.microsoft.com/office/powerpoint/2010/main" val="166386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619126"/>
            <a:ext cx="7886700" cy="892682"/>
          </a:xfrm>
        </p:spPr>
        <p:txBody>
          <a:bodyPr anchor="t"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Hullámok (hideg) plazmában – </a:t>
            </a:r>
            <a:b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		- nézőpont kérdése!</a:t>
            </a:r>
            <a:b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A Naprendszer fizikája 2018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0C4B-FF6E-4558-BFE2-91C8DE5D427C}" type="slidenum">
              <a:rPr lang="hu-HU" smtClean="0"/>
              <a:pPr/>
              <a:t>59</a:t>
            </a:fld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723331" y="2374711"/>
            <a:ext cx="364395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</a:rPr>
              <a:t>Kinetikus hullámok</a:t>
            </a:r>
          </a:p>
          <a:p>
            <a:r>
              <a:rPr lang="hu-HU" dirty="0" smtClean="0"/>
              <a:t>mikroszkopikus skálán meg tudja különböztetni az elektronok és ionok rezgését </a:t>
            </a:r>
            <a:r>
              <a:rPr lang="hu-HU" dirty="0" smtClean="0">
                <a:cs typeface="Times New Roman"/>
              </a:rPr>
              <a:t>→</a:t>
            </a:r>
          </a:p>
          <a:p>
            <a:r>
              <a:rPr lang="hu-HU" dirty="0" smtClean="0">
                <a:cs typeface="Times New Roman"/>
              </a:rPr>
              <a:t>Nagyobb frekvenciákon látja az elektronok ÉS az ionok hullámait.</a:t>
            </a:r>
          </a:p>
          <a:p>
            <a:endParaRPr lang="hu-HU" dirty="0" smtClean="0">
              <a:cs typeface="Times New Roman"/>
            </a:endParaRPr>
          </a:p>
          <a:p>
            <a:r>
              <a:rPr lang="hu-HU" dirty="0" smtClean="0">
                <a:cs typeface="Times New Roman"/>
              </a:rPr>
              <a:t>Hullámjelenség függ:</a:t>
            </a:r>
          </a:p>
          <a:p>
            <a:pPr>
              <a:buFontTx/>
              <a:buChar char="-"/>
            </a:pPr>
            <a:r>
              <a:rPr lang="hu-HU" smtClean="0">
                <a:cs typeface="Times New Roman"/>
              </a:rPr>
              <a:t> Van-e </a:t>
            </a:r>
            <a:r>
              <a:rPr lang="hu-HU" dirty="0" smtClean="0">
                <a:cs typeface="Times New Roman"/>
              </a:rPr>
              <a:t>B tér?</a:t>
            </a:r>
          </a:p>
          <a:p>
            <a:pPr>
              <a:buFontTx/>
              <a:buChar char="-"/>
            </a:pPr>
            <a:r>
              <a:rPr lang="hu-HU" dirty="0" smtClean="0">
                <a:cs typeface="Times New Roman"/>
              </a:rPr>
              <a:t> Longit. vagy transzverzális hullám</a:t>
            </a:r>
          </a:p>
          <a:p>
            <a:pPr>
              <a:buFontTx/>
              <a:buChar char="-"/>
            </a:pPr>
            <a:r>
              <a:rPr lang="hu-HU" smtClean="0">
                <a:cs typeface="Times New Roman"/>
              </a:rPr>
              <a:t> Terjedés </a:t>
            </a:r>
            <a:r>
              <a:rPr lang="hu-HU" dirty="0" smtClean="0">
                <a:cs typeface="Times New Roman"/>
              </a:rPr>
              <a:t>a B térrel </a:t>
            </a:r>
            <a:r>
              <a:rPr lang="hu-HU" dirty="0" err="1" smtClean="0">
                <a:cs typeface="Times New Roman"/>
              </a:rPr>
              <a:t>párh</a:t>
            </a:r>
            <a:r>
              <a:rPr lang="hu-HU" dirty="0" smtClean="0">
                <a:cs typeface="Times New Roman"/>
              </a:rPr>
              <a:t>. </a:t>
            </a:r>
            <a:r>
              <a:rPr lang="hu-HU" smtClean="0">
                <a:cs typeface="Times New Roman"/>
              </a:rPr>
              <a:t>vagy merőleges?</a:t>
            </a:r>
            <a:endParaRPr lang="hu-HU" dirty="0" smtClean="0">
              <a:cs typeface="Times New Roman"/>
            </a:endParaRPr>
          </a:p>
          <a:p>
            <a:pPr>
              <a:buFontTx/>
              <a:buChar char="-"/>
            </a:pPr>
            <a:r>
              <a:rPr lang="hu-HU" dirty="0" smtClean="0">
                <a:cs typeface="Times New Roman"/>
              </a:rPr>
              <a:t>Polarizáció jobbra </a:t>
            </a:r>
            <a:r>
              <a:rPr lang="hu-HU" smtClean="0">
                <a:cs typeface="Times New Roman"/>
              </a:rPr>
              <a:t>v balra </a:t>
            </a:r>
            <a:r>
              <a:rPr lang="hu-HU" dirty="0" err="1" smtClean="0">
                <a:cs typeface="Times New Roman"/>
              </a:rPr>
              <a:t>cirk</a:t>
            </a:r>
            <a:r>
              <a:rPr lang="hu-HU" dirty="0" smtClean="0">
                <a:cs typeface="Times New Roman"/>
              </a:rPr>
              <a:t>/</a:t>
            </a:r>
            <a:r>
              <a:rPr lang="hu-HU" dirty="0" err="1" smtClean="0">
                <a:cs typeface="Times New Roman"/>
              </a:rPr>
              <a:t>ellipt</a:t>
            </a:r>
            <a:r>
              <a:rPr lang="hu-HU" dirty="0" smtClean="0">
                <a:cs typeface="Times New Roman"/>
              </a:rPr>
              <a:t> polarizált lehet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5011878" y="2417334"/>
            <a:ext cx="33573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</a:rPr>
              <a:t>MHD hullámok</a:t>
            </a:r>
          </a:p>
          <a:p>
            <a:r>
              <a:rPr lang="hu-HU" dirty="0" smtClean="0"/>
              <a:t>Vezető folyadékban 3 féle hullám terjedhet, akár egyszerre.</a:t>
            </a:r>
          </a:p>
          <a:p>
            <a:endParaRPr lang="hu-HU" dirty="0" smtClean="0"/>
          </a:p>
          <a:p>
            <a:r>
              <a:rPr lang="hu-HU" dirty="0" smtClean="0"/>
              <a:t>Nagyon alacsony frekvenciákon érvényes. (</a:t>
            </a:r>
            <a:r>
              <a:rPr lang="el-GR" dirty="0" smtClean="0"/>
              <a:t>ω</a:t>
            </a:r>
            <a:r>
              <a:rPr lang="hu-HU" dirty="0" smtClean="0"/>
              <a:t> &lt; </a:t>
            </a:r>
            <a:r>
              <a:rPr lang="el-GR" dirty="0" smtClean="0"/>
              <a:t>ω</a:t>
            </a:r>
            <a:r>
              <a:rPr lang="hu-HU" baseline="-25000" dirty="0" err="1" smtClean="0"/>
              <a:t>gi</a:t>
            </a:r>
            <a:r>
              <a:rPr lang="hu-HU" dirty="0" smtClean="0"/>
              <a:t>,</a:t>
            </a:r>
            <a:r>
              <a:rPr lang="el-GR" dirty="0" smtClean="0"/>
              <a:t>ω</a:t>
            </a:r>
            <a:r>
              <a:rPr lang="hu-HU" baseline="-25000" dirty="0" smtClean="0"/>
              <a:t>pi</a:t>
            </a:r>
            <a:r>
              <a:rPr lang="hu-HU" dirty="0" smtClean="0"/>
              <a:t>)</a:t>
            </a:r>
          </a:p>
          <a:p>
            <a:endParaRPr lang="hu-HU" dirty="0" smtClean="0"/>
          </a:p>
          <a:p>
            <a:r>
              <a:rPr lang="hu-HU" dirty="0" smtClean="0"/>
              <a:t>Hullámjelenség függ:</a:t>
            </a:r>
          </a:p>
          <a:p>
            <a:pPr>
              <a:buFontTx/>
              <a:buChar char="-"/>
            </a:pPr>
            <a:r>
              <a:rPr lang="hu-HU" dirty="0" smtClean="0"/>
              <a:t>B tér iránya</a:t>
            </a:r>
          </a:p>
          <a:p>
            <a:pPr>
              <a:buFontTx/>
              <a:buChar char="-"/>
            </a:pPr>
            <a:r>
              <a:rPr lang="hu-HU" dirty="0" smtClean="0"/>
              <a:t>Longitudinális v transzverzális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7855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628650" y="2586789"/>
            <a:ext cx="7886700" cy="4403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570999"/>
            <a:ext cx="7886700" cy="2124075"/>
          </a:xfrm>
        </p:spPr>
        <p:txBody>
          <a:bodyPr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hu-HU" smtClean="0">
                <a:solidFill>
                  <a:schemeClr val="accent2">
                    <a:lumMod val="50000"/>
                  </a:schemeClr>
                </a:solidFill>
              </a:rPr>
              <a:t>Mi a plazma?</a:t>
            </a:r>
            <a:br>
              <a:rPr lang="hu-HU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hu-HU" sz="180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hu-HU" sz="1800">
                <a:solidFill>
                  <a:schemeClr val="accent2">
                    <a:lumMod val="50000"/>
                  </a:schemeClr>
                </a:solidFill>
              </a:rPr>
            </a:br>
            <a:r>
              <a:rPr lang="hu-HU" sz="180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hu-HU" sz="180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hu-HU" sz="1800" smtClean="0">
                <a:solidFill>
                  <a:schemeClr val="accent2">
                    <a:lumMod val="50000"/>
                  </a:schemeClr>
                </a:solidFill>
              </a:rPr>
              <a:t>Plazmafrekvencia (Langmuir-frekvencia)</a:t>
            </a:r>
            <a:br>
              <a:rPr lang="hu-HU" sz="180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hu-HU" sz="1800" smtClean="0"/>
              <a:t>= töltött részecskék rezgése egy elméleti semleges állapot körül</a:t>
            </a:r>
            <a:endParaRPr lang="hu-HU" sz="200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0C4B-FF6E-4558-BFE2-91C8DE5D427C}" type="slidenum">
              <a:rPr lang="hu-HU" smtClean="0"/>
              <a:pPr/>
              <a:t>6</a:t>
            </a:fld>
            <a:endParaRPr lang="hu-H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zövegdoboz 5"/>
              <p:cNvSpPr txBox="1"/>
              <p:nvPr/>
            </p:nvSpPr>
            <p:spPr>
              <a:xfrm>
                <a:off x="628650" y="2586789"/>
                <a:ext cx="7973929" cy="23026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smtClean="0">
                    <a:latin typeface="+mj-lt"/>
                  </a:rPr>
                  <a:t>Egyensúlyi sűrűség (ion- és elektronsűrűség):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hu-HU" b="0" smtClean="0">
                  <a:latin typeface="+mj-lt"/>
                </a:endParaRPr>
              </a:p>
              <a:p>
                <a:endParaRPr lang="hu-HU" smtClean="0">
                  <a:latin typeface="+mj-lt"/>
                </a:endParaRPr>
              </a:p>
              <a:p>
                <a:r>
                  <a:rPr lang="hu-HU" smtClean="0">
                    <a:latin typeface="+mj-lt"/>
                  </a:rPr>
                  <a:t>Próbatöltést behelyezünk, a könnyű, mozgékony elektronok elmozdulnak: </a:t>
                </a:r>
                <a:endParaRPr lang="hu-HU" b="0" i="1" smtClean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hu-HU" b="0" smtClean="0">
                  <a:latin typeface="+mj-lt"/>
                </a:endParaRPr>
              </a:p>
              <a:p>
                <a:endParaRPr lang="hu-HU" smtClean="0"/>
              </a:p>
              <a:p>
                <a:r>
                  <a:rPr lang="hu-HU" smtClean="0">
                    <a:latin typeface="+mj-lt"/>
                  </a:rPr>
                  <a:t>Elektronok mozgásegyenlete: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f>
                        <m:fPr>
                          <m:ctrl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̅"/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num>
                        <m:den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acc>
                        <m:accPr>
                          <m:chr m:val="̅"/>
                          <m:ctrl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endParaRPr lang="hu-HU" smtClean="0">
                  <a:latin typeface="+mj-lt"/>
                </a:endParaRPr>
              </a:p>
            </p:txBody>
          </p:sp>
        </mc:Choice>
        <mc:Fallback xmlns="">
          <p:sp>
            <p:nvSpPr>
              <p:cNvPr id="6" name="Szövegdoboz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586789"/>
                <a:ext cx="7973929" cy="2302618"/>
              </a:xfrm>
              <a:prstGeom prst="rect">
                <a:avLst/>
              </a:prstGeom>
              <a:blipFill rotWithShape="0">
                <a:blip r:embed="rId3"/>
                <a:stretch>
                  <a:fillRect l="-612" t="-132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280" y="3786763"/>
            <a:ext cx="3034739" cy="2836036"/>
          </a:xfrm>
          <a:prstGeom prst="rect">
            <a:avLst/>
          </a:prstGeom>
        </p:spPr>
      </p:pic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A Naprendszer fizikája 2018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815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619126"/>
            <a:ext cx="7886700" cy="892682"/>
          </a:xfrm>
        </p:spPr>
        <p:txBody>
          <a:bodyPr anchor="t"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Kinetikus hullámok</a:t>
            </a:r>
            <a:b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A Naprendszer fizikája 2018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0C4B-FF6E-4558-BFE2-91C8DE5D427C}" type="slidenum">
              <a:rPr lang="hu-HU" smtClean="0"/>
              <a:pPr/>
              <a:t>60</a:t>
            </a:fld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750627" y="1787857"/>
            <a:ext cx="75062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/>
            <a:r>
              <a:rPr lang="hu-HU" b="1" u="sng" dirty="0" smtClean="0">
                <a:solidFill>
                  <a:schemeClr val="accent2">
                    <a:lumMod val="50000"/>
                  </a:schemeClr>
                </a:solidFill>
              </a:rPr>
              <a:t>I. Elemi plazmahullámok B tér nélkül</a:t>
            </a:r>
          </a:p>
          <a:p>
            <a:pPr marL="400050" indent="-400050"/>
            <a:r>
              <a:rPr lang="hu-HU" dirty="0" smtClean="0"/>
              <a:t>B = 0, </a:t>
            </a:r>
            <a:r>
              <a:rPr lang="hu-HU" dirty="0" err="1" smtClean="0"/>
              <a:t>pl</a:t>
            </a:r>
            <a:r>
              <a:rPr lang="hu-HU" dirty="0" smtClean="0"/>
              <a:t>: ionoszféra</a:t>
            </a:r>
          </a:p>
          <a:p>
            <a:pPr marL="400050" indent="-400050"/>
            <a:endParaRPr lang="hu-HU" dirty="0"/>
          </a:p>
        </p:txBody>
      </p:sp>
      <p:graphicFrame>
        <p:nvGraphicFramePr>
          <p:cNvPr id="10" name="Táblázat 9"/>
          <p:cNvGraphicFramePr>
            <a:graphicFrameLocks noGrp="1"/>
          </p:cNvGraphicFramePr>
          <p:nvPr>
            <p:extLst/>
          </p:nvPr>
        </p:nvGraphicFramePr>
        <p:xfrm>
          <a:off x="248879" y="2495330"/>
          <a:ext cx="7319539" cy="326458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3395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799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252904">
                <a:tc>
                  <a:txBody>
                    <a:bodyPr/>
                    <a:lstStyle/>
                    <a:p>
                      <a:r>
                        <a:rPr lang="hu-HU" dirty="0" smtClean="0">
                          <a:latin typeface="+mn-lt"/>
                        </a:rPr>
                        <a:t>Longitudinális</a:t>
                      </a:r>
                    </a:p>
                    <a:p>
                      <a:r>
                        <a:rPr lang="hu-HU" b="0" dirty="0" smtClean="0">
                          <a:latin typeface="+mn-lt"/>
                        </a:rPr>
                        <a:t>(elektrosztatikus / kompressziós)</a:t>
                      </a:r>
                    </a:p>
                    <a:p>
                      <a:r>
                        <a:rPr lang="hu-HU" b="0" dirty="0" smtClean="0">
                          <a:latin typeface="+mn-lt"/>
                        </a:rPr>
                        <a:t>E</a:t>
                      </a:r>
                      <a:r>
                        <a:rPr lang="hu-HU" b="0" dirty="0" smtClean="0">
                          <a:latin typeface="+mn-lt"/>
                          <a:cs typeface="Times New Roman"/>
                        </a:rPr>
                        <a:t>║ k</a:t>
                      </a:r>
                      <a:endParaRPr lang="hu-HU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ω</a:t>
                      </a:r>
                      <a:r>
                        <a:rPr lang="hu-HU" baseline="30000" dirty="0" smtClean="0"/>
                        <a:t>2</a:t>
                      </a:r>
                      <a:r>
                        <a:rPr lang="hu-HU" dirty="0" smtClean="0"/>
                        <a:t>=</a:t>
                      </a:r>
                      <a:r>
                        <a:rPr lang="el-GR" dirty="0" smtClean="0"/>
                        <a:t>ω</a:t>
                      </a:r>
                      <a:r>
                        <a:rPr lang="hu-HU" baseline="-25000" dirty="0" smtClean="0"/>
                        <a:t>p</a:t>
                      </a:r>
                      <a:r>
                        <a:rPr lang="hu-HU" baseline="30000" dirty="0" smtClean="0"/>
                        <a:t>2</a:t>
                      </a:r>
                    </a:p>
                    <a:p>
                      <a:r>
                        <a:rPr lang="hu-HU" baseline="0" dirty="0" smtClean="0"/>
                        <a:t>Plazmafrekvencia (elektron+ion)</a:t>
                      </a:r>
                    </a:p>
                    <a:p>
                      <a:r>
                        <a:rPr lang="hu-HU" b="0" baseline="0" dirty="0" smtClean="0"/>
                        <a:t>(statikus plazmarezgés, adott frekvenciával. NEM terjed)</a:t>
                      </a:r>
                      <a:endParaRPr lang="hu-HU" b="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18100">
                <a:tc>
                  <a:txBody>
                    <a:bodyPr/>
                    <a:lstStyle/>
                    <a:p>
                      <a:r>
                        <a:rPr lang="hu-HU" b="1" dirty="0" smtClean="0"/>
                        <a:t>Transzverzális hullám</a:t>
                      </a:r>
                    </a:p>
                    <a:p>
                      <a:r>
                        <a:rPr lang="hu-HU" dirty="0" smtClean="0"/>
                        <a:t>E merőleges k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="1" dirty="0" smtClean="0"/>
                        <a:t>ω</a:t>
                      </a:r>
                      <a:r>
                        <a:rPr lang="hu-HU" b="1" baseline="30000" dirty="0" smtClean="0"/>
                        <a:t>2</a:t>
                      </a:r>
                      <a:r>
                        <a:rPr lang="hu-HU" b="1" dirty="0" smtClean="0"/>
                        <a:t>=</a:t>
                      </a:r>
                      <a:r>
                        <a:rPr lang="el-GR" b="1" dirty="0" smtClean="0"/>
                        <a:t>ω</a:t>
                      </a:r>
                      <a:r>
                        <a:rPr lang="hu-HU" b="1" baseline="-25000" dirty="0" smtClean="0"/>
                        <a:t>p</a:t>
                      </a:r>
                      <a:r>
                        <a:rPr lang="hu-HU" b="1" baseline="30000" dirty="0" smtClean="0"/>
                        <a:t>2</a:t>
                      </a:r>
                      <a:r>
                        <a:rPr lang="hu-HU" b="1" baseline="0" dirty="0" smtClean="0"/>
                        <a:t>+k</a:t>
                      </a:r>
                      <a:r>
                        <a:rPr lang="hu-HU" b="1" baseline="30000" dirty="0" smtClean="0"/>
                        <a:t>2</a:t>
                      </a:r>
                      <a:r>
                        <a:rPr lang="hu-HU" b="1" baseline="0" dirty="0" smtClean="0"/>
                        <a:t>c</a:t>
                      </a:r>
                      <a:r>
                        <a:rPr lang="hu-HU" b="1" baseline="30000" dirty="0" smtClean="0"/>
                        <a:t>2</a:t>
                      </a:r>
                    </a:p>
                    <a:p>
                      <a:r>
                        <a:rPr lang="hu-HU" dirty="0" smtClean="0"/>
                        <a:t>Plazmafrekvencia alatt</a:t>
                      </a:r>
                    </a:p>
                    <a:p>
                      <a:r>
                        <a:rPr lang="hu-HU" dirty="0" smtClean="0"/>
                        <a:t>NINCS</a:t>
                      </a:r>
                      <a:r>
                        <a:rPr lang="hu-HU" baseline="0" dirty="0" smtClean="0"/>
                        <a:t> terjedés! </a:t>
                      </a:r>
                    </a:p>
                    <a:p>
                      <a:r>
                        <a:rPr lang="hu-HU" baseline="0" dirty="0" smtClean="0"/>
                        <a:t>Az ionoszféráról visszaverődik </a:t>
                      </a:r>
                    </a:p>
                    <a:p>
                      <a:r>
                        <a:rPr lang="hu-HU" baseline="0" dirty="0" smtClean="0"/>
                        <a:t>(rádiózás &lt; 10MHz)</a:t>
                      </a:r>
                    </a:p>
                    <a:p>
                      <a:r>
                        <a:rPr lang="hu-HU" b="1" baseline="0" dirty="0" smtClean="0"/>
                        <a:t>Elektron- és </a:t>
                      </a:r>
                      <a:r>
                        <a:rPr lang="hu-HU" b="1" baseline="0" smtClean="0"/>
                        <a:t>ion akusztikus</a:t>
                      </a:r>
                    </a:p>
                    <a:p>
                      <a:r>
                        <a:rPr lang="hu-HU" b="1" baseline="0" smtClean="0"/>
                        <a:t>hullámok</a:t>
                      </a:r>
                      <a:endParaRPr lang="hu-H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78850" name="Picture 2" descr="Frequency versus (inverse) wavelength for waves inside a plasm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9957" y="3808193"/>
            <a:ext cx="2983861" cy="28106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713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619126"/>
            <a:ext cx="7886700" cy="892682"/>
          </a:xfrm>
        </p:spPr>
        <p:txBody>
          <a:bodyPr anchor="t"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Kinetikus hullámok</a:t>
            </a:r>
            <a:b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A Naprendszer fizikája 2018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0C4B-FF6E-4558-BFE2-91C8DE5D427C}" type="slidenum">
              <a:rPr lang="hu-HU" smtClean="0"/>
              <a:pPr/>
              <a:t>61</a:t>
            </a:fld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750627" y="1787857"/>
            <a:ext cx="75062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/>
            <a:r>
              <a:rPr lang="hu-HU" b="1" u="sng" dirty="0" smtClean="0">
                <a:solidFill>
                  <a:schemeClr val="accent2">
                    <a:lumMod val="50000"/>
                  </a:schemeClr>
                </a:solidFill>
              </a:rPr>
              <a:t>I. Elemi plazmahullámok B tér nélkül</a:t>
            </a:r>
          </a:p>
          <a:p>
            <a:pPr marL="400050" indent="-400050"/>
            <a:r>
              <a:rPr lang="hu-HU" dirty="0" smtClean="0"/>
              <a:t>B = 0, </a:t>
            </a:r>
            <a:r>
              <a:rPr lang="hu-HU" dirty="0" err="1" smtClean="0"/>
              <a:t>pl</a:t>
            </a:r>
            <a:r>
              <a:rPr lang="hu-HU" dirty="0" smtClean="0"/>
              <a:t>: ionoszféra</a:t>
            </a:r>
          </a:p>
          <a:p>
            <a:pPr marL="400050" indent="-400050"/>
            <a:endParaRPr lang="hu-HU" dirty="0"/>
          </a:p>
        </p:txBody>
      </p:sp>
      <p:graphicFrame>
        <p:nvGraphicFramePr>
          <p:cNvPr id="10" name="Táblázat 9"/>
          <p:cNvGraphicFramePr>
            <a:graphicFrameLocks noGrp="1"/>
          </p:cNvGraphicFramePr>
          <p:nvPr>
            <p:extLst/>
          </p:nvPr>
        </p:nvGraphicFramePr>
        <p:xfrm>
          <a:off x="248879" y="2495330"/>
          <a:ext cx="7319539" cy="326458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3395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799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252904">
                <a:tc>
                  <a:txBody>
                    <a:bodyPr/>
                    <a:lstStyle/>
                    <a:p>
                      <a:r>
                        <a:rPr lang="hu-HU" dirty="0" smtClean="0">
                          <a:latin typeface="+mn-lt"/>
                        </a:rPr>
                        <a:t>Longitudinális</a:t>
                      </a:r>
                    </a:p>
                    <a:p>
                      <a:r>
                        <a:rPr lang="hu-HU" b="0" dirty="0" smtClean="0">
                          <a:latin typeface="+mn-lt"/>
                        </a:rPr>
                        <a:t>(elektrosztatikus / kompressziós)</a:t>
                      </a:r>
                    </a:p>
                    <a:p>
                      <a:r>
                        <a:rPr lang="hu-HU" b="0" dirty="0" smtClean="0">
                          <a:latin typeface="+mn-lt"/>
                        </a:rPr>
                        <a:t>E</a:t>
                      </a:r>
                      <a:r>
                        <a:rPr lang="hu-HU" b="0" dirty="0" smtClean="0">
                          <a:latin typeface="+mn-lt"/>
                          <a:cs typeface="Times New Roman"/>
                        </a:rPr>
                        <a:t>║ k</a:t>
                      </a:r>
                      <a:endParaRPr lang="hu-HU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ω</a:t>
                      </a:r>
                      <a:r>
                        <a:rPr lang="hu-HU" baseline="30000" dirty="0" smtClean="0"/>
                        <a:t>2</a:t>
                      </a:r>
                      <a:r>
                        <a:rPr lang="hu-HU" dirty="0" smtClean="0"/>
                        <a:t>=</a:t>
                      </a:r>
                      <a:r>
                        <a:rPr lang="el-GR" dirty="0" smtClean="0"/>
                        <a:t>ω</a:t>
                      </a:r>
                      <a:r>
                        <a:rPr lang="hu-HU" baseline="-25000" dirty="0" smtClean="0"/>
                        <a:t>p</a:t>
                      </a:r>
                      <a:r>
                        <a:rPr lang="hu-HU" baseline="30000" dirty="0" smtClean="0"/>
                        <a:t>2</a:t>
                      </a:r>
                    </a:p>
                    <a:p>
                      <a:r>
                        <a:rPr lang="hu-HU" baseline="0" dirty="0" smtClean="0"/>
                        <a:t>Plazmafrekvencia (elektron+ion)</a:t>
                      </a:r>
                    </a:p>
                    <a:p>
                      <a:r>
                        <a:rPr lang="hu-HU" b="0" baseline="0" dirty="0" smtClean="0"/>
                        <a:t>(statikus plazmarezgés, adott frekvenciával. NEM terjed)</a:t>
                      </a:r>
                      <a:endParaRPr lang="hu-HU" b="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18100">
                <a:tc>
                  <a:txBody>
                    <a:bodyPr/>
                    <a:lstStyle/>
                    <a:p>
                      <a:r>
                        <a:rPr lang="hu-HU" b="1" dirty="0" smtClean="0"/>
                        <a:t>Transzverzális hullám</a:t>
                      </a:r>
                    </a:p>
                    <a:p>
                      <a:r>
                        <a:rPr lang="hu-HU" dirty="0" smtClean="0"/>
                        <a:t>E merőleges k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="1" dirty="0" smtClean="0"/>
                        <a:t>ω</a:t>
                      </a:r>
                      <a:r>
                        <a:rPr lang="hu-HU" b="1" baseline="30000" dirty="0" smtClean="0"/>
                        <a:t>2</a:t>
                      </a:r>
                      <a:r>
                        <a:rPr lang="hu-HU" b="1" dirty="0" smtClean="0"/>
                        <a:t>=</a:t>
                      </a:r>
                      <a:r>
                        <a:rPr lang="el-GR" b="1" dirty="0" smtClean="0"/>
                        <a:t>ω</a:t>
                      </a:r>
                      <a:r>
                        <a:rPr lang="hu-HU" b="1" baseline="-25000" dirty="0" smtClean="0"/>
                        <a:t>p</a:t>
                      </a:r>
                      <a:r>
                        <a:rPr lang="hu-HU" b="1" baseline="30000" dirty="0" smtClean="0"/>
                        <a:t>2</a:t>
                      </a:r>
                      <a:r>
                        <a:rPr lang="hu-HU" b="1" baseline="0" dirty="0" smtClean="0"/>
                        <a:t>+k</a:t>
                      </a:r>
                      <a:r>
                        <a:rPr lang="hu-HU" b="1" baseline="30000" dirty="0" smtClean="0"/>
                        <a:t>2</a:t>
                      </a:r>
                      <a:r>
                        <a:rPr lang="hu-HU" b="1" baseline="0" dirty="0" smtClean="0"/>
                        <a:t>c</a:t>
                      </a:r>
                      <a:r>
                        <a:rPr lang="hu-HU" b="1" baseline="30000" dirty="0" smtClean="0"/>
                        <a:t>2</a:t>
                      </a:r>
                    </a:p>
                    <a:p>
                      <a:r>
                        <a:rPr lang="hu-HU" dirty="0" smtClean="0"/>
                        <a:t>Plazmafrekvencia alatt</a:t>
                      </a:r>
                    </a:p>
                    <a:p>
                      <a:r>
                        <a:rPr lang="hu-HU" dirty="0" smtClean="0"/>
                        <a:t>NINCS</a:t>
                      </a:r>
                      <a:r>
                        <a:rPr lang="hu-HU" baseline="0" dirty="0" smtClean="0"/>
                        <a:t> terjedés! </a:t>
                      </a:r>
                    </a:p>
                    <a:p>
                      <a:r>
                        <a:rPr lang="hu-HU" baseline="0" dirty="0" smtClean="0"/>
                        <a:t>Az ionoszféráról visszaverődik </a:t>
                      </a:r>
                    </a:p>
                    <a:p>
                      <a:r>
                        <a:rPr lang="hu-HU" baseline="0" dirty="0" smtClean="0"/>
                        <a:t>(rádiózás &lt; 10MHz)</a:t>
                      </a:r>
                    </a:p>
                    <a:p>
                      <a:r>
                        <a:rPr lang="hu-HU" b="1" baseline="0" dirty="0" smtClean="0"/>
                        <a:t>Elektron- és </a:t>
                      </a:r>
                      <a:r>
                        <a:rPr lang="hu-HU" b="1" baseline="0" smtClean="0"/>
                        <a:t>ion akusztikus </a:t>
                      </a:r>
                      <a:endParaRPr lang="hu-HU" b="1" baseline="0" dirty="0" smtClean="0"/>
                    </a:p>
                    <a:p>
                      <a:r>
                        <a:rPr lang="hu-HU" b="1" baseline="0" dirty="0" smtClean="0"/>
                        <a:t>hullámok</a:t>
                      </a:r>
                      <a:endParaRPr lang="hu-H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8" name="Picture 2" descr="https://coherence.files.wordpress.com/2012/07/ionosphere1.png?w=5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2639" y="3964197"/>
            <a:ext cx="3174413" cy="23002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788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619126"/>
            <a:ext cx="7886700" cy="892682"/>
          </a:xfrm>
        </p:spPr>
        <p:txBody>
          <a:bodyPr anchor="t"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Kinetikus hullámok </a:t>
            </a:r>
            <a:r>
              <a:rPr lang="hu-HU" sz="2700" dirty="0" smtClean="0">
                <a:solidFill>
                  <a:schemeClr val="accent2">
                    <a:lumMod val="50000"/>
                  </a:schemeClr>
                </a:solidFill>
              </a:rPr>
              <a:t>– B</a:t>
            </a:r>
            <a:r>
              <a:rPr lang="hu-HU" sz="2700" baseline="-25000" dirty="0" smtClean="0">
                <a:solidFill>
                  <a:schemeClr val="accent2">
                    <a:lumMod val="50000"/>
                  </a:schemeClr>
                </a:solidFill>
              </a:rPr>
              <a:t>0</a:t>
            </a:r>
            <a:r>
              <a:rPr lang="hu-HU" sz="2700" dirty="0" smtClean="0">
                <a:solidFill>
                  <a:schemeClr val="accent2">
                    <a:lumMod val="50000"/>
                  </a:schemeClr>
                </a:solidFill>
              </a:rPr>
              <a:t> tér mellett</a:t>
            </a:r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A Naprendszer fizikája 2018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0C4B-FF6E-4558-BFE2-91C8DE5D427C}" type="slidenum">
              <a:rPr lang="hu-HU" smtClean="0"/>
              <a:pPr/>
              <a:t>62</a:t>
            </a:fld>
            <a:endParaRPr lang="hu-HU"/>
          </a:p>
        </p:txBody>
      </p:sp>
      <p:graphicFrame>
        <p:nvGraphicFramePr>
          <p:cNvPr id="10" name="Táblázat 9"/>
          <p:cNvGraphicFramePr>
            <a:graphicFrameLocks noGrp="1"/>
          </p:cNvGraphicFramePr>
          <p:nvPr>
            <p:extLst/>
          </p:nvPr>
        </p:nvGraphicFramePr>
        <p:xfrm>
          <a:off x="895993" y="1426186"/>
          <a:ext cx="7319539" cy="4819869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8190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586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418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16682">
                <a:tc>
                  <a:txBody>
                    <a:bodyPr/>
                    <a:lstStyle/>
                    <a:p>
                      <a:endParaRPr lang="hu-HU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baseline="0" dirty="0" smtClean="0">
                          <a:latin typeface="+mn-lt"/>
                        </a:rPr>
                        <a:t>B</a:t>
                      </a:r>
                      <a:r>
                        <a:rPr lang="hu-HU" b="1" baseline="-25000" dirty="0" smtClean="0">
                          <a:latin typeface="+mn-lt"/>
                        </a:rPr>
                        <a:t>0</a:t>
                      </a:r>
                      <a:r>
                        <a:rPr lang="hu-HU" b="1" baseline="0" dirty="0" smtClean="0">
                          <a:latin typeface="+mn-lt"/>
                        </a:rPr>
                        <a:t> </a:t>
                      </a:r>
                      <a:r>
                        <a:rPr lang="hu-HU" b="1" baseline="0" dirty="0" smtClean="0">
                          <a:latin typeface="+mn-lt"/>
                          <a:cs typeface="Times New Roman"/>
                        </a:rPr>
                        <a:t>║ k </a:t>
                      </a:r>
                      <a:r>
                        <a:rPr lang="hu-HU" b="1" baseline="0" dirty="0" err="1" smtClean="0">
                          <a:latin typeface="+mn-lt"/>
                          <a:cs typeface="Times New Roman"/>
                        </a:rPr>
                        <a:t>párh</a:t>
                      </a:r>
                      <a:r>
                        <a:rPr lang="hu-HU" b="1" baseline="0" dirty="0" smtClean="0">
                          <a:latin typeface="+mn-lt"/>
                          <a:cs typeface="Times New Roman"/>
                        </a:rPr>
                        <a:t>. terjedés</a:t>
                      </a:r>
                      <a:endParaRPr lang="hu-HU" b="1" baseline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baseline="0" dirty="0" smtClean="0">
                          <a:latin typeface="+mn-lt"/>
                        </a:rPr>
                        <a:t>B</a:t>
                      </a:r>
                      <a:r>
                        <a:rPr lang="hu-HU" b="1" baseline="-25000" dirty="0" smtClean="0">
                          <a:latin typeface="+mn-lt"/>
                        </a:rPr>
                        <a:t>0</a:t>
                      </a:r>
                      <a:r>
                        <a:rPr lang="hu-HU" b="1" baseline="0" dirty="0" smtClean="0">
                          <a:latin typeface="+mn-lt"/>
                        </a:rPr>
                        <a:t> merőleges  k</a:t>
                      </a:r>
                      <a:endParaRPr lang="hu-HU" b="1" baseline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45587">
                <a:tc>
                  <a:txBody>
                    <a:bodyPr/>
                    <a:lstStyle/>
                    <a:p>
                      <a:r>
                        <a:rPr lang="hu-HU" b="1" dirty="0" smtClean="0">
                          <a:latin typeface="+mn-lt"/>
                        </a:rPr>
                        <a:t>Longitudinális</a:t>
                      </a:r>
                    </a:p>
                    <a:p>
                      <a:r>
                        <a:rPr lang="hu-HU" b="0" dirty="0" smtClean="0">
                          <a:latin typeface="+mn-lt"/>
                        </a:rPr>
                        <a:t>E</a:t>
                      </a:r>
                      <a:r>
                        <a:rPr lang="hu-HU" b="0" dirty="0" smtClean="0">
                          <a:latin typeface="+mn-lt"/>
                          <a:cs typeface="Times New Roman"/>
                        </a:rPr>
                        <a:t>║ k</a:t>
                      </a:r>
                      <a:endParaRPr lang="hu-HU" b="0" dirty="0">
                        <a:latin typeface="+mn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hu-HU" b="1" baseline="0" dirty="0" smtClean="0">
                          <a:latin typeface="+mn-lt"/>
                        </a:rPr>
                        <a:t>Plazmafrekvencia</a:t>
                      </a:r>
                    </a:p>
                    <a:p>
                      <a:r>
                        <a:rPr lang="hu-HU" b="0" baseline="0" dirty="0" smtClean="0">
                          <a:latin typeface="+mn-lt"/>
                        </a:rPr>
                        <a:t>(</a:t>
                      </a:r>
                      <a:r>
                        <a:rPr lang="hu-HU" b="0" baseline="0" dirty="0" err="1" smtClean="0">
                          <a:latin typeface="+mn-lt"/>
                        </a:rPr>
                        <a:t>u.az</a:t>
                      </a:r>
                      <a:r>
                        <a:rPr lang="hu-HU" b="0" baseline="0" dirty="0" smtClean="0">
                          <a:latin typeface="+mn-lt"/>
                        </a:rPr>
                        <a:t> a megoldás, NEM alakul ki hullám.)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b="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18100">
                <a:tc>
                  <a:txBody>
                    <a:bodyPr/>
                    <a:lstStyle/>
                    <a:p>
                      <a:r>
                        <a:rPr lang="hu-HU" b="1" dirty="0" smtClean="0"/>
                        <a:t>Transzverzális hullám</a:t>
                      </a:r>
                    </a:p>
                    <a:p>
                      <a:r>
                        <a:rPr lang="hu-HU" dirty="0" smtClean="0"/>
                        <a:t>E merőleges k</a:t>
                      </a:r>
                    </a:p>
                    <a:p>
                      <a:r>
                        <a:rPr lang="hu-H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/nagyfrekvencián, </a:t>
                      </a:r>
                    </a:p>
                    <a:p>
                      <a:r>
                        <a:rPr lang="hu-H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Csak az elektronok mozognak/</a:t>
                      </a:r>
                      <a:endParaRPr lang="hu-HU" sz="16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/>
                        <a:t>R és L polarizált </a:t>
                      </a:r>
                      <a:r>
                        <a:rPr lang="hu-HU" b="1" dirty="0" err="1" smtClean="0"/>
                        <a:t>módusok</a:t>
                      </a:r>
                      <a:endParaRPr lang="hu-HU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dirty="0" smtClean="0"/>
                        <a:t>O módus: </a:t>
                      </a:r>
                    </a:p>
                    <a:p>
                      <a:r>
                        <a:rPr lang="hu-HU" b="1" dirty="0" smtClean="0">
                          <a:latin typeface="+mn-lt"/>
                        </a:rPr>
                        <a:t>(polarizáció: E </a:t>
                      </a:r>
                      <a:r>
                        <a:rPr lang="hu-HU" b="1" dirty="0" smtClean="0">
                          <a:latin typeface="+mn-lt"/>
                          <a:cs typeface="Times New Roman"/>
                        </a:rPr>
                        <a:t>║B</a:t>
                      </a:r>
                      <a:r>
                        <a:rPr lang="hu-HU" b="1" baseline="-25000" dirty="0" smtClean="0">
                          <a:latin typeface="+mn-lt"/>
                          <a:cs typeface="Times New Roman"/>
                        </a:rPr>
                        <a:t>0</a:t>
                      </a:r>
                      <a:r>
                        <a:rPr lang="hu-HU" b="1" baseline="0" dirty="0" smtClean="0">
                          <a:latin typeface="+mn-lt"/>
                          <a:cs typeface="Times New Roman"/>
                        </a:rPr>
                        <a:t>)</a:t>
                      </a:r>
                    </a:p>
                    <a:p>
                      <a:endParaRPr lang="hu-HU" b="1" dirty="0" smtClean="0">
                        <a:latin typeface="Times New Roman"/>
                        <a:cs typeface="Times New Roman"/>
                      </a:endParaRPr>
                    </a:p>
                    <a:p>
                      <a:r>
                        <a:rPr lang="hu-HU" b="1" dirty="0" smtClean="0"/>
                        <a:t>X módus:</a:t>
                      </a:r>
                    </a:p>
                    <a:p>
                      <a:r>
                        <a:rPr lang="hu-HU" b="1" dirty="0" smtClean="0"/>
                        <a:t>(</a:t>
                      </a:r>
                      <a:r>
                        <a:rPr lang="hu-HU" b="1" baseline="0" dirty="0" smtClean="0"/>
                        <a:t>polarizáció: E merőleges B</a:t>
                      </a:r>
                      <a:r>
                        <a:rPr lang="hu-HU" b="1" baseline="-25000" dirty="0" smtClean="0"/>
                        <a:t>0</a:t>
                      </a:r>
                      <a:r>
                        <a:rPr lang="hu-HU" b="1" baseline="0" dirty="0" smtClean="0"/>
                        <a:t>)</a:t>
                      </a:r>
                      <a:endParaRPr lang="hu-HU" b="1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18100">
                <a:tc>
                  <a:txBody>
                    <a:bodyPr/>
                    <a:lstStyle/>
                    <a:p>
                      <a:r>
                        <a:rPr lang="hu-HU" b="1" dirty="0" smtClean="0"/>
                        <a:t>Transzverzális hullám</a:t>
                      </a:r>
                    </a:p>
                    <a:p>
                      <a:r>
                        <a:rPr lang="hu-HU" dirty="0" smtClean="0"/>
                        <a:t>E merőleges k</a:t>
                      </a:r>
                    </a:p>
                    <a:p>
                      <a:r>
                        <a:rPr lang="hu-H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/alacsony frekvencián, </a:t>
                      </a:r>
                    </a:p>
                    <a:p>
                      <a:r>
                        <a:rPr lang="hu-H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Ionok mozognak/</a:t>
                      </a:r>
                    </a:p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dirty="0" smtClean="0"/>
                        <a:t>R és L </a:t>
                      </a:r>
                      <a:r>
                        <a:rPr lang="hu-HU" b="1" dirty="0" err="1" smtClean="0"/>
                        <a:t>módusok</a:t>
                      </a:r>
                      <a:r>
                        <a:rPr lang="hu-HU" b="1" dirty="0" smtClean="0"/>
                        <a:t> alja</a:t>
                      </a:r>
                      <a:r>
                        <a:rPr lang="hu-HU" b="1" smtClean="0"/>
                        <a:t>: whistlerek</a:t>
                      </a:r>
                    </a:p>
                    <a:p>
                      <a:endParaRPr lang="hu-HU" b="1" smtClean="0"/>
                    </a:p>
                    <a:p>
                      <a:endParaRPr lang="hu-HU" b="1" smtClean="0"/>
                    </a:p>
                    <a:p>
                      <a:r>
                        <a:rPr lang="hu-HU" b="0" smtClean="0"/>
                        <a:t>plazmafrekvencia alatt is tudnak terjedni!</a:t>
                      </a:r>
                      <a:endParaRPr lang="hu-H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dirty="0" smtClean="0"/>
                        <a:t>Z módus</a:t>
                      </a:r>
                    </a:p>
                    <a:p>
                      <a:endParaRPr lang="hu-HU" b="1" dirty="0" smtClean="0"/>
                    </a:p>
                    <a:p>
                      <a:r>
                        <a:rPr lang="hu-HU" b="1" dirty="0" err="1" smtClean="0"/>
                        <a:t>MHD-ban</a:t>
                      </a:r>
                      <a:r>
                        <a:rPr lang="hu-HU" b="1" baseline="0" dirty="0" smtClean="0"/>
                        <a:t> leírt Alfvén hullámok ide kapcsolhatók </a:t>
                      </a:r>
                      <a:r>
                        <a:rPr lang="hu-HU" b="0" baseline="0" dirty="0" smtClean="0"/>
                        <a:t>(a legalacsonyabb frekvenciákhoz)</a:t>
                      </a:r>
                      <a:endParaRPr lang="hu-HU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92162" name="Picture 2" descr="https://upload.wikimedia.org/wikipedia/commons/8/81/Circular.Polarization.Circularly.Polarized.Light_Right.Handed.Animation.305x190.255Color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0314" y="3026026"/>
            <a:ext cx="1828801" cy="1139253"/>
          </a:xfrm>
          <a:prstGeom prst="rect">
            <a:avLst/>
          </a:prstGeom>
          <a:noFill/>
        </p:spPr>
      </p:pic>
      <p:sp>
        <p:nvSpPr>
          <p:cNvPr id="11" name="Lekerekített téglalap 10"/>
          <p:cNvSpPr/>
          <p:nvPr/>
        </p:nvSpPr>
        <p:spPr>
          <a:xfrm rot="2286761">
            <a:off x="6706185" y="4445891"/>
            <a:ext cx="1726368" cy="37425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Szövegdoboz 11"/>
          <p:cNvSpPr txBox="1"/>
          <p:nvPr/>
        </p:nvSpPr>
        <p:spPr>
          <a:xfrm rot="2238285">
            <a:off x="6692244" y="4472301"/>
            <a:ext cx="191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Hibrid hullámok!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7121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619126"/>
            <a:ext cx="7886700" cy="892682"/>
          </a:xfrm>
        </p:spPr>
        <p:txBody>
          <a:bodyPr anchor="t"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Kinetikus hullámok </a:t>
            </a:r>
            <a:r>
              <a:rPr lang="hu-HU" sz="2700" dirty="0" smtClean="0">
                <a:solidFill>
                  <a:schemeClr val="accent2">
                    <a:lumMod val="50000"/>
                  </a:schemeClr>
                </a:solidFill>
              </a:rPr>
              <a:t>– B</a:t>
            </a:r>
            <a:r>
              <a:rPr lang="hu-HU" sz="2700" baseline="-25000" dirty="0" smtClean="0">
                <a:solidFill>
                  <a:schemeClr val="accent2">
                    <a:lumMod val="50000"/>
                  </a:schemeClr>
                </a:solidFill>
              </a:rPr>
              <a:t>0</a:t>
            </a:r>
            <a:r>
              <a:rPr lang="hu-HU" sz="2700" dirty="0" smtClean="0">
                <a:solidFill>
                  <a:schemeClr val="accent2">
                    <a:lumMod val="50000"/>
                  </a:schemeClr>
                </a:solidFill>
              </a:rPr>
              <a:t> tér mellett</a:t>
            </a:r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A Naprendszer fizikája 2018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0C4B-FF6E-4558-BFE2-91C8DE5D427C}" type="slidenum">
              <a:rPr lang="hu-HU" smtClean="0"/>
              <a:pPr/>
              <a:t>63</a:t>
            </a:fld>
            <a:endParaRPr lang="hu-HU"/>
          </a:p>
        </p:txBody>
      </p:sp>
      <p:graphicFrame>
        <p:nvGraphicFramePr>
          <p:cNvPr id="10" name="Táblázat 9"/>
          <p:cNvGraphicFramePr>
            <a:graphicFrameLocks noGrp="1"/>
          </p:cNvGraphicFramePr>
          <p:nvPr/>
        </p:nvGraphicFramePr>
        <p:xfrm>
          <a:off x="895993" y="1426186"/>
          <a:ext cx="7319539" cy="1162269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8190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004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16682">
                <a:tc>
                  <a:txBody>
                    <a:bodyPr/>
                    <a:lstStyle/>
                    <a:p>
                      <a:endParaRPr lang="hu-HU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baseline="0" dirty="0" smtClean="0">
                          <a:latin typeface="+mn-lt"/>
                        </a:rPr>
                        <a:t>Ferde terjedés </a:t>
                      </a:r>
                      <a:endParaRPr lang="hu-HU" b="1" baseline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45587">
                <a:tc>
                  <a:txBody>
                    <a:bodyPr/>
                    <a:lstStyle/>
                    <a:p>
                      <a:endParaRPr lang="hu-HU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0" baseline="0" dirty="0" smtClean="0">
                          <a:latin typeface="+mn-lt"/>
                        </a:rPr>
                        <a:t>R,L és O,X </a:t>
                      </a:r>
                      <a:r>
                        <a:rPr lang="hu-HU" b="0" baseline="0" dirty="0" err="1" smtClean="0">
                          <a:latin typeface="+mn-lt"/>
                        </a:rPr>
                        <a:t>módusok</a:t>
                      </a:r>
                      <a:r>
                        <a:rPr lang="hu-HU" b="0" baseline="0" dirty="0" smtClean="0">
                          <a:latin typeface="+mn-lt"/>
                        </a:rPr>
                        <a:t> összekapcsolódnak</a:t>
                      </a:r>
                    </a:p>
                    <a:p>
                      <a:r>
                        <a:rPr lang="hu-HU" b="0" baseline="0" dirty="0" smtClean="0">
                          <a:latin typeface="+mn-lt"/>
                        </a:rPr>
                        <a:t>Rezonanciafrekvenciák k és B szögétől függenek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9" name="Kép 8" descr="apphar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2433" y="2710544"/>
            <a:ext cx="8390460" cy="904853"/>
          </a:xfrm>
          <a:prstGeom prst="rect">
            <a:avLst/>
          </a:prstGeom>
        </p:spPr>
      </p:pic>
      <p:pic>
        <p:nvPicPr>
          <p:cNvPr id="13" name="Kép 12" descr="apphart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93187" y="3798624"/>
            <a:ext cx="752580" cy="1314634"/>
          </a:xfrm>
          <a:prstGeom prst="rect">
            <a:avLst/>
          </a:prstGeom>
        </p:spPr>
      </p:pic>
      <p:pic>
        <p:nvPicPr>
          <p:cNvPr id="14" name="Kép 13" descr="apphart3.PNG"/>
          <p:cNvPicPr>
            <a:picLocks noChangeAspect="1"/>
          </p:cNvPicPr>
          <p:nvPr/>
        </p:nvPicPr>
        <p:blipFill>
          <a:blip r:embed="rId5" cstate="print"/>
          <a:srcRect r="4887"/>
          <a:stretch>
            <a:fillRect/>
          </a:stretch>
        </p:blipFill>
        <p:spPr>
          <a:xfrm>
            <a:off x="5149402" y="3615397"/>
            <a:ext cx="3365948" cy="3106079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9245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619126"/>
            <a:ext cx="7886700" cy="892682"/>
          </a:xfrm>
        </p:spPr>
        <p:txBody>
          <a:bodyPr anchor="t"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MHD hullámok</a:t>
            </a:r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A Naprendszer fizikája 2018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0C4B-FF6E-4558-BFE2-91C8DE5D427C}" type="slidenum">
              <a:rPr lang="hu-HU" smtClean="0"/>
              <a:pPr/>
              <a:t>64</a:t>
            </a:fld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545122" y="1535240"/>
            <a:ext cx="755435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MHD egyenletekből. Kis perturbáció (p,</a:t>
            </a:r>
            <a:r>
              <a:rPr lang="el-GR" dirty="0" smtClean="0"/>
              <a:t>ρ</a:t>
            </a:r>
            <a:r>
              <a:rPr lang="hu-HU" dirty="0" smtClean="0"/>
              <a:t>,H,v), majd </a:t>
            </a:r>
            <a:r>
              <a:rPr lang="hu-HU" dirty="0" err="1" smtClean="0"/>
              <a:t>linearizálás</a:t>
            </a:r>
            <a:r>
              <a:rPr lang="hu-HU" dirty="0" smtClean="0"/>
              <a:t>. Hullám formában keressük a megoldást. Diszperziós relációnak 3 megoldása lehet </a:t>
            </a:r>
            <a:r>
              <a:rPr lang="hu-HU" dirty="0" smtClean="0">
                <a:latin typeface="Times New Roman"/>
                <a:cs typeface="Times New Roman"/>
              </a:rPr>
              <a:t>→</a:t>
            </a:r>
            <a:endParaRPr lang="hu-HU" dirty="0" smtClean="0"/>
          </a:p>
          <a:p>
            <a:r>
              <a:rPr lang="hu-HU" dirty="0" smtClean="0"/>
              <a:t>3 féle hullám, terjedési sebességük k     B –</a:t>
            </a:r>
            <a:r>
              <a:rPr lang="hu-HU" dirty="0" err="1" smtClean="0"/>
              <a:t>től</a:t>
            </a:r>
            <a:r>
              <a:rPr lang="hu-HU" dirty="0" smtClean="0"/>
              <a:t> függ.</a:t>
            </a:r>
          </a:p>
          <a:p>
            <a:endParaRPr lang="hu-HU" dirty="0" smtClean="0"/>
          </a:p>
          <a:p>
            <a:r>
              <a:rPr lang="hu-HU" b="1" dirty="0" err="1" smtClean="0">
                <a:solidFill>
                  <a:schemeClr val="accent2">
                    <a:lumMod val="50000"/>
                  </a:schemeClr>
                </a:solidFill>
              </a:rPr>
              <a:t>Alfvén-hullám</a:t>
            </a:r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  <a:r>
              <a:rPr lang="hu-HU" dirty="0" smtClean="0"/>
              <a:t>  transzverz</a:t>
            </a:r>
          </a:p>
          <a:p>
            <a:r>
              <a:rPr lang="hu-HU" dirty="0" smtClean="0"/>
              <a:t>EM hullám, erővonalak saját-</a:t>
            </a:r>
          </a:p>
          <a:p>
            <a:r>
              <a:rPr lang="hu-HU" dirty="0" smtClean="0"/>
              <a:t>rezgése. Nem </a:t>
            </a:r>
            <a:r>
              <a:rPr lang="hu-HU" dirty="0" err="1" smtClean="0"/>
              <a:t>diszperzív</a:t>
            </a:r>
            <a:r>
              <a:rPr lang="hu-HU" dirty="0" smtClean="0"/>
              <a:t>.  </a:t>
            </a:r>
          </a:p>
          <a:p>
            <a:r>
              <a:rPr lang="hu-HU" dirty="0" smtClean="0"/>
              <a:t>B-vel párhuzamosan és ferdén </a:t>
            </a:r>
          </a:p>
          <a:p>
            <a:r>
              <a:rPr lang="hu-HU" dirty="0" smtClean="0"/>
              <a:t>tud terjedni</a:t>
            </a:r>
          </a:p>
          <a:p>
            <a:endParaRPr lang="hu-H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</a:rPr>
              <a:t>Gyors és Lassú </a:t>
            </a:r>
          </a:p>
          <a:p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</a:rPr>
              <a:t>magnetoszonikus hullám: </a:t>
            </a:r>
          </a:p>
          <a:p>
            <a:r>
              <a:rPr lang="hu-HU" dirty="0" smtClean="0"/>
              <a:t>kompressziós hullámok, </a:t>
            </a:r>
          </a:p>
          <a:p>
            <a:r>
              <a:rPr lang="hu-HU" dirty="0" smtClean="0"/>
              <a:t>vannak sűrűségváltozások. </a:t>
            </a:r>
          </a:p>
          <a:p>
            <a:r>
              <a:rPr lang="hu-HU" dirty="0" smtClean="0"/>
              <a:t>Ha k merőleges B-re: az erő-</a:t>
            </a:r>
          </a:p>
          <a:p>
            <a:r>
              <a:rPr lang="hu-HU" dirty="0" smtClean="0"/>
              <a:t>vonalak sűrűsödése, ritkulása.</a:t>
            </a:r>
          </a:p>
          <a:p>
            <a:endParaRPr lang="hu-H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hu-HU" dirty="0"/>
          </a:p>
        </p:txBody>
      </p:sp>
      <p:pic>
        <p:nvPicPr>
          <p:cNvPr id="8" name="Kép 7" descr="szog.PNG"/>
          <p:cNvPicPr>
            <a:picLocks noChangeAspect="1"/>
          </p:cNvPicPr>
          <p:nvPr/>
        </p:nvPicPr>
        <p:blipFill>
          <a:blip r:embed="rId3" cstate="print"/>
          <a:srcRect l="22692" r="15588" b="848"/>
          <a:stretch>
            <a:fillRect/>
          </a:stretch>
        </p:blipFill>
        <p:spPr>
          <a:xfrm>
            <a:off x="4022824" y="2105582"/>
            <a:ext cx="211667" cy="358931"/>
          </a:xfrm>
          <a:prstGeom prst="rect">
            <a:avLst/>
          </a:prstGeom>
        </p:spPr>
      </p:pic>
      <p:pic>
        <p:nvPicPr>
          <p:cNvPr id="10" name="Kép 9" descr="alfven2.PNG"/>
          <p:cNvPicPr>
            <a:picLocks noChangeAspect="1"/>
          </p:cNvPicPr>
          <p:nvPr/>
        </p:nvPicPr>
        <p:blipFill>
          <a:blip r:embed="rId4" cstate="print"/>
          <a:srcRect l="2310" t="69440"/>
          <a:stretch>
            <a:fillRect/>
          </a:stretch>
        </p:blipFill>
        <p:spPr>
          <a:xfrm>
            <a:off x="4442910" y="2528047"/>
            <a:ext cx="4118124" cy="1247202"/>
          </a:xfrm>
          <a:prstGeom prst="rect">
            <a:avLst/>
          </a:prstGeom>
        </p:spPr>
      </p:pic>
      <p:pic>
        <p:nvPicPr>
          <p:cNvPr id="11" name="Kép 10" descr="alfven2.PNG"/>
          <p:cNvPicPr>
            <a:picLocks noChangeAspect="1"/>
          </p:cNvPicPr>
          <p:nvPr/>
        </p:nvPicPr>
        <p:blipFill>
          <a:blip r:embed="rId4" cstate="print"/>
          <a:srcRect t="4051" b="30656"/>
          <a:stretch>
            <a:fillRect/>
          </a:stretch>
        </p:blipFill>
        <p:spPr>
          <a:xfrm>
            <a:off x="4465007" y="3829723"/>
            <a:ext cx="4144021" cy="261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2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619126"/>
            <a:ext cx="7886700" cy="892682"/>
          </a:xfrm>
        </p:spPr>
        <p:txBody>
          <a:bodyPr anchor="t"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MHD hullámok</a:t>
            </a:r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A Naprendszer fizikája 2018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0C4B-FF6E-4558-BFE2-91C8DE5D427C}" type="slidenum">
              <a:rPr lang="hu-HU" smtClean="0"/>
              <a:pPr/>
              <a:t>65</a:t>
            </a:fld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545122" y="1535240"/>
            <a:ext cx="755435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MHD egyenletekből. Kis perturbáció (p,</a:t>
            </a:r>
            <a:r>
              <a:rPr lang="el-GR" dirty="0" smtClean="0"/>
              <a:t>ρ</a:t>
            </a:r>
            <a:r>
              <a:rPr lang="hu-HU" dirty="0" smtClean="0"/>
              <a:t>,H,v), majd </a:t>
            </a:r>
            <a:r>
              <a:rPr lang="hu-HU" dirty="0" err="1" smtClean="0"/>
              <a:t>linearizálás</a:t>
            </a:r>
            <a:r>
              <a:rPr lang="hu-HU" dirty="0" smtClean="0"/>
              <a:t>. Hullám formában keressük a megoldást. Diszperziós relációnak 3 megoldása lehet </a:t>
            </a:r>
            <a:r>
              <a:rPr lang="hu-HU" dirty="0" smtClean="0">
                <a:latin typeface="Times New Roman"/>
                <a:cs typeface="Times New Roman"/>
              </a:rPr>
              <a:t>→</a:t>
            </a:r>
            <a:endParaRPr lang="hu-HU" dirty="0" smtClean="0"/>
          </a:p>
          <a:p>
            <a:r>
              <a:rPr lang="hu-HU" dirty="0" smtClean="0"/>
              <a:t>3 féle hullám, terjedési sebességük k     B –</a:t>
            </a:r>
            <a:r>
              <a:rPr lang="hu-HU" dirty="0" err="1" smtClean="0"/>
              <a:t>től</a:t>
            </a:r>
            <a:r>
              <a:rPr lang="hu-HU" dirty="0" smtClean="0"/>
              <a:t> függ.</a:t>
            </a:r>
          </a:p>
          <a:p>
            <a:endParaRPr lang="hu-HU" dirty="0" smtClean="0"/>
          </a:p>
          <a:p>
            <a:r>
              <a:rPr lang="hu-HU" b="1" dirty="0" err="1" smtClean="0">
                <a:solidFill>
                  <a:schemeClr val="accent2">
                    <a:lumMod val="50000"/>
                  </a:schemeClr>
                </a:solidFill>
              </a:rPr>
              <a:t>Alfvén-hullám</a:t>
            </a:r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  <a:r>
              <a:rPr lang="hu-HU" dirty="0" smtClean="0"/>
              <a:t>  transzverz</a:t>
            </a:r>
          </a:p>
          <a:p>
            <a:r>
              <a:rPr lang="hu-HU" dirty="0" smtClean="0"/>
              <a:t>EM hullám, erővonalak saját-</a:t>
            </a:r>
          </a:p>
          <a:p>
            <a:r>
              <a:rPr lang="hu-HU" dirty="0" smtClean="0"/>
              <a:t>rezgése. Nem </a:t>
            </a:r>
            <a:r>
              <a:rPr lang="hu-HU" dirty="0" err="1" smtClean="0"/>
              <a:t>diszperzív</a:t>
            </a:r>
            <a:r>
              <a:rPr lang="hu-HU" dirty="0" smtClean="0"/>
              <a:t>.  </a:t>
            </a:r>
          </a:p>
          <a:p>
            <a:endParaRPr lang="hu-H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hu-H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hu-H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hu-H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</a:rPr>
              <a:t>Gyors és Lassú </a:t>
            </a:r>
          </a:p>
          <a:p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</a:rPr>
              <a:t>magnetoszonikus hullám: </a:t>
            </a:r>
          </a:p>
          <a:p>
            <a:r>
              <a:rPr lang="hu-HU" dirty="0" smtClean="0"/>
              <a:t>kompressziós hullámok, </a:t>
            </a:r>
          </a:p>
          <a:p>
            <a:r>
              <a:rPr lang="hu-HU" dirty="0" smtClean="0"/>
              <a:t>vannak sűrűségváltozások. </a:t>
            </a:r>
          </a:p>
          <a:p>
            <a:r>
              <a:rPr lang="hu-HU" dirty="0" smtClean="0"/>
              <a:t>Ha k merőleges B-re: az erő-</a:t>
            </a:r>
          </a:p>
          <a:p>
            <a:r>
              <a:rPr lang="hu-HU" dirty="0" smtClean="0"/>
              <a:t>vonalak sűrűsödése, ritkulása.</a:t>
            </a:r>
          </a:p>
          <a:p>
            <a:endParaRPr lang="hu-H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hu-HU" dirty="0"/>
          </a:p>
        </p:txBody>
      </p:sp>
      <p:pic>
        <p:nvPicPr>
          <p:cNvPr id="7" name="Kép 6" descr="mhdal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0174" y="3490700"/>
            <a:ext cx="1507811" cy="570312"/>
          </a:xfrm>
          <a:prstGeom prst="rect">
            <a:avLst/>
          </a:prstGeom>
        </p:spPr>
      </p:pic>
      <p:pic>
        <p:nvPicPr>
          <p:cNvPr id="8" name="Kép 7" descr="szog.PNG"/>
          <p:cNvPicPr>
            <a:picLocks noChangeAspect="1"/>
          </p:cNvPicPr>
          <p:nvPr/>
        </p:nvPicPr>
        <p:blipFill>
          <a:blip r:embed="rId4" cstate="print"/>
          <a:srcRect l="22692" r="15588" b="848"/>
          <a:stretch>
            <a:fillRect/>
          </a:stretch>
        </p:blipFill>
        <p:spPr>
          <a:xfrm>
            <a:off x="4109322" y="2068512"/>
            <a:ext cx="211667" cy="358931"/>
          </a:xfrm>
          <a:prstGeom prst="rect">
            <a:avLst/>
          </a:prstGeom>
        </p:spPr>
      </p:pic>
      <p:pic>
        <p:nvPicPr>
          <p:cNvPr id="9" name="Kép 8" descr="mhdwaves.PNG"/>
          <p:cNvPicPr>
            <a:picLocks noChangeAspect="1"/>
          </p:cNvPicPr>
          <p:nvPr/>
        </p:nvPicPr>
        <p:blipFill>
          <a:blip r:embed="rId5" cstate="print"/>
          <a:srcRect t="5140"/>
          <a:stretch>
            <a:fillRect/>
          </a:stretch>
        </p:blipFill>
        <p:spPr>
          <a:xfrm>
            <a:off x="3555143" y="2969807"/>
            <a:ext cx="5588857" cy="3409181"/>
          </a:xfrm>
          <a:prstGeom prst="rect">
            <a:avLst/>
          </a:prstGeom>
        </p:spPr>
      </p:pic>
      <p:pic>
        <p:nvPicPr>
          <p:cNvPr id="10" name="Kép 9" descr="alfven.PNG"/>
          <p:cNvPicPr>
            <a:picLocks noChangeAspect="1"/>
          </p:cNvPicPr>
          <p:nvPr/>
        </p:nvPicPr>
        <p:blipFill>
          <a:blip r:embed="rId6" cstate="print"/>
          <a:srcRect t="10106"/>
          <a:stretch>
            <a:fillRect/>
          </a:stretch>
        </p:blipFill>
        <p:spPr>
          <a:xfrm>
            <a:off x="645459" y="3935506"/>
            <a:ext cx="1028594" cy="68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21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619126"/>
            <a:ext cx="7886700" cy="892682"/>
          </a:xfrm>
        </p:spPr>
        <p:txBody>
          <a:bodyPr anchor="t"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MHD hullámok</a:t>
            </a:r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A Naprendszer fizikája 2018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0C4B-FF6E-4558-BFE2-91C8DE5D427C}" type="slidenum">
              <a:rPr lang="hu-HU" smtClean="0"/>
              <a:pPr/>
              <a:t>66</a:t>
            </a:fld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545122" y="1535240"/>
            <a:ext cx="755435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MHD egyenletekből. Kis perturbáció (p,</a:t>
            </a:r>
            <a:r>
              <a:rPr lang="el-GR" dirty="0" smtClean="0"/>
              <a:t>ρ</a:t>
            </a:r>
            <a:r>
              <a:rPr lang="hu-HU" dirty="0" smtClean="0"/>
              <a:t>,H,v), majd </a:t>
            </a:r>
            <a:r>
              <a:rPr lang="hu-HU" dirty="0" err="1" smtClean="0"/>
              <a:t>linearizálás</a:t>
            </a:r>
            <a:r>
              <a:rPr lang="hu-HU" dirty="0" smtClean="0"/>
              <a:t>. Hullám formában keressük a megoldást. Diszperziós relációnak 3 megoldása lehet </a:t>
            </a:r>
            <a:r>
              <a:rPr lang="hu-HU" dirty="0" smtClean="0">
                <a:latin typeface="Times New Roman"/>
                <a:cs typeface="Times New Roman"/>
              </a:rPr>
              <a:t>→</a:t>
            </a:r>
            <a:endParaRPr lang="hu-HU" dirty="0" smtClean="0"/>
          </a:p>
          <a:p>
            <a:r>
              <a:rPr lang="hu-HU" dirty="0" smtClean="0"/>
              <a:t>3 féle hullám, terjedési sebességük k     B –</a:t>
            </a:r>
            <a:r>
              <a:rPr lang="hu-HU" dirty="0" err="1" smtClean="0"/>
              <a:t>től</a:t>
            </a:r>
            <a:r>
              <a:rPr lang="hu-HU" dirty="0" smtClean="0"/>
              <a:t> függ.</a:t>
            </a:r>
          </a:p>
          <a:p>
            <a:endParaRPr lang="hu-HU" dirty="0" smtClean="0"/>
          </a:p>
          <a:p>
            <a:r>
              <a:rPr lang="hu-HU" b="1" dirty="0" err="1" smtClean="0">
                <a:solidFill>
                  <a:schemeClr val="accent2">
                    <a:lumMod val="50000"/>
                  </a:schemeClr>
                </a:solidFill>
              </a:rPr>
              <a:t>Alfvén-hullám</a:t>
            </a:r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  <a:r>
              <a:rPr lang="hu-HU" dirty="0" smtClean="0"/>
              <a:t>  transzverz</a:t>
            </a:r>
          </a:p>
          <a:p>
            <a:r>
              <a:rPr lang="hu-HU" dirty="0" smtClean="0"/>
              <a:t>EM hullám, erővonalak saját-</a:t>
            </a:r>
          </a:p>
          <a:p>
            <a:r>
              <a:rPr lang="hu-HU" dirty="0" smtClean="0"/>
              <a:t>rezgése. Nem </a:t>
            </a:r>
            <a:r>
              <a:rPr lang="hu-HU" dirty="0" err="1" smtClean="0"/>
              <a:t>diszperzív</a:t>
            </a:r>
            <a:r>
              <a:rPr lang="hu-HU" dirty="0" smtClean="0"/>
              <a:t>.  </a:t>
            </a:r>
          </a:p>
          <a:p>
            <a:endParaRPr lang="hu-H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hu-H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hu-H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hu-H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hu-H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</a:rPr>
              <a:t>FLR: </a:t>
            </a:r>
            <a:r>
              <a:rPr lang="hu-HU" b="1" dirty="0" err="1" smtClean="0">
                <a:solidFill>
                  <a:schemeClr val="accent2">
                    <a:lumMod val="50000"/>
                  </a:schemeClr>
                </a:solidFill>
              </a:rPr>
              <a:t>field</a:t>
            </a:r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</a:rPr>
              <a:t> line </a:t>
            </a:r>
            <a:r>
              <a:rPr lang="hu-HU" b="1" dirty="0" err="1" smtClean="0">
                <a:solidFill>
                  <a:schemeClr val="accent2">
                    <a:lumMod val="50000"/>
                  </a:schemeClr>
                </a:solidFill>
              </a:rPr>
              <a:t>resonance</a:t>
            </a:r>
            <a:endParaRPr lang="hu-H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hu-HU" dirty="0" smtClean="0"/>
              <a:t>A mágneses tér Pc5-ös pulzációit </a:t>
            </a:r>
          </a:p>
          <a:p>
            <a:r>
              <a:rPr lang="hu-HU" dirty="0" smtClean="0"/>
              <a:t>okozza, 1-7mHz (ULF).</a:t>
            </a:r>
          </a:p>
          <a:p>
            <a:r>
              <a:rPr lang="hu-HU" dirty="0" smtClean="0"/>
              <a:t>Erővonal hossza legyen a hullámhossz </a:t>
            </a:r>
          </a:p>
          <a:p>
            <a:r>
              <a:rPr lang="hu-HU" dirty="0" smtClean="0"/>
              <a:t>Felének egész számú többszöröse.</a:t>
            </a:r>
          </a:p>
        </p:txBody>
      </p:sp>
      <p:pic>
        <p:nvPicPr>
          <p:cNvPr id="7" name="Kép 6" descr="mhdal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0174" y="3490700"/>
            <a:ext cx="1507811" cy="570312"/>
          </a:xfrm>
          <a:prstGeom prst="rect">
            <a:avLst/>
          </a:prstGeom>
        </p:spPr>
      </p:pic>
      <p:pic>
        <p:nvPicPr>
          <p:cNvPr id="8" name="Kép 7" descr="szog.PNG"/>
          <p:cNvPicPr>
            <a:picLocks noChangeAspect="1"/>
          </p:cNvPicPr>
          <p:nvPr/>
        </p:nvPicPr>
        <p:blipFill>
          <a:blip r:embed="rId4" cstate="print"/>
          <a:srcRect l="22692" r="15588" b="848"/>
          <a:stretch>
            <a:fillRect/>
          </a:stretch>
        </p:blipFill>
        <p:spPr>
          <a:xfrm>
            <a:off x="4109322" y="2068512"/>
            <a:ext cx="211667" cy="358931"/>
          </a:xfrm>
          <a:prstGeom prst="rect">
            <a:avLst/>
          </a:prstGeom>
        </p:spPr>
      </p:pic>
      <p:pic>
        <p:nvPicPr>
          <p:cNvPr id="10" name="Kép 9" descr="alfven.PNG"/>
          <p:cNvPicPr>
            <a:picLocks noChangeAspect="1"/>
          </p:cNvPicPr>
          <p:nvPr/>
        </p:nvPicPr>
        <p:blipFill>
          <a:blip r:embed="rId5" cstate="print"/>
          <a:srcRect t="10106"/>
          <a:stretch>
            <a:fillRect/>
          </a:stretch>
        </p:blipFill>
        <p:spPr>
          <a:xfrm>
            <a:off x="645459" y="3935506"/>
            <a:ext cx="1028594" cy="685323"/>
          </a:xfrm>
          <a:prstGeom prst="rect">
            <a:avLst/>
          </a:prstGeom>
        </p:spPr>
      </p:pic>
      <p:pic>
        <p:nvPicPr>
          <p:cNvPr id="78850" name="Picture 2" descr="http://sole-terra.aquila.infn.it/img/ulf1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22333" y="3099252"/>
            <a:ext cx="4653370" cy="30420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018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0C4B-FF6E-4558-BFE2-91C8DE5D427C}" type="slidenum">
              <a:rPr lang="hu-HU" smtClean="0"/>
              <a:pPr/>
              <a:t>67</a:t>
            </a:fld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545122" y="1535240"/>
            <a:ext cx="798031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+mj-lt"/>
              </a:rPr>
              <a:t>Az MHD egyenletek megengedik, hogy a megoldás ne legyen mindenütt folytonos </a:t>
            </a:r>
            <a:r>
              <a:rPr lang="hu-HU" smtClean="0">
                <a:latin typeface="+mj-lt"/>
              </a:rPr>
              <a:t>a térben </a:t>
            </a:r>
            <a:r>
              <a:rPr lang="hu-HU" smtClean="0">
                <a:latin typeface="+mj-lt"/>
                <a:sym typeface="Symbol" panose="05050102010706020507" pitchFamily="18" charset="2"/>
              </a:rPr>
              <a:t> </a:t>
            </a:r>
            <a:r>
              <a:rPr lang="hu-HU" smtClean="0">
                <a:latin typeface="+mj-lt"/>
              </a:rPr>
              <a:t>megengednek </a:t>
            </a:r>
            <a:r>
              <a:rPr lang="hu-HU" dirty="0" smtClean="0">
                <a:latin typeface="+mj-lt"/>
              </a:rPr>
              <a:t>szakadásokat. </a:t>
            </a:r>
          </a:p>
          <a:p>
            <a:r>
              <a:rPr lang="hu-HU" dirty="0" smtClean="0">
                <a:latin typeface="+mj-lt"/>
              </a:rPr>
              <a:t>A naprendszerbeli plazmák egyik fontos jellegzetessége a </a:t>
            </a:r>
            <a:r>
              <a:rPr lang="hu-HU" b="1" dirty="0" smtClean="0">
                <a:latin typeface="+mj-lt"/>
              </a:rPr>
              <a:t>sokfajta szakadási felület</a:t>
            </a:r>
            <a:r>
              <a:rPr lang="hu-HU" dirty="0" smtClean="0">
                <a:latin typeface="+mj-lt"/>
              </a:rPr>
              <a:t>. Ezek kialakulásának, szerkezetüknek és tulajdonságaiknak a vizsgálata a kutatások egyik központi kérdése. </a:t>
            </a:r>
          </a:p>
          <a:p>
            <a:endParaRPr lang="hu-HU" dirty="0" smtClean="0">
              <a:latin typeface="+mj-lt"/>
            </a:endParaRPr>
          </a:p>
          <a:p>
            <a:r>
              <a:rPr lang="hu-HU" dirty="0" smtClean="0">
                <a:latin typeface="+mj-lt"/>
              </a:rPr>
              <a:t>Szakadási felületek vizsgálata:</a:t>
            </a:r>
          </a:p>
          <a:p>
            <a:r>
              <a:rPr lang="hu-HU" dirty="0" smtClean="0">
                <a:latin typeface="+mj-lt"/>
              </a:rPr>
              <a:t>A felület két oldalán vizsgáljuk: </a:t>
            </a:r>
            <a:r>
              <a:rPr lang="hu-HU" dirty="0" err="1" smtClean="0">
                <a:latin typeface="+mj-lt"/>
              </a:rPr>
              <a:t>tömegáramsűrűség</a:t>
            </a:r>
            <a:r>
              <a:rPr lang="hu-HU" dirty="0" smtClean="0">
                <a:latin typeface="+mj-lt"/>
              </a:rPr>
              <a:t> vektora, </a:t>
            </a:r>
            <a:r>
              <a:rPr lang="hu-HU" dirty="0" err="1" smtClean="0">
                <a:latin typeface="+mj-lt"/>
              </a:rPr>
              <a:t>energiaáramsűrűség</a:t>
            </a:r>
            <a:r>
              <a:rPr lang="hu-HU" dirty="0" smtClean="0">
                <a:latin typeface="+mj-lt"/>
              </a:rPr>
              <a:t> </a:t>
            </a:r>
            <a:r>
              <a:rPr lang="hu-HU" dirty="0" err="1" smtClean="0">
                <a:latin typeface="+mj-lt"/>
              </a:rPr>
              <a:t>vektora</a:t>
            </a:r>
            <a:r>
              <a:rPr lang="hu-HU" dirty="0" smtClean="0">
                <a:latin typeface="+mj-lt"/>
              </a:rPr>
              <a:t>, </a:t>
            </a:r>
            <a:r>
              <a:rPr lang="hu-HU" dirty="0" err="1" smtClean="0">
                <a:latin typeface="+mj-lt"/>
              </a:rPr>
              <a:t>impulzusáramsűrűség</a:t>
            </a:r>
            <a:r>
              <a:rPr lang="hu-HU" dirty="0" smtClean="0">
                <a:latin typeface="+mj-lt"/>
              </a:rPr>
              <a:t> </a:t>
            </a:r>
            <a:r>
              <a:rPr lang="hu-HU" dirty="0" err="1" smtClean="0">
                <a:latin typeface="+mj-lt"/>
              </a:rPr>
              <a:t>tenzora</a:t>
            </a:r>
            <a:r>
              <a:rPr lang="hu-HU" dirty="0" smtClean="0">
                <a:latin typeface="+mj-lt"/>
              </a:rPr>
              <a:t>, felület n normálisa. Ezek a feltételek létesítenek kapcsolatot a szakadási felület két oldalán a fizikai mennyiségek között. Ezt egészíti ki a terek ugrására vonatkozó feltétel</a:t>
            </a:r>
            <a:r>
              <a:rPr lang="hu-HU" smtClean="0">
                <a:latin typeface="+mj-lt"/>
              </a:rPr>
              <a:t>. </a:t>
            </a:r>
          </a:p>
          <a:p>
            <a:r>
              <a:rPr lang="hu-HU" smtClean="0">
                <a:latin typeface="+mj-lt"/>
              </a:rPr>
              <a:t>A </a:t>
            </a:r>
            <a:r>
              <a:rPr lang="hu-HU" dirty="0" smtClean="0">
                <a:latin typeface="+mj-lt"/>
              </a:rPr>
              <a:t>relációk neve: </a:t>
            </a:r>
            <a:r>
              <a:rPr lang="hu-HU" i="1" dirty="0" smtClean="0">
                <a:latin typeface="+mj-lt"/>
              </a:rPr>
              <a:t>RANKINE-HUGONIOT RELÁCIÓK.</a:t>
            </a:r>
          </a:p>
          <a:p>
            <a:endParaRPr lang="hu-HU" i="1" dirty="0" smtClean="0"/>
          </a:p>
          <a:p>
            <a:r>
              <a:rPr lang="hu-HU" i="1" dirty="0" smtClean="0">
                <a:latin typeface="+mj-lt"/>
              </a:rPr>
              <a:t>Szakadási felületek fajtái:</a:t>
            </a:r>
          </a:p>
          <a:p>
            <a:pPr>
              <a:buFontTx/>
              <a:buChar char="-"/>
            </a:pPr>
            <a:r>
              <a:rPr lang="hu-HU" i="1" dirty="0" smtClean="0">
                <a:latin typeface="+mj-lt"/>
              </a:rPr>
              <a:t>Nincs anyagátáramlás</a:t>
            </a:r>
          </a:p>
          <a:p>
            <a:pPr>
              <a:buFontTx/>
              <a:buChar char="-"/>
            </a:pPr>
            <a:r>
              <a:rPr lang="hu-HU" i="1" dirty="0" smtClean="0">
                <a:latin typeface="+mj-lt"/>
              </a:rPr>
              <a:t>Van anyagáram, de a sűrűségnek nincs ugrása: Alfvén szakadás (rotációs)</a:t>
            </a:r>
          </a:p>
          <a:p>
            <a:pPr>
              <a:buFontTx/>
              <a:buChar char="-"/>
            </a:pPr>
            <a:r>
              <a:rPr lang="hu-HU" i="1" dirty="0" smtClean="0">
                <a:latin typeface="+mj-lt"/>
              </a:rPr>
              <a:t>Van anyagáram, és a sűrűségnek ugrása van: </a:t>
            </a:r>
            <a:r>
              <a:rPr lang="hu-HU" b="1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lökéshullám</a:t>
            </a:r>
            <a:endParaRPr lang="hu-HU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545122" y="715542"/>
            <a:ext cx="7886700" cy="1178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hu-HU" sz="4000" smtClean="0">
                <a:solidFill>
                  <a:schemeClr val="accent2">
                    <a:lumMod val="50000"/>
                  </a:schemeClr>
                </a:solidFill>
              </a:rPr>
              <a:t>MHD hullámok</a:t>
            </a:r>
            <a:br>
              <a:rPr lang="hu-HU" sz="4000" smtClean="0">
                <a:solidFill>
                  <a:schemeClr val="accent2">
                    <a:lumMod val="50000"/>
                  </a:schemeClr>
                </a:solidFill>
              </a:rPr>
            </a:br>
            <a:endParaRPr lang="hu-HU" sz="4000" dirty="0"/>
          </a:p>
        </p:txBody>
      </p:sp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A Naprendszer fizikája 2018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982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619126"/>
            <a:ext cx="7886700" cy="5222874"/>
          </a:xfrm>
        </p:spPr>
        <p:txBody>
          <a:bodyPr anchor="t">
            <a:normAutofit/>
          </a:bodyPr>
          <a:lstStyle/>
          <a:p>
            <a:pPr algn="l"/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Ellenőrző kérdések</a:t>
            </a:r>
            <a:b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hu-H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hu-HU" sz="1800" dirty="0" smtClean="0"/>
              <a:t>1. Miben több a kinetikus modell a tesztrészecske modellnél, és mivel kevesebb egy hidrodinamikai modellnél?</a:t>
            </a:r>
            <a:br>
              <a:rPr lang="hu-HU" sz="1800" dirty="0" smtClean="0"/>
            </a:br>
            <a:r>
              <a:rPr lang="hu-HU" sz="1800" dirty="0" smtClean="0"/>
              <a:t>2. Mi az eloszlásfüggvény, és mire használható?</a:t>
            </a:r>
            <a:br>
              <a:rPr lang="hu-HU" sz="1800" dirty="0" smtClean="0"/>
            </a:br>
            <a:r>
              <a:rPr lang="hu-HU" sz="1800" dirty="0" smtClean="0"/>
              <a:t>3. Mit fejez ki a </a:t>
            </a:r>
            <a:r>
              <a:rPr lang="hu-HU" sz="1800" dirty="0" err="1" smtClean="0"/>
              <a:t>Boltzmann-Vlasov</a:t>
            </a:r>
            <a:r>
              <a:rPr lang="hu-HU" sz="1800" dirty="0" smtClean="0"/>
              <a:t> egyenlet, és hogyan származtatható?</a:t>
            </a:r>
            <a:br>
              <a:rPr lang="hu-HU" sz="1800" dirty="0" smtClean="0"/>
            </a:br>
            <a:r>
              <a:rPr lang="hu-HU" sz="1800" dirty="0" smtClean="0"/>
              <a:t>4. Vezesd le a mágneses indukció egyenletét, és nevezd meg a tagokat!</a:t>
            </a:r>
            <a:br>
              <a:rPr lang="hu-HU" sz="1800" dirty="0" smtClean="0"/>
            </a:br>
            <a:r>
              <a:rPr lang="hu-HU" sz="1800" dirty="0" smtClean="0"/>
              <a:t>Befagyás tétele?</a:t>
            </a:r>
            <a:br>
              <a:rPr lang="hu-HU" sz="1800" dirty="0" smtClean="0"/>
            </a:br>
            <a:r>
              <a:rPr lang="hu-HU" sz="1800" dirty="0" smtClean="0"/>
              <a:t>5. Mit jelent a diszperzió, és mit mutat meg a diszperziós reláció?</a:t>
            </a:r>
            <a:br>
              <a:rPr lang="hu-HU" sz="1800" dirty="0" smtClean="0"/>
            </a:br>
            <a:r>
              <a:rPr lang="hu-HU" sz="1800" dirty="0" smtClean="0"/>
              <a:t>6. Miért verődnek vissza a rádióhullámok az ionoszféráról?</a:t>
            </a:r>
            <a:br>
              <a:rPr lang="hu-HU" sz="1800" dirty="0" smtClean="0"/>
            </a:br>
            <a:r>
              <a:rPr lang="hu-HU" sz="1800" dirty="0" smtClean="0"/>
              <a:t>7. Milyen hullám az Alfvén hullám, és hol látunk rá példát?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A Naprendszer fizikája 2018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0C4B-FF6E-4558-BFE2-91C8DE5D427C}" type="slidenum">
              <a:rPr lang="hu-HU" smtClean="0"/>
              <a:pPr/>
              <a:t>68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538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628650" y="2586789"/>
            <a:ext cx="7886700" cy="4403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570999"/>
            <a:ext cx="7886700" cy="2124075"/>
          </a:xfrm>
        </p:spPr>
        <p:txBody>
          <a:bodyPr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hu-HU" smtClean="0">
                <a:solidFill>
                  <a:schemeClr val="accent2">
                    <a:lumMod val="50000"/>
                  </a:schemeClr>
                </a:solidFill>
              </a:rPr>
              <a:t>Mi a plazma?</a:t>
            </a:r>
            <a:br>
              <a:rPr lang="hu-HU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hu-HU" sz="180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hu-HU" sz="1800">
                <a:solidFill>
                  <a:schemeClr val="accent2">
                    <a:lumMod val="50000"/>
                  </a:schemeClr>
                </a:solidFill>
              </a:rPr>
            </a:br>
            <a:r>
              <a:rPr lang="hu-HU" sz="180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hu-HU" sz="180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hu-HU" sz="1800" smtClean="0">
                <a:solidFill>
                  <a:schemeClr val="accent2">
                    <a:lumMod val="50000"/>
                  </a:schemeClr>
                </a:solidFill>
              </a:rPr>
              <a:t>Plazmafrekvencia (Langmuir-frekvencia)</a:t>
            </a:r>
            <a:br>
              <a:rPr lang="hu-HU" sz="180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hu-HU" sz="1800" smtClean="0"/>
              <a:t>= töltött részecskék rezgése egy elméleti semleges állapot körül</a:t>
            </a:r>
            <a:endParaRPr lang="hu-HU" sz="200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0C4B-FF6E-4558-BFE2-91C8DE5D427C}" type="slidenum">
              <a:rPr lang="hu-HU" smtClean="0"/>
              <a:pPr/>
              <a:t>7</a:t>
            </a:fld>
            <a:endParaRPr lang="hu-H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zövegdoboz 5"/>
              <p:cNvSpPr txBox="1"/>
              <p:nvPr/>
            </p:nvSpPr>
            <p:spPr>
              <a:xfrm>
                <a:off x="628650" y="2586789"/>
                <a:ext cx="7973929" cy="4181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smtClean="0">
                    <a:latin typeface="+mj-lt"/>
                  </a:rPr>
                  <a:t>Egyensúlyi sűrűség (ion- és elektronsűrűség):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hu-HU" b="0" smtClean="0">
                  <a:latin typeface="+mj-lt"/>
                </a:endParaRPr>
              </a:p>
              <a:p>
                <a:endParaRPr lang="hu-HU" smtClean="0">
                  <a:latin typeface="+mj-lt"/>
                </a:endParaRPr>
              </a:p>
              <a:p>
                <a:r>
                  <a:rPr lang="hu-HU" smtClean="0">
                    <a:latin typeface="+mj-lt"/>
                  </a:rPr>
                  <a:t>Próbatöltést behelyezünk, a könnyű, mozgékony elektronok elmozdulnak: </a:t>
                </a:r>
                <a:endParaRPr lang="hu-HU" b="0" i="1" smtClean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hu-HU" b="0" smtClean="0">
                  <a:latin typeface="+mj-lt"/>
                </a:endParaRPr>
              </a:p>
              <a:p>
                <a:endParaRPr lang="hu-HU" smtClean="0"/>
              </a:p>
              <a:p>
                <a:r>
                  <a:rPr lang="hu-HU" smtClean="0">
                    <a:latin typeface="+mj-lt"/>
                  </a:rPr>
                  <a:t>Elektronok mozgásegyenlete: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f>
                        <m:fPr>
                          <m:ctrl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̅"/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num>
                        <m:den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acc>
                        <m:accPr>
                          <m:chr m:val="̅"/>
                          <m:ctrl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endParaRPr lang="hu-HU" smtClean="0">
                  <a:latin typeface="+mj-lt"/>
                </a:endParaRPr>
              </a:p>
              <a:p>
                <a:r>
                  <a:rPr lang="hu-HU" smtClean="0">
                    <a:latin typeface="+mj-lt"/>
                  </a:rPr>
                  <a:t>Maxwell-egyenlet / Gauss-törvény: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𝑑𝑖𝑣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̅"/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sSub>
                            <m:sSub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hu-HU" smtClean="0">
                  <a:latin typeface="+mj-lt"/>
                </a:endParaRPr>
              </a:p>
              <a:p>
                <a:r>
                  <a:rPr lang="hu-HU" smtClean="0">
                    <a:latin typeface="+mj-lt"/>
                  </a:rPr>
                  <a:t>Kontinuitási egyenlet: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hu-H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𝑑𝑖𝑣</m:t>
                      </m:r>
                      <m:d>
                        <m:dPr>
                          <m:ctrl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acc>
                            <m:accPr>
                              <m:chr m:val="̅"/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</m:d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hu-HU" smtClean="0">
                  <a:latin typeface="+mj-lt"/>
                </a:endParaRPr>
              </a:p>
              <a:p>
                <a:endParaRPr lang="hu-HU">
                  <a:latin typeface="+mj-lt"/>
                </a:endParaRPr>
              </a:p>
            </p:txBody>
          </p:sp>
        </mc:Choice>
        <mc:Fallback xmlns="">
          <p:sp>
            <p:nvSpPr>
              <p:cNvPr id="6" name="Szövegdoboz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586789"/>
                <a:ext cx="7973929" cy="4181658"/>
              </a:xfrm>
              <a:prstGeom prst="rect">
                <a:avLst/>
              </a:prstGeom>
              <a:blipFill rotWithShape="0">
                <a:blip r:embed="rId3"/>
                <a:stretch>
                  <a:fillRect l="-612" t="-72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zalagnyíl lefelé 14"/>
          <p:cNvSpPr/>
          <p:nvPr/>
        </p:nvSpPr>
        <p:spPr>
          <a:xfrm rot="5092068">
            <a:off x="5408118" y="4137952"/>
            <a:ext cx="2802737" cy="1510202"/>
          </a:xfrm>
          <a:prstGeom prst="curvedDownArrow">
            <a:avLst>
              <a:gd name="adj1" fmla="val 5142"/>
              <a:gd name="adj2" fmla="val 16058"/>
              <a:gd name="adj3" fmla="val 25000"/>
            </a:avLst>
          </a:prstGeom>
          <a:solidFill>
            <a:srgbClr val="663C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A Naprendszer fizikája 2018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266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628650" y="2586789"/>
            <a:ext cx="7886700" cy="4403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570999"/>
            <a:ext cx="7886700" cy="2124075"/>
          </a:xfrm>
        </p:spPr>
        <p:txBody>
          <a:bodyPr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hu-HU" smtClean="0">
                <a:solidFill>
                  <a:schemeClr val="accent2">
                    <a:lumMod val="50000"/>
                  </a:schemeClr>
                </a:solidFill>
              </a:rPr>
              <a:t>Mi a plazma?</a:t>
            </a:r>
            <a:br>
              <a:rPr lang="hu-HU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hu-HU" sz="180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hu-HU" sz="1800">
                <a:solidFill>
                  <a:schemeClr val="accent2">
                    <a:lumMod val="50000"/>
                  </a:schemeClr>
                </a:solidFill>
              </a:rPr>
            </a:br>
            <a:r>
              <a:rPr lang="hu-HU" sz="180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hu-HU" sz="180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hu-HU" sz="1800" smtClean="0">
                <a:solidFill>
                  <a:schemeClr val="accent2">
                    <a:lumMod val="50000"/>
                  </a:schemeClr>
                </a:solidFill>
              </a:rPr>
              <a:t>Plazmafrekvencia (Langmuir-frekvencia)</a:t>
            </a:r>
            <a:br>
              <a:rPr lang="hu-HU" sz="180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hu-HU" sz="1800" smtClean="0"/>
              <a:t>= töltött részecskék rezgése egy elméleti semleges állapot körül</a:t>
            </a:r>
            <a:endParaRPr lang="hu-HU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zövegdoboz 5"/>
              <p:cNvSpPr txBox="1"/>
              <p:nvPr/>
            </p:nvSpPr>
            <p:spPr>
              <a:xfrm>
                <a:off x="628650" y="2586789"/>
                <a:ext cx="7973929" cy="3983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smtClean="0">
                    <a:latin typeface="+mj-lt"/>
                  </a:rPr>
                  <a:t>Kontinuitási egyenlet: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hu-HU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hu-H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hu-H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𝑑𝑖𝑣</m:t>
                      </m:r>
                      <m:d>
                        <m:dPr>
                          <m:ctrlP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</m:d>
                      <m:r>
                        <a:rPr lang="hu-H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hu-HU">
                  <a:latin typeface="+mj-lt"/>
                </a:endParaRPr>
              </a:p>
              <a:p>
                <a:endParaRPr lang="hu-HU" b="0" smtClean="0">
                  <a:latin typeface="+mj-lt"/>
                </a:endParaRPr>
              </a:p>
              <a:p>
                <a:r>
                  <a:rPr lang="hu-HU" smtClean="0">
                    <a:latin typeface="+mj-lt"/>
                  </a:rPr>
                  <a:t>Felírjuk: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𝐾𝑜𝑛𝑡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𝑀𝑜𝑧𝑔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á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𝑠𝑒𝑔𝑦𝑒𝑛𝑙𝑒𝑡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𝐺𝑎𝑢𝑠𝑠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𝑡𝑣</m:t>
                      </m:r>
                    </m:oMath>
                  </m:oMathPara>
                </a14:m>
                <a:endParaRPr lang="hu-HU" b="0" smtClean="0">
                  <a:latin typeface="+mj-lt"/>
                  <a:ea typeface="Cambria Math" panose="02040503050406030204" pitchFamily="18" charset="0"/>
                </a:endParaRPr>
              </a:p>
              <a:p>
                <a:endParaRPr lang="hu-HU" b="0" smtClean="0">
                  <a:latin typeface="+mj-lt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sSub>
                            <m:sSub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hu-HU" b="0" smtClean="0">
                  <a:latin typeface="+mj-lt"/>
                </a:endParaRPr>
              </a:p>
              <a:p>
                <a:endParaRPr lang="hu-HU" smtClean="0">
                  <a:latin typeface="+mj-lt"/>
                </a:endParaRPr>
              </a:p>
              <a:p>
                <a:r>
                  <a:rPr lang="hu-HU" smtClean="0">
                    <a:latin typeface="+mj-lt"/>
                  </a:rPr>
                  <a:t>Rezgést leíró egyenlet, ahol:                  </a:t>
                </a:r>
                <a14:m>
                  <m:oMath xmlns:m="http://schemas.openxmlformats.org/officeDocument/2006/math">
                    <m:r>
                      <a:rPr lang="hu-H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hu-H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hu-HU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b>
                              <m:sSubPr>
                                <m:ctrlPr>
                                  <a:rPr lang="hu-H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endParaRPr lang="hu-HU" smtClean="0">
                  <a:latin typeface="+mj-lt"/>
                </a:endParaRPr>
              </a:p>
              <a:p>
                <a:pPr algn="r"/>
                <a:r>
                  <a:rPr lang="hu-HU" smtClean="0">
                    <a:latin typeface="+mj-lt"/>
                  </a:rPr>
                  <a:t>Elektron-plazmafrekvencia</a:t>
                </a:r>
                <a:endParaRPr lang="hu-HU">
                  <a:latin typeface="+mj-lt"/>
                </a:endParaRPr>
              </a:p>
            </p:txBody>
          </p:sp>
        </mc:Choice>
        <mc:Fallback xmlns="">
          <p:sp>
            <p:nvSpPr>
              <p:cNvPr id="6" name="Szövegdoboz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586789"/>
                <a:ext cx="7973929" cy="3983976"/>
              </a:xfrm>
              <a:prstGeom prst="rect">
                <a:avLst/>
              </a:prstGeom>
              <a:blipFill rotWithShape="0">
                <a:blip r:embed="rId3"/>
                <a:stretch>
                  <a:fillRect l="-612" t="-765" r="-688" b="-137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Jobbra nyíl 2"/>
          <p:cNvSpPr/>
          <p:nvPr/>
        </p:nvSpPr>
        <p:spPr>
          <a:xfrm>
            <a:off x="1876926" y="5077326"/>
            <a:ext cx="1371600" cy="144379"/>
          </a:xfrm>
          <a:prstGeom prst="rightArrow">
            <a:avLst/>
          </a:prstGeom>
          <a:solidFill>
            <a:srgbClr val="663C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Lekerekített téglalap 3"/>
          <p:cNvSpPr/>
          <p:nvPr/>
        </p:nvSpPr>
        <p:spPr>
          <a:xfrm>
            <a:off x="3946358" y="5570620"/>
            <a:ext cx="1612232" cy="757989"/>
          </a:xfrm>
          <a:prstGeom prst="roundRect">
            <a:avLst/>
          </a:prstGeom>
          <a:noFill/>
          <a:ln w="38100">
            <a:solidFill>
              <a:srgbClr val="663C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0C4B-FF6E-4558-BFE2-91C8DE5D427C}" type="slidenum">
              <a:rPr lang="hu-HU" smtClean="0"/>
              <a:pPr/>
              <a:t>8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A Naprendszer fizikája 2018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005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ím 1"/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619125"/>
                <a:ext cx="7886700" cy="5737225"/>
              </a:xfrm>
            </p:spPr>
            <p:txBody>
              <a:bodyPr anchor="t">
                <a:norm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hu-HU" smtClean="0">
                    <a:solidFill>
                      <a:schemeClr val="accent2">
                        <a:lumMod val="50000"/>
                      </a:schemeClr>
                    </a:solidFill>
                  </a:rPr>
                  <a:t>Mi a plazma?</a:t>
                </a:r>
                <a:br>
                  <a:rPr lang="hu-HU" smtClean="0">
                    <a:solidFill>
                      <a:schemeClr val="accent2">
                        <a:lumMod val="50000"/>
                      </a:schemeClr>
                    </a:solidFill>
                  </a:rPr>
                </a:br>
                <a:r>
                  <a:rPr lang="hu-HU" sz="1800">
                    <a:solidFill>
                      <a:schemeClr val="accent2">
                        <a:lumMod val="50000"/>
                      </a:schemeClr>
                    </a:solidFill>
                  </a:rPr>
                  <a:t/>
                </a:r>
                <a:br>
                  <a:rPr lang="hu-HU" sz="1800">
                    <a:solidFill>
                      <a:schemeClr val="accent2">
                        <a:lumMod val="50000"/>
                      </a:schemeClr>
                    </a:solidFill>
                  </a:rPr>
                </a:br>
                <a:r>
                  <a:rPr lang="hu-HU" sz="1800" smtClean="0">
                    <a:solidFill>
                      <a:schemeClr val="accent2">
                        <a:lumMod val="50000"/>
                      </a:schemeClr>
                    </a:solidFill>
                  </a:rPr>
                  <a:t/>
                </a:r>
                <a:br>
                  <a:rPr lang="hu-HU" sz="1800" smtClean="0">
                    <a:solidFill>
                      <a:schemeClr val="accent2">
                        <a:lumMod val="50000"/>
                      </a:schemeClr>
                    </a:solidFill>
                  </a:rPr>
                </a:br>
                <a:r>
                  <a:rPr lang="hu-HU" sz="1800" smtClean="0">
                    <a:solidFill>
                      <a:schemeClr val="accent2">
                        <a:lumMod val="50000"/>
                      </a:schemeClr>
                    </a:solidFill>
                    <a:latin typeface="+mn-lt"/>
                  </a:rPr>
                  <a:t>Plazmafrekvencia (Langmuir-frekvencia)</a:t>
                </a:r>
                <a:br>
                  <a:rPr lang="hu-HU" sz="1800" smtClean="0">
                    <a:solidFill>
                      <a:schemeClr val="accent2">
                        <a:lumMod val="50000"/>
                      </a:schemeClr>
                    </a:solidFill>
                    <a:latin typeface="+mn-lt"/>
                  </a:rPr>
                </a:br>
                <a:r>
                  <a:rPr lang="hu-HU" sz="1800" smtClean="0">
                    <a:latin typeface="+mn-lt"/>
                  </a:rPr>
                  <a:t>= töltött részecskék rezgése egy elméleti semleges állapot körül</a:t>
                </a:r>
                <a:br>
                  <a:rPr lang="hu-HU" sz="1800" smtClean="0">
                    <a:latin typeface="+mn-lt"/>
                  </a:rPr>
                </a:br>
                <a:r>
                  <a:rPr lang="hu-HU" sz="1800" smtClean="0"/>
                  <a:t>- adott plazmára jellemző karakterisztikus időskála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hu-HU" sz="1800" i="1">
                            <a:latin typeface="Cambria Math" panose="02040503050406030204" pitchFamily="18" charset="0"/>
                          </a:rPr>
                          <m:t>𝑝𝑒</m:t>
                        </m:r>
                      </m:sub>
                    </m:sSub>
                    <m:r>
                      <a:rPr lang="hu-HU" sz="18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hu-HU" sz="1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hu-HU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hu-HU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sz="1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hu-HU" sz="18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hu-HU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18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hu-HU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b>
                              <m:sSubPr>
                                <m:ctrlPr>
                                  <a:rPr lang="hu-HU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sz="18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hu-HU" sz="18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hu-HU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hu-HU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r>
                  <a:rPr lang="hu-HU" sz="1800" smtClean="0"/>
                  <a:t/>
                </a:r>
                <a:br>
                  <a:rPr lang="hu-HU" sz="1800" smtClean="0"/>
                </a:br>
                <a:r>
                  <a:rPr lang="hu-HU" sz="1800" smtClean="0"/>
                  <a:t/>
                </a:r>
                <a:br>
                  <a:rPr lang="hu-HU" sz="1800" smtClean="0"/>
                </a:br>
                <a:r>
                  <a:rPr lang="hu-HU" sz="1800" smtClean="0"/>
                  <a:t>Jelentősége:</a:t>
                </a:r>
                <a:r>
                  <a:rPr lang="hu-HU" sz="1800"/>
                  <a:t/>
                </a:r>
                <a:br>
                  <a:rPr lang="hu-HU" sz="180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𝑝𝑒</m:t>
                          </m:r>
                        </m:sub>
                      </m:sSub>
                      <m:r>
                        <a:rPr lang="hu-HU" sz="3200" b="0" i="1" smtClean="0">
                          <a:latin typeface="Cambria Math" panose="02040503050406030204" pitchFamily="18" charset="0"/>
                        </a:rPr>
                        <m:t>~</m:t>
                      </m:r>
                      <m:rad>
                        <m:radPr>
                          <m:degHide m:val="on"/>
                          <m:ctrlPr>
                            <a:rPr lang="hu-HU" sz="3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hu-HU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hu-HU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r>
                  <a:rPr lang="hu-HU" sz="3200"/>
                  <a:t/>
                </a:r>
                <a:br>
                  <a:rPr lang="hu-HU" sz="3200"/>
                </a:br>
                <a:r>
                  <a:rPr lang="hu-HU" sz="3200" smtClean="0"/>
                  <a:t/>
                </a:r>
                <a:br>
                  <a:rPr lang="hu-HU" sz="3200" smtClean="0"/>
                </a:br>
                <a:r>
                  <a:rPr lang="hu-HU" sz="1800"/>
                  <a:t/>
                </a:r>
                <a:br>
                  <a:rPr lang="hu-HU" sz="1800"/>
                </a:br>
                <a:r>
                  <a:rPr lang="hu-HU" sz="1800" smtClean="0"/>
                  <a:t>Felhasználás: </a:t>
                </a:r>
                <a:br>
                  <a:rPr lang="hu-HU" sz="1800" smtClean="0"/>
                </a:br>
                <a:r>
                  <a:rPr lang="hu-HU" sz="1800" smtClean="0"/>
                  <a:t>ionoszonda, ionogram</a:t>
                </a:r>
                <a:br>
                  <a:rPr lang="hu-HU" sz="1800" smtClean="0"/>
                </a:br>
                <a:r>
                  <a:rPr lang="hu-HU" sz="1800" smtClean="0"/>
                  <a:t/>
                </a:r>
                <a:br>
                  <a:rPr lang="hu-HU" sz="1800" smtClean="0"/>
                </a:br>
                <a:endParaRPr lang="hu-HU" sz="2000"/>
              </a:p>
            </p:txBody>
          </p:sp>
        </mc:Choice>
        <mc:Fallback xmlns="">
          <p:sp>
            <p:nvSpPr>
              <p:cNvPr id="2" name="Cím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619125"/>
                <a:ext cx="7886700" cy="5737225"/>
              </a:xfrm>
              <a:blipFill rotWithShape="0">
                <a:blip r:embed="rId3"/>
                <a:stretch>
                  <a:fillRect l="-3091" t="-223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A Naprendszer fizikája 2018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0C4B-FF6E-4558-BFE2-91C8DE5D427C}" type="slidenum">
              <a:rPr lang="hu-HU" smtClean="0"/>
              <a:pPr/>
              <a:t>9</a:t>
            </a:fld>
            <a:endParaRPr lang="hu-HU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316" y="3625801"/>
            <a:ext cx="3096392" cy="323219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368" y="4493621"/>
            <a:ext cx="2812948" cy="222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65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mutató1" id="{F70FEBA4-504D-4711-9B08-4485A16A0189}" vid="{578FEAA0-FCF4-434A-8A82-BEC12AC781EC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SolSysPhys</Template>
  <TotalTime>2146</TotalTime>
  <Words>2756</Words>
  <Application>Microsoft Office PowerPoint</Application>
  <PresentationFormat>Diavetítés a képernyőre (4:3 oldalarány)</PresentationFormat>
  <Paragraphs>753</Paragraphs>
  <Slides>68</Slides>
  <Notes>68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68</vt:i4>
      </vt:variant>
    </vt:vector>
  </HeadingPairs>
  <TitlesOfParts>
    <vt:vector size="77" baseType="lpstr">
      <vt:lpstr>Arial</vt:lpstr>
      <vt:lpstr>Calibri</vt:lpstr>
      <vt:lpstr>Calibri Light</vt:lpstr>
      <vt:lpstr>Cambria Math</vt:lpstr>
      <vt:lpstr>Symbol</vt:lpstr>
      <vt:lpstr>Times New Roman</vt:lpstr>
      <vt:lpstr>Wingdings</vt:lpstr>
      <vt:lpstr>Office-téma</vt:lpstr>
      <vt:lpstr>Equation</vt:lpstr>
      <vt:lpstr>2.  Plazmafizikai alapfogalmak  Dósa Melinda</vt:lpstr>
      <vt:lpstr>Mi a plazma?  </vt:lpstr>
      <vt:lpstr>Mi a plazma?  Debye-féle árnyékolási távolság = a potenciál hatótávolsága plazmában (e-ad részére csökken)  1. Pontszerű próbatöltést plazmába helyezünk - töltésátrendeződés megindul. 2. A próbatöltés tere az átrendeződés miatt jóval kisebb távolságban érezhető, mint egyébként.   </vt:lpstr>
      <vt:lpstr>Mi a plazma?  Debye-féle árnyékolási távolság = a potenciál hatótávolsága plazmában  - adott plazmára jellemző karakterisztikus hossz - néhány Debye-hosszon túl már nem érezhető a próbatöltés hatása, semleges a plazma - Debye-hosszon belül nincs semlegesség, itt zajlik az átrendeződés és árnyékolás - az a hossz, ahol egyensúly van a polarizáció és a termikus mozgás hatásai között.  termikus mozgás: a semlegességet megzavarja elektrosztatikus potenciál: a semlegességet helyreállítani igyekszik  λ_D=√((ε_0 k_B T)/(ne^2 ))  -függ a sűrűségtől és a hőmérséklettől!</vt:lpstr>
      <vt:lpstr>Mi a plazma?  </vt:lpstr>
      <vt:lpstr>Mi a plazma?   Plazmafrekvencia (Langmuir-frekvencia) = töltött részecskék rezgése egy elméleti semleges állapot körül</vt:lpstr>
      <vt:lpstr>Mi a plazma?   Plazmafrekvencia (Langmuir-frekvencia) = töltött részecskék rezgése egy elméleti semleges állapot körül</vt:lpstr>
      <vt:lpstr>Mi a plazma?   Plazmafrekvencia (Langmuir-frekvencia) = töltött részecskék rezgése egy elméleti semleges állapot körül</vt:lpstr>
      <vt:lpstr>Mi a plazma?   Plazmafrekvencia (Langmuir-frekvencia) = töltött részecskék rezgése egy elméleti semleges állapot körül - adott plazmára jellemző karakterisztikus időskála                      ω_pe=√((n_e e^2)/(m_e ε_0 ))  Jelentősége: ω_pe~√(n_0 )   Felhasználás:  ionoszonda, ionogram  </vt:lpstr>
      <vt:lpstr>Mi a plazma?  Három Kritérium:  1. λ_D≪L Legyen elég nagy tér, hogy az árnyékolás érvényesülhessen.  2. Λ ≝〖n_e λ〗_D^3≫1   ahol  a plazmaparaméter, a Debye-gömbön belüli részecskék száma: N_D=4π/3 n_e λ_D^3 Legyen elegendő részecske, hogy legyen, ami árnyékolni tud.   3. ω_pe≫1/τ_n  ahol τ_n az átlagos idő két elektron-semleges részecske ütközés között Tudjon rezegni a plazma, ne akadályozza ebben a sok ütközés.</vt:lpstr>
      <vt:lpstr>Plazma keletkezése   GÁZ FŰTÉSE - termikus fűtés / összenyomás - termodinamikai egyensúly feltételezhető - az egyes részecsketípusokra Maxwell-Boltzmann alakú sebességeloszlást feltételezünk, azaz jellemezhetjük őket (termikus) hőmérséklettel   IONIZÁCIÓ  (EM sugárzás (EUV) / elektronnyaláb)     nem termikus plazma - termodinamikai egyensúly nem áll fenn, nincs egyértelmű hőmérséklet - vagy: különböző részecskéket jellemző hőm. erősen eltérő lehet</vt:lpstr>
      <vt:lpstr>Plazmák a természetben       </vt:lpstr>
      <vt:lpstr>Plazmajellemzők  - plazmasűrűség / ionizáltság mértéke  (0.1% - 1% - 100%)  - kinetikus vs termikus hőmérséklet  - Debye-hossz, plazmaparaméter - plazmafrekvencia (elektron - ion) - Coulomb ütközési frekvencia / szabad úthossz  - vezetőképesség - hangsebesség, Mach-szám  - diszperziós reláció  (ω2=ωp2+k2c2) - stb.</vt:lpstr>
      <vt:lpstr>Űrplazmák jellemzői </vt:lpstr>
      <vt:lpstr>Űrplazmák jellemzői </vt:lpstr>
      <vt:lpstr>Plazma mozgása E ⃗ és B ⃗ térben            m (dv ⃗)/dt=q(E ⃗+v ⃗×B ⃗ )+mg ⃗ +...   </vt:lpstr>
      <vt:lpstr>Plazma mozgása E ⃗ és B ⃗ térben   A GIRÁCIÓ / HELIKÁLIS PÁLYA MEGJELENÉSE  Körpályára felírjuk a mozgási egyenletet:  m (v_⊥^2)/r=qBv_⊥  rendezve:                                              v_⊥/r=q/m B     =        c... ciklotronfrekvencia [1/s]                       r=(mv_⊥)/qB                       rL...ciklotron / girosugár              Larmor-sugár Tehát:            r~Impulzus    Milyen pályán mozog egy részecske, ha sebessége szöget zár be a mágneses térrel?  És, ha még egy, a B-vel párhuzamos E tér is jelen van? "Írja be az egyenletet ide"</vt:lpstr>
      <vt:lpstr>Plazma mozgása E ⃗ és B ⃗ térben   Többféle erőtér egyidejűleg: DRIFTEK megjelenése  Elektromos drift: E  B          vd...driftsebesség: a ciklotronmozgás középpontja, mint vezetőcentrum mozog egyenletes sebességgel. Töltésfüggetlen! Nincs elektromos áram! v_d=(E ⃗×B ⃗)/B^2 </vt:lpstr>
      <vt:lpstr>Plazma mozgása E ⃗ és B ⃗ térben   Többféle erőtér egyidejűleg: DRIFTEK megjelenése  Mechanikai/gravitációs drift: G  B          vd...driftsebesség a töltés előjelétől függ!  Töltésszétválasztó hatás! (polarizáció) Áram megjelenik!  v_d=1/q  (G ⃗×B ⃗)/B^2 </vt:lpstr>
      <vt:lpstr>Plazma mozgása E ⃗ és B ⃗ térben   Többféle erőtér egyidejűleg: DRIFTEK megjelenése  Inhomogenitási drift:  grad B  B          vd.... Keresztirányban driftel, nem mozdul el sem a sűrűbb, sem a ritkább B tér felé. A töltés előjelétől függ!  Töltésszétválasztó hatás!  v_d=1/q   (mv_⊥^2)/2B   (B ⃗×(∇B) ⃗)/B^2 </vt:lpstr>
      <vt:lpstr>Plazma mozgása E ⃗ és B ⃗ térben   Többféle erőtér egyidejűleg: DRIFTEK megjelenése  Inhomogenitási drift:  grad B  B vd.... Keresztirányban driftel, nem mozdul el sem a sűrűbb, sem a ritkább B tér felé. A töltés előjelétől függ!  Töltésszétválasztó hatás!           B ̅             GYŰRŰÁRAM</vt:lpstr>
      <vt:lpstr>Plazma mozgása E ⃗ és B ⃗ térben   Többféle erőtér egyidejűleg: DRIFTEK megjelenése  </vt:lpstr>
      <vt:lpstr>Plazma mozgása E ⃗ és B ⃗ térben   ADIABATIKUS INVARIÁNSOK  körülbelüli megmaradási törvény  Minden olyan dinamikai rendszer, mely   1. leírható a Hamilton függvényekkel (azaz olyan konzervatív dinamikai   rendszer, melynek összenergiája állandó. Pld: az inga mozgása   során kinetikus energia alakul potenciális energiává, és vissza. )  2. periodikus mozgás van benne  valamely paraméterében bekövetkező lassú változás során (τ , ahol a lassú a periódushoz képest értendő)  felmutat egy nagyjából állandó fizikai mennyiséget / arányszámot. </vt:lpstr>
      <vt:lpstr>Adiabatikus invariánsok   Első adiabatikus invariáns: A ciklotronmozgást végző részecske mágneses térben állandó  mágneses nyomatékkal rendelkezik, lassú változások esetén.  Impulzusnyomaték:                            N=r_c mv_⊥= (v_⊥^2 m^2)/qB=const      (v_⊥^2)/B=const.  A mágneses nyomaték:     μ=E_⊥/B=(1/2 mv_⊥^2)/B=(1/2 mv^2 〖sinα〗^2)/B=const.   </vt:lpstr>
      <vt:lpstr>Adiabatikus invariánsok   Első adiabatikus invariáns: A ciklotronmozgást végző részecske mágneses térben állandó  mágneses nyomatékkal rendelkezik.  Következmény:  Konvergáló erővonalaknál tükörponti mozgás       a mozgási összenergia állandó      a mágneses nyomaték állandó      (v_(1⊥)^2)/B_1 =(v_(2⊥)^2)/B_2           Mivel B1&lt;B2  v1&lt;v2.  (-en gyorsul)      De mivel az összenergia állandó         vǁ csökkenni fog!       tükörpont: ahol a mágneses irányszög 90°     v elfordul, a részecske megáll.</vt:lpstr>
      <vt:lpstr>Adiabatikus invariánsok    Első adiabatikus invariáns: A ciklotronmozgást végző részecske mágneses térben állandó  mágneses nyomatékkal rendelkezik.  Következmény:  Konvergáló erővonalaknál tükörponti mozgás.   A Föld mágneses tere esetén: mágneses palack.     </vt:lpstr>
      <vt:lpstr>Adiabatikus invariánsok   Első adiabatikus invariáns: A ciklotronmozgást végző részecske mágneses térben állandó  mágneses nyomatékkal rendelkezik.  Következmény: Konvergáló erővonalaknál tükörponti mozgás   Hol lesz a tükörpont? A mágneses irányszögtől függ. A mágneses irányszög a részecske sebesség-vektorának a mágneses érintővel bezárt szöge. (pitch angle)     </vt:lpstr>
      <vt:lpstr>Adiabatikus invariánsok   Első adiabatikus invariáns: A ciklotronmozgást végző részecske mágneses térben állandó  mágneses nyomatékkal rendelkezik.  Következmény: Konvergáló erővonalaknál tükörponti mozgás   Hol lesz a tükörpont? A mágneses irányszögtől függ. A mágneses irányszög a részecske sebesség-vektorának a mágneses érintővel bezárt szöge. (pitch angle)     </vt:lpstr>
      <vt:lpstr>Adiabatikus invariánsok    Második adiabatikus/ longitudinális invariáns: A két tükörpont között pattogó mozgást végző részecske, mint dinamikus rendszer esetén a következő mennyiség állandó:  J=∮_M^M▒〖m v_∥  ds〗  Feltéve: a magnetoszféra mágneses tere állandó, vagy csak nagyon lassan változik.  A pattogás periódusa MeV energiájú elektronoknál és protonoknál néhány másodperc, ennél lassabb változás esetén J invariáns.  1. Következmény: Amennyiben a két tükörpontot közelítjük egymáshoz, a  részecske gyorsul (Fermi-gyorsítás)  2. Következmény: A Föld mágneses tere nem szimmetrikus, az erővonalak nem egyforma hosszúak, a tükörpontok közti távolságok sem ugyanazok.  Mégis, a Föld körül egy kört megtéve, a részecske ugyanarra az erővonalra ér vissza, ahonnan indult. Nem sodródik radiálisan ki vagy be.</vt:lpstr>
      <vt:lpstr>Adiabatikus invariánsok    Harmadik/Fluxus adiabatikus invariáns: A Föld körül körbedriftelő részecske, mint dinamikus rendszer esetén egy keringés során körbeölelt mágneses fluxus állandó:  K=q Φ  Feltéve:  a magnetoszféra mágneses tere nyugodt, vagy csak nagyon lassan változik. A keringés periódusa MeV energiájú elektronoknál és protonoknál órás nagyságrendű, keV energiájúaknál néhány napos. Ennél lassabb változás esetén K invariáns.   Következmény a Föld körüli térségben: Ha a napszél lassan nyomja össze a magnetoszférát, a töltött részecske radiálisan befelé fog sodródni, hogy megőrizze a körbeölelt fluxust. Ilyenkor közelebb kerül a gyűrűáram a Földhöz.</vt:lpstr>
      <vt:lpstr>Adiabatikus invariánsok   ÖSSZEFOGLALÁS    </vt:lpstr>
      <vt:lpstr>Ellenőrző kérdések   1. Mi a különbség a gáz és a plazma halmazállapot között? 2. Mi a Debye-hossz, mi a plazmafrekvencia? 3. Milyen pályán mozog egy részecske, ha sebessége szöget zár be a mágneses térrel, és a B-vel párhuzamos E tér is jelen van? 4. Hogyan működik az elektromos/mechanikai/inhomogenitási drift? Melyik töltésszétválasztó?  5. Merre irányulnak a töltésszétválasztó driftek proton és elektron esetén? Rajzold le! 6. Mely drift(ek) hatása elhanyagolható a hideg (=lassú) elektronokra, és miért? 7. Hogyan alakul ki a gyűrűáram a Föld körül? 8. Mi az első/második/harmadik adiabatikus invariáns, és mi a következménye? 9. Hány adiabatikus invariáns érvényesül a napszélben, és miért? 10. Hogyan mozog egy töltött részecske a Föld mágneses környezetében és miért?</vt:lpstr>
      <vt:lpstr>Plazma leírási módszerek  </vt:lpstr>
      <vt:lpstr>PowerPoint bemutató</vt:lpstr>
      <vt:lpstr>Tesztrészecske modell (Független részecske modell, particle orbit theory)  </vt:lpstr>
      <vt:lpstr>Kinetikus modell  </vt:lpstr>
      <vt:lpstr>Kinetikus modell  </vt:lpstr>
      <vt:lpstr>Kinetikus modell  </vt:lpstr>
      <vt:lpstr>Kinetikus modell  </vt:lpstr>
      <vt:lpstr>Kinetikus modell  </vt:lpstr>
      <vt:lpstr>Kinetikus modell  Mire jó az eloszlásfüggvény?  </vt:lpstr>
      <vt:lpstr>Kinetikus modell  </vt:lpstr>
      <vt:lpstr>Kinetikus modell  </vt:lpstr>
      <vt:lpstr>Kinetikus modell  </vt:lpstr>
      <vt:lpstr>Kinetikus modell  </vt:lpstr>
      <vt:lpstr>Kinetikus modell  Mire jó az eloszlásfüggvény?  </vt:lpstr>
      <vt:lpstr>Kinetikus modell  Makroszkopikus mennyiségek származtatása  </vt:lpstr>
      <vt:lpstr>Kinetikus modell  Makroszkopikus mennyiségek származtatása  </vt:lpstr>
      <vt:lpstr>Kétfolyadék modell  </vt:lpstr>
      <vt:lpstr>MHD leírás  </vt:lpstr>
      <vt:lpstr>MHD leírás  </vt:lpstr>
      <vt:lpstr>MHD leírás  </vt:lpstr>
      <vt:lpstr>MHD leírás  </vt:lpstr>
      <vt:lpstr>MHD leírás  </vt:lpstr>
      <vt:lpstr>MHD leírás  </vt:lpstr>
      <vt:lpstr>Hullámok  </vt:lpstr>
      <vt:lpstr>Elektromágneses hullámok    </vt:lpstr>
      <vt:lpstr>Elektromágneses hullámok    </vt:lpstr>
      <vt:lpstr>Hullámok (hideg) plazmában –    - nézőpont kérdése!  </vt:lpstr>
      <vt:lpstr>Kinetikus hullámok  </vt:lpstr>
      <vt:lpstr>Kinetikus hullámok  </vt:lpstr>
      <vt:lpstr>Kinetikus hullámok – B0 tér mellett  </vt:lpstr>
      <vt:lpstr>Kinetikus hullámok – B0 tér mellett  </vt:lpstr>
      <vt:lpstr>MHD hullámok </vt:lpstr>
      <vt:lpstr>MHD hullámok </vt:lpstr>
      <vt:lpstr>MHD hullámok </vt:lpstr>
      <vt:lpstr>PowerPoint bemutató</vt:lpstr>
      <vt:lpstr>Ellenőrző kérdések   1. Miben több a kinetikus modell a tesztrészecske modellnél, és mivel kevesebb egy hidrodinamikai modellnél? 2. Mi az eloszlásfüggvény, és mire használható? 3. Mit fejez ki a Boltzmann-Vlasov egyenlet, és hogyan származtatható? 4. Vezesd le a mágneses indukció egyenletét, és nevezd meg a tagokat! Befagyás tétele? 5. Mit jelent a diszperzió, és mit mutat meg a diszperziós reláció? 6. Miért verődnek vissza a rádióhullámok az ionoszféráról? 7. Milyen hullám az Alfvén hullám, és hol látunk rá példát?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Melinda</dc:creator>
  <cp:lastModifiedBy>Melinda</cp:lastModifiedBy>
  <cp:revision>297</cp:revision>
  <dcterms:created xsi:type="dcterms:W3CDTF">2016-02-05T14:52:46Z</dcterms:created>
  <dcterms:modified xsi:type="dcterms:W3CDTF">2018-11-28T12:44:40Z</dcterms:modified>
</cp:coreProperties>
</file>