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95" r:id="rId2"/>
    <p:sldId id="364" r:id="rId3"/>
    <p:sldId id="293" r:id="rId4"/>
    <p:sldId id="271" r:id="rId5"/>
    <p:sldId id="305" r:id="rId6"/>
    <p:sldId id="258" r:id="rId7"/>
    <p:sldId id="394" r:id="rId8"/>
    <p:sldId id="397" r:id="rId9"/>
    <p:sldId id="357" r:id="rId10"/>
    <p:sldId id="358" r:id="rId11"/>
    <p:sldId id="360" r:id="rId12"/>
    <p:sldId id="301" r:id="rId13"/>
    <p:sldId id="330" r:id="rId14"/>
    <p:sldId id="302" r:id="rId15"/>
    <p:sldId id="327" r:id="rId16"/>
    <p:sldId id="328" r:id="rId17"/>
    <p:sldId id="325" r:id="rId18"/>
    <p:sldId id="391" r:id="rId19"/>
    <p:sldId id="294" r:id="rId20"/>
    <p:sldId id="306" r:id="rId21"/>
    <p:sldId id="390" r:id="rId22"/>
    <p:sldId id="326" r:id="rId23"/>
    <p:sldId id="298" r:id="rId24"/>
    <p:sldId id="343" r:id="rId25"/>
    <p:sldId id="336" r:id="rId26"/>
    <p:sldId id="335" r:id="rId27"/>
    <p:sldId id="296" r:id="rId28"/>
    <p:sldId id="318" r:id="rId29"/>
    <p:sldId id="314" r:id="rId30"/>
    <p:sldId id="315" r:id="rId31"/>
    <p:sldId id="348" r:id="rId32"/>
    <p:sldId id="316" r:id="rId33"/>
    <p:sldId id="349" r:id="rId34"/>
    <p:sldId id="319" r:id="rId35"/>
    <p:sldId id="324" r:id="rId36"/>
    <p:sldId id="300" r:id="rId37"/>
    <p:sldId id="323" r:id="rId38"/>
    <p:sldId id="338" r:id="rId39"/>
    <p:sldId id="393" r:id="rId40"/>
    <p:sldId id="309" r:id="rId41"/>
    <p:sldId id="310" r:id="rId42"/>
    <p:sldId id="303" r:id="rId43"/>
    <p:sldId id="307" r:id="rId44"/>
    <p:sldId id="340" r:id="rId45"/>
    <p:sldId id="339" r:id="rId46"/>
    <p:sldId id="308" r:id="rId47"/>
    <p:sldId id="346" r:id="rId48"/>
    <p:sldId id="351" r:id="rId49"/>
    <p:sldId id="329" r:id="rId50"/>
    <p:sldId id="304" r:id="rId51"/>
    <p:sldId id="341" r:id="rId52"/>
    <p:sldId id="352" r:id="rId53"/>
    <p:sldId id="311" r:id="rId54"/>
    <p:sldId id="344" r:id="rId55"/>
    <p:sldId id="347" r:id="rId56"/>
    <p:sldId id="396" r:id="rId57"/>
    <p:sldId id="345" r:id="rId58"/>
    <p:sldId id="395" r:id="rId59"/>
    <p:sldId id="269" r:id="rId60"/>
    <p:sldId id="392" r:id="rId61"/>
    <p:sldId id="333" r:id="rId62"/>
    <p:sldId id="389" r:id="rId6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338" autoAdjust="0"/>
    <p:restoredTop sz="94660"/>
  </p:normalViewPr>
  <p:slideViewPr>
    <p:cSldViewPr>
      <p:cViewPr>
        <p:scale>
          <a:sx n="82" d="100"/>
          <a:sy n="82" d="100"/>
        </p:scale>
        <p:origin x="-552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673E-BEAA-4A20-A67D-4028565CFCE2}" type="datetimeFigureOut">
              <a:rPr lang="hu-HU" smtClean="0"/>
              <a:t>2020. 10. 20.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B2190-759A-43E9-AA9E-C2B89E507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631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20CA0-C65B-46EA-AE4E-93FE393A389C}" type="datetimeFigureOut">
              <a:rPr lang="hu-HU" smtClean="0"/>
              <a:t>2020. 10. 20.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127E5-AA5C-4283-95DD-69A5CB00DC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707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smtClean="0">
                <a:solidFill>
                  <a:srgbClr val="C00000"/>
                </a:solidFill>
              </a:rPr>
              <a:t>http://www.nasa.gov/mission_pages/sunearth/news/light-wavelengths.html#.V_40osk70iY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127E5-AA5C-4283-95DD-69A5CB00DCD8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297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1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13A0-FC19-4ABD-9265-7BFD699EA958}" type="datetime1">
              <a:rPr lang="hu-HU" smtClean="0"/>
              <a:t>2020. 10. 20.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12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D0E2-084C-4E56-8F59-8D6E79D77467}" type="datetime1">
              <a:rPr lang="hu-HU" smtClean="0"/>
              <a:t>2020. 10. 20.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378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D53E-DC5A-404F-A06E-4FDB975516D4}" type="datetime1">
              <a:rPr lang="hu-HU" smtClean="0"/>
              <a:t>2020. 10. 20.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14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C359-4EAF-4E7A-AD27-479C0DFDB37C}" type="datetime1">
              <a:rPr lang="hu-HU" smtClean="0"/>
              <a:t>2020. 10. 20.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635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5812-8325-45D5-A1CE-3F447A75A0B8}" type="datetime1">
              <a:rPr lang="hu-HU" smtClean="0"/>
              <a:t>2020. 10. 20.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27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7EE5-BF78-4DAE-B584-DB245B985641}" type="datetime1">
              <a:rPr lang="hu-HU" smtClean="0"/>
              <a:t>2020. 10. 20.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17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C924-0966-421C-B1E4-787C8B8F9CE8}" type="datetime1">
              <a:rPr lang="hu-HU" smtClean="0"/>
              <a:t>2020. 10. 20.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081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7EA1-89B1-4090-8C5A-1CF339ADA66B}" type="datetime1">
              <a:rPr lang="hu-HU" smtClean="0"/>
              <a:t>2020. 10. 20.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55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DA62-2540-42D1-9497-AF30F0FCAC06}" type="datetime1">
              <a:rPr lang="hu-HU" smtClean="0"/>
              <a:t>2020. 10. 20.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901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AEEF1-541A-4EEB-BDF0-4E72B344070C}" type="datetime1">
              <a:rPr lang="hu-HU" smtClean="0"/>
              <a:t>2020. 10. 20.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89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FCEE-D4CA-4C2C-BAE5-0ED3443640FD}" type="datetime1">
              <a:rPr lang="hu-HU" smtClean="0"/>
              <a:t>2020. 10. 20.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48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322FC-6356-4D24-AB4A-0581D611923C}" type="datetime1">
              <a:rPr lang="hu-HU" smtClean="0"/>
              <a:t>2020. 10. 20.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521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physics.ucla.edu/SolarWind/ParkerSpiral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png"/><Relationship Id="rId4" Type="http://schemas.openxmlformats.org/officeDocument/2006/relationships/image" Target="../media/image4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9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3.png"/><Relationship Id="rId5" Type="http://schemas.openxmlformats.org/officeDocument/2006/relationships/image" Target="../media/image71.wmf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" name="Picture 4" descr="Naprends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" y="0"/>
            <a:ext cx="913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71600" y="404813"/>
            <a:ext cx="7772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hu-HU" altLang="hu-HU" sz="3200" b="1" dirty="0">
                <a:solidFill>
                  <a:srgbClr val="FFFF00"/>
                </a:solidFill>
              </a:rPr>
              <a:t>A NAPRENDSZER FIZIKÁJA</a:t>
            </a:r>
            <a:br>
              <a:rPr lang="hu-HU" altLang="hu-HU" sz="3200" b="1" dirty="0">
                <a:solidFill>
                  <a:srgbClr val="FFFF00"/>
                </a:solidFill>
              </a:rPr>
            </a:br>
            <a:r>
              <a:rPr lang="hu-HU" altLang="hu-HU" sz="3200" b="1" dirty="0" smtClean="0">
                <a:solidFill>
                  <a:srgbClr val="FFFF00"/>
                </a:solidFill>
              </a:rPr>
              <a:t>2020. </a:t>
            </a:r>
            <a:r>
              <a:rPr lang="hu-HU" altLang="hu-HU" sz="3200" b="1" dirty="0">
                <a:solidFill>
                  <a:srgbClr val="FFFF00"/>
                </a:solidFill>
              </a:rPr>
              <a:t>ő</a:t>
            </a:r>
            <a:r>
              <a:rPr lang="en-US" altLang="hu-HU" sz="3200" b="1" dirty="0" err="1">
                <a:solidFill>
                  <a:srgbClr val="FFFF00"/>
                </a:solidFill>
              </a:rPr>
              <a:t>szi</a:t>
            </a:r>
            <a:r>
              <a:rPr lang="en-US" altLang="hu-HU" sz="3200" b="1" dirty="0">
                <a:solidFill>
                  <a:srgbClr val="FFFF00"/>
                </a:solidFill>
              </a:rPr>
              <a:t> </a:t>
            </a:r>
            <a:r>
              <a:rPr lang="en-US" altLang="hu-HU" sz="3200" b="1" dirty="0" err="1">
                <a:solidFill>
                  <a:srgbClr val="FFFF00"/>
                </a:solidFill>
              </a:rPr>
              <a:t>félév</a:t>
            </a:r>
            <a:endParaRPr lang="en-US" altLang="hu-HU" sz="3200" b="1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586343" y="4149080"/>
            <a:ext cx="371851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hu-HU" altLang="en-US" sz="2000" b="1" dirty="0" smtClean="0">
                <a:solidFill>
                  <a:srgbClr val="FFFF00"/>
                </a:solidFill>
              </a:rPr>
              <a:t>Németh Zoltán</a:t>
            </a:r>
            <a:r>
              <a:rPr lang="en-US" altLang="en-US" sz="20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000" b="1" dirty="0">
                <a:solidFill>
                  <a:srgbClr val="FFFF00"/>
                </a:solidFill>
              </a:rPr>
              <a:t>et al.</a:t>
            </a:r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Wigner Fizikai Kutatóközpont</a:t>
            </a: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Űrfizikai és Űrtechnológiai Osztály</a:t>
            </a:r>
          </a:p>
          <a:p>
            <a:pPr algn="ctr"/>
            <a:endParaRPr lang="en-US" altLang="en-US" sz="2000" i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dirty="0" smtClean="0">
                <a:solidFill>
                  <a:srgbClr val="FFFF00"/>
                </a:solidFill>
              </a:rPr>
              <a:t>nemeth.zoltan@wigner.hu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10</a:t>
            </a:fld>
            <a:endParaRPr lang="hu-H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Maxwell-</a:t>
            </a:r>
            <a:r>
              <a:rPr lang="en-US" sz="3600" b="1" dirty="0" err="1" smtClean="0"/>
              <a:t>eloszlás</a:t>
            </a:r>
            <a:endParaRPr lang="en-US" sz="36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8" y="838200"/>
            <a:ext cx="8671061" cy="516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11</a:t>
            </a:fld>
            <a:endParaRPr lang="hu-H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26822" y="116632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A </a:t>
            </a:r>
            <a:r>
              <a:rPr lang="en-US" sz="3600" b="1" dirty="0" err="1" smtClean="0"/>
              <a:t>napszél</a:t>
            </a:r>
            <a:r>
              <a:rPr lang="en-US" sz="3600" b="1" dirty="0" smtClean="0"/>
              <a:t> </a:t>
            </a:r>
            <a:r>
              <a:rPr lang="en-US" sz="3600" b="1" dirty="0" err="1"/>
              <a:t>jellemzői</a:t>
            </a:r>
            <a:endParaRPr lang="en-US" sz="3600" b="1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4" y="954832"/>
            <a:ext cx="9045506" cy="4003749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58477" y="6166698"/>
            <a:ext cx="5123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http://</a:t>
            </a:r>
            <a:r>
              <a:rPr lang="hu-HU" sz="1600" dirty="0">
                <a:hlinkClick r:id="rId3"/>
              </a:rPr>
              <a:t>spacephysics.ucla.edu/SolarWind/ParkerSpiral.html</a:t>
            </a:r>
            <a:endParaRPr lang="hu-HU" sz="1600" dirty="0"/>
          </a:p>
        </p:txBody>
      </p:sp>
      <p:sp>
        <p:nvSpPr>
          <p:cNvPr id="8" name="Téglalap 7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7020272" y="5056442"/>
            <a:ext cx="17081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/>
              <a:t>s</a:t>
            </a:r>
            <a:r>
              <a:rPr lang="hu-HU" b="1" dirty="0" err="1" smtClean="0"/>
              <a:t>a</a:t>
            </a:r>
            <a:r>
              <a:rPr lang="en-US" b="1" dirty="0" smtClean="0"/>
              <a:t>r</a:t>
            </a:r>
            <a:r>
              <a:rPr lang="hu-HU" b="1" dirty="0" smtClean="0"/>
              <a:t>ki</a:t>
            </a:r>
          </a:p>
          <a:p>
            <a:r>
              <a:rPr lang="hu-HU" b="1" dirty="0" smtClean="0"/>
              <a:t>tartományok</a:t>
            </a:r>
          </a:p>
          <a:p>
            <a:r>
              <a:rPr lang="hu-HU" b="1" dirty="0" smtClean="0"/>
              <a:t>koronalyukak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08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r>
              <a:rPr lang="hu-HU" sz="3600" b="1" dirty="0" smtClean="0"/>
              <a:t>Flerek</a:t>
            </a:r>
            <a:endParaRPr lang="hu-HU" sz="3600" b="1" dirty="0"/>
          </a:p>
        </p:txBody>
      </p:sp>
      <p:sp>
        <p:nvSpPr>
          <p:cNvPr id="4" name="Téglalap 3"/>
          <p:cNvSpPr/>
          <p:nvPr/>
        </p:nvSpPr>
        <p:spPr>
          <a:xfrm>
            <a:off x="2843808" y="6439911"/>
            <a:ext cx="6732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3" y="692696"/>
            <a:ext cx="4838700" cy="3528060"/>
          </a:xfrm>
        </p:spPr>
      </p:pic>
      <p:pic>
        <p:nvPicPr>
          <p:cNvPr id="4098" name="Picture 2" descr="http://spaceweather.com/glossary/images/xray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8797"/>
            <a:ext cx="4686192" cy="305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92" y="692696"/>
            <a:ext cx="442577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2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/>
              <a:t>Standard fler modell</a:t>
            </a:r>
            <a:endParaRPr lang="hu-HU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13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4860032" y="665501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T </a:t>
            </a:r>
            <a:r>
              <a:rPr lang="hu-HU" sz="2000" dirty="0" smtClean="0">
                <a:sym typeface="Symbol"/>
              </a:rPr>
              <a:t></a:t>
            </a:r>
            <a:r>
              <a:rPr lang="hu-HU" sz="2000" dirty="0" smtClean="0"/>
              <a:t> </a:t>
            </a:r>
            <a:r>
              <a:rPr lang="hu-HU" sz="2000" dirty="0"/>
              <a:t>4*10</a:t>
            </a:r>
            <a:r>
              <a:rPr lang="hu-HU" sz="2000" baseline="30000" dirty="0"/>
              <a:t>7</a:t>
            </a:r>
            <a:r>
              <a:rPr lang="hu-HU" sz="2000" dirty="0"/>
              <a:t> </a:t>
            </a:r>
            <a:r>
              <a:rPr lang="hu-HU" sz="2000" dirty="0" smtClean="0"/>
              <a:t>K     </a:t>
            </a:r>
            <a:endParaRPr lang="hu-HU" sz="2000" dirty="0"/>
          </a:p>
          <a:p>
            <a:r>
              <a:rPr lang="hu-HU" sz="2000" dirty="0" smtClean="0"/>
              <a:t>térfogat  </a:t>
            </a:r>
            <a:r>
              <a:rPr lang="hu-HU" sz="2000" dirty="0"/>
              <a:t>(10</a:t>
            </a:r>
            <a:r>
              <a:rPr lang="hu-HU" sz="2000" baseline="30000" dirty="0"/>
              <a:t>4</a:t>
            </a:r>
            <a:r>
              <a:rPr lang="hu-HU" sz="2000" dirty="0"/>
              <a:t> </a:t>
            </a:r>
            <a:r>
              <a:rPr lang="hu-HU" sz="2000" dirty="0" smtClean="0"/>
              <a:t>km)</a:t>
            </a:r>
            <a:r>
              <a:rPr lang="hu-HU" sz="2000" baseline="30000" dirty="0" smtClean="0"/>
              <a:t>3  </a:t>
            </a:r>
            <a:r>
              <a:rPr lang="hu-HU" sz="2000" dirty="0" smtClean="0"/>
              <a:t>sűrűség </a:t>
            </a:r>
            <a:r>
              <a:rPr lang="hu-HU" sz="2000" dirty="0"/>
              <a:t>10</a:t>
            </a:r>
            <a:r>
              <a:rPr lang="hu-HU" sz="2000" baseline="30000" dirty="0"/>
              <a:t>10</a:t>
            </a:r>
            <a:r>
              <a:rPr lang="hu-HU" sz="2000" dirty="0"/>
              <a:t> </a:t>
            </a:r>
            <a:r>
              <a:rPr lang="hu-HU" sz="2000" dirty="0" smtClean="0"/>
              <a:t>cm</a:t>
            </a:r>
            <a:r>
              <a:rPr lang="hu-HU" sz="2000" baseline="30000" dirty="0" smtClean="0"/>
              <a:t>-3</a:t>
            </a:r>
            <a:endParaRPr lang="hu-HU" sz="2000" dirty="0"/>
          </a:p>
          <a:p>
            <a:r>
              <a:rPr lang="hu-HU" sz="2000" dirty="0" smtClean="0"/>
              <a:t>gamma fotonok  &gt;100 MeV</a:t>
            </a:r>
          </a:p>
          <a:p>
            <a:r>
              <a:rPr lang="hu-HU" sz="2000" dirty="0" smtClean="0"/>
              <a:t>elektronok 10</a:t>
            </a:r>
            <a:r>
              <a:rPr lang="hu-HU" sz="2000" baseline="30000" dirty="0" smtClean="0"/>
              <a:t>10</a:t>
            </a:r>
            <a:r>
              <a:rPr lang="hu-HU" sz="2000" dirty="0"/>
              <a:t> </a:t>
            </a:r>
            <a:r>
              <a:rPr lang="hu-HU" sz="2000" dirty="0" smtClean="0"/>
              <a:t>/s</a:t>
            </a:r>
          </a:p>
          <a:p>
            <a:r>
              <a:rPr lang="hu-HU" sz="2000" dirty="0"/>
              <a:t>elektron </a:t>
            </a:r>
            <a:r>
              <a:rPr lang="hu-HU" sz="2000" dirty="0" smtClean="0"/>
              <a:t>energia &gt;10 MeV</a:t>
            </a:r>
          </a:p>
          <a:p>
            <a:r>
              <a:rPr lang="hu-HU" sz="2000" dirty="0" smtClean="0"/>
              <a:t>proton </a:t>
            </a:r>
            <a:r>
              <a:rPr lang="hu-HU" sz="2000" dirty="0"/>
              <a:t>energia </a:t>
            </a:r>
            <a:r>
              <a:rPr lang="hu-HU" sz="2000" dirty="0" smtClean="0"/>
              <a:t>&gt;100 MeV</a:t>
            </a:r>
          </a:p>
          <a:p>
            <a:r>
              <a:rPr lang="hu-HU" sz="2000" dirty="0" err="1" smtClean="0"/>
              <a:t>összenergia</a:t>
            </a:r>
            <a:r>
              <a:rPr lang="hu-HU" sz="2000" dirty="0" smtClean="0"/>
              <a:t> </a:t>
            </a:r>
            <a:r>
              <a:rPr lang="hu-HU" sz="2000" dirty="0" err="1" smtClean="0"/>
              <a:t>max</a:t>
            </a:r>
            <a:r>
              <a:rPr lang="hu-HU" sz="2000" dirty="0" smtClean="0"/>
              <a:t>. 10</a:t>
            </a:r>
            <a:r>
              <a:rPr lang="hu-HU" sz="2000" baseline="30000" dirty="0" smtClean="0"/>
              <a:t>25</a:t>
            </a:r>
            <a:r>
              <a:rPr lang="hu-HU" sz="2000" dirty="0" smtClean="0"/>
              <a:t> J</a:t>
            </a:r>
            <a:endParaRPr lang="hu-HU" sz="2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8433"/>
            <a:ext cx="3744416" cy="376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églalap 4"/>
          <p:cNvSpPr/>
          <p:nvPr/>
        </p:nvSpPr>
        <p:spPr>
          <a:xfrm>
            <a:off x="-10630" y="6484071"/>
            <a:ext cx="5086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4828384"/>
            <a:ext cx="46805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700" dirty="0"/>
              <a:t>e</a:t>
            </a:r>
            <a:r>
              <a:rPr lang="hu-HU" sz="1700" dirty="0" smtClean="0"/>
              <a:t>lőtte: semleges vonal fölött filament </a:t>
            </a:r>
            <a:r>
              <a:rPr lang="hu-HU" sz="1700" dirty="0"/>
              <a:t>(hideg gáz </a:t>
            </a:r>
            <a:r>
              <a:rPr lang="hu-HU" sz="1700" dirty="0" smtClean="0"/>
              <a:t>csavart fluxuscsőben), eruptiv instabilitás - mágneses árkád (hurkok) emelkedik, erővonalak megnyúlnak, trigger: filament erupciója – erővonal szétszakadás és átkötődés, megnyílik a mágneses tér – </a:t>
            </a:r>
            <a:r>
              <a:rPr lang="hu-HU" sz="1700" dirty="0" err="1" smtClean="0"/>
              <a:t>elektrománeses</a:t>
            </a:r>
            <a:r>
              <a:rPr lang="hu-HU" sz="1700" dirty="0" smtClean="0"/>
              <a:t> sugárzás</a:t>
            </a:r>
            <a:endParaRPr lang="hu-HU" sz="1700" dirty="0"/>
          </a:p>
        </p:txBody>
      </p:sp>
      <p:pic>
        <p:nvPicPr>
          <p:cNvPr id="12290" name="Picture 2" descr="mann-flare-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0" y="636980"/>
            <a:ext cx="3742486" cy="39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7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6340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Koronakitörések (CME)</a:t>
            </a:r>
            <a:endParaRPr lang="hu-HU" sz="3600" b="1" dirty="0"/>
          </a:p>
        </p:txBody>
      </p:sp>
      <p:pic>
        <p:nvPicPr>
          <p:cNvPr id="4" name="Picture 2" descr="sohoc2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5" y="836055"/>
            <a:ext cx="3635896" cy="36358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2267744" y="6488668"/>
            <a:ext cx="687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" y="836055"/>
            <a:ext cx="5497547" cy="30923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14</a:t>
            </a:fld>
            <a:endParaRPr lang="hu-HU"/>
          </a:p>
        </p:txBody>
      </p:sp>
      <p:pic>
        <p:nvPicPr>
          <p:cNvPr id="7170" name="Picture 2" descr="https://ase.tufts.edu/cosmos/pictures/Sept09/Fig7_22_C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98371"/>
            <a:ext cx="2768952" cy="295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26099" y="4725144"/>
            <a:ext cx="399904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szerkezet: 3 tartomány</a:t>
            </a:r>
          </a:p>
          <a:p>
            <a:r>
              <a:rPr lang="hu-HU" dirty="0" smtClean="0"/>
              <a:t>vezető él (buborék – mágneses fluxuscső</a:t>
            </a:r>
          </a:p>
          <a:p>
            <a:r>
              <a:rPr lang="hu-HU" dirty="0" smtClean="0"/>
              <a:t>üreg  - fényes filament</a:t>
            </a:r>
          </a:p>
          <a:p>
            <a:r>
              <a:rPr lang="hu-HU" dirty="0" smtClean="0"/>
              <a:t>sebesség 20 – 3500 km/s</a:t>
            </a:r>
          </a:p>
          <a:p>
            <a:r>
              <a:rPr lang="hu-HU" dirty="0" smtClean="0"/>
              <a:t>gyakoriság 0,2 – 3/nap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72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Interplanetáris CME</a:t>
            </a:r>
            <a:endParaRPr lang="hu-HU"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5148064" cy="48416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15</a:t>
            </a:fld>
            <a:endParaRPr lang="hu-HU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36096" y="1385299"/>
            <a:ext cx="3168352" cy="3312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400" dirty="0" smtClean="0"/>
              <a:t>ICME</a:t>
            </a:r>
          </a:p>
          <a:p>
            <a:pPr>
              <a:spcBef>
                <a:spcPts val="0"/>
              </a:spcBef>
            </a:pPr>
            <a:r>
              <a:rPr lang="hu-HU" sz="2400" dirty="0" smtClean="0"/>
              <a:t>alacsony </a:t>
            </a:r>
            <a:r>
              <a:rPr lang="hu-HU" sz="2400" dirty="0" err="1" smtClean="0"/>
              <a:t>T</a:t>
            </a:r>
            <a:r>
              <a:rPr lang="hu-HU" sz="2400" baseline="-25000" dirty="0" err="1" smtClean="0"/>
              <a:t>p</a:t>
            </a:r>
            <a:r>
              <a:rPr lang="hu-HU" sz="2400" dirty="0"/>
              <a:t> </a:t>
            </a:r>
            <a:r>
              <a:rPr lang="hu-HU" sz="2400" dirty="0" smtClean="0"/>
              <a:t> erős B</a:t>
            </a:r>
          </a:p>
          <a:p>
            <a:pPr>
              <a:spcBef>
                <a:spcPts val="0"/>
              </a:spcBef>
            </a:pPr>
            <a:r>
              <a:rPr lang="hu-HU" sz="2400" dirty="0" smtClean="0"/>
              <a:t>nagy He fluxus</a:t>
            </a:r>
          </a:p>
          <a:p>
            <a:pPr>
              <a:spcBef>
                <a:spcPts val="0"/>
              </a:spcBef>
            </a:pPr>
            <a:r>
              <a:rPr lang="hu-HU" sz="2400" dirty="0" smtClean="0"/>
              <a:t>szembeáramló szupratermális elektronok</a:t>
            </a:r>
          </a:p>
          <a:p>
            <a:pPr marL="0" indent="0">
              <a:spcBef>
                <a:spcPts val="0"/>
              </a:spcBef>
              <a:buNone/>
            </a:pPr>
            <a:endParaRPr lang="hu-HU" sz="2400" dirty="0" smtClean="0"/>
          </a:p>
        </p:txBody>
      </p:sp>
      <p:sp>
        <p:nvSpPr>
          <p:cNvPr id="7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439"/>
            <a:ext cx="8229600" cy="827273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Mágneses felhő</a:t>
            </a:r>
            <a:endParaRPr lang="hu-HU"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404"/>
            <a:ext cx="4896544" cy="43104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16</a:t>
            </a:fld>
            <a:endParaRPr lang="hu-HU"/>
          </a:p>
        </p:txBody>
      </p:sp>
      <p:sp>
        <p:nvSpPr>
          <p:cNvPr id="6" name="Rectangle 5"/>
          <p:cNvSpPr/>
          <p:nvPr/>
        </p:nvSpPr>
        <p:spPr>
          <a:xfrm>
            <a:off x="5163880" y="980728"/>
            <a:ext cx="32245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olyan ICME, amelynek</a:t>
            </a:r>
          </a:p>
          <a:p>
            <a:r>
              <a:rPr lang="hu-HU" sz="2000" dirty="0" smtClean="0"/>
              <a:t>fluxusköteg szerkezete van</a:t>
            </a:r>
          </a:p>
          <a:p>
            <a:r>
              <a:rPr lang="hu-HU" sz="2000" dirty="0" smtClean="0"/>
              <a:t>űrszonda mérés:</a:t>
            </a:r>
          </a:p>
          <a:p>
            <a:r>
              <a:rPr lang="hu-HU" sz="2000" dirty="0" smtClean="0"/>
              <a:t>MC (</a:t>
            </a:r>
            <a:r>
              <a:rPr lang="hu-HU" sz="2000" dirty="0" err="1" smtClean="0"/>
              <a:t>magnetic</a:t>
            </a:r>
            <a:r>
              <a:rPr lang="hu-HU" sz="2000" dirty="0" smtClean="0"/>
              <a:t> </a:t>
            </a:r>
            <a:r>
              <a:rPr lang="hu-HU" sz="2000" dirty="0" err="1" smtClean="0"/>
              <a:t>cloud</a:t>
            </a:r>
            <a:r>
              <a:rPr lang="hu-HU" sz="2000" dirty="0" smtClean="0"/>
              <a:t>): a két szaggatott vonal között</a:t>
            </a:r>
            <a:endParaRPr lang="hu-HU" sz="2000" dirty="0"/>
          </a:p>
          <a:p>
            <a:pPr>
              <a:spcBef>
                <a:spcPts val="0"/>
              </a:spcBef>
            </a:pPr>
            <a:r>
              <a:rPr lang="hu-HU" sz="2000" dirty="0"/>
              <a:t>erős </a:t>
            </a:r>
            <a:r>
              <a:rPr lang="hu-HU" sz="2000" dirty="0" smtClean="0"/>
              <a:t>és </a:t>
            </a:r>
            <a:r>
              <a:rPr lang="hu-HU" sz="2000" dirty="0"/>
              <a:t>forgó B</a:t>
            </a:r>
          </a:p>
          <a:p>
            <a:pPr>
              <a:spcBef>
                <a:spcPts val="0"/>
              </a:spcBef>
            </a:pPr>
            <a:r>
              <a:rPr lang="hu-HU" sz="2000" dirty="0"/>
              <a:t>alacsony T</a:t>
            </a:r>
            <a:r>
              <a:rPr lang="hu-HU" sz="2000" baseline="-25000" dirty="0"/>
              <a:t>p</a:t>
            </a:r>
          </a:p>
          <a:p>
            <a:pPr>
              <a:spcBef>
                <a:spcPts val="0"/>
              </a:spcBef>
            </a:pPr>
            <a:r>
              <a:rPr lang="hu-HU" sz="2000" dirty="0"/>
              <a:t>alacsony proton </a:t>
            </a:r>
            <a:r>
              <a:rPr lang="hu-HU" sz="2000" dirty="0" smtClean="0">
                <a:latin typeface="Symbol" pitchFamily="18" charset="2"/>
              </a:rPr>
              <a:t>b</a:t>
            </a:r>
          </a:p>
          <a:p>
            <a:pPr>
              <a:spcBef>
                <a:spcPts val="0"/>
              </a:spcBef>
            </a:pPr>
            <a:r>
              <a:rPr lang="hu-HU" sz="2000" dirty="0" smtClean="0"/>
              <a:t>az </a:t>
            </a:r>
            <a:r>
              <a:rPr lang="hu-HU" sz="2000" dirty="0" err="1"/>
              <a:t>ICMEk</a:t>
            </a:r>
            <a:r>
              <a:rPr lang="hu-HU" sz="2000" dirty="0"/>
              <a:t> 30%-</a:t>
            </a:r>
            <a:r>
              <a:rPr lang="hu-HU" sz="2000" dirty="0" smtClean="0"/>
              <a:t>a MC</a:t>
            </a:r>
            <a:endParaRPr lang="hu-HU" sz="2000" dirty="0">
              <a:latin typeface="Symbol" pitchFamily="18" charset="2"/>
            </a:endParaRPr>
          </a:p>
        </p:txBody>
      </p:sp>
      <p:sp>
        <p:nvSpPr>
          <p:cNvPr id="7" name="Téglalap 4"/>
          <p:cNvSpPr/>
          <p:nvPr/>
        </p:nvSpPr>
        <p:spPr>
          <a:xfrm>
            <a:off x="0" y="651489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97" y="4091455"/>
            <a:ext cx="4464496" cy="223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6300192" y="6327667"/>
            <a:ext cx="1713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err="1" smtClean="0"/>
              <a:t>Gopalswamy</a:t>
            </a:r>
            <a:r>
              <a:rPr lang="hu-HU" sz="1600" dirty="0" smtClean="0"/>
              <a:t> 2006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8959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06" y="32997"/>
            <a:ext cx="8514461" cy="706090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Együttforgó kölcsönhatási tartományok (CIR)</a:t>
            </a:r>
            <a:endParaRPr lang="hu-HU" sz="32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85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</a:t>
            </a:r>
            <a:r>
              <a:rPr kumimoji="0" lang="hu-H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3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17</a:t>
            </a:fld>
            <a:endParaRPr lang="hu-HU"/>
          </a:p>
        </p:txBody>
      </p:sp>
      <p:pic>
        <p:nvPicPr>
          <p:cNvPr id="4252" name="Picture 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3" y="4149080"/>
            <a:ext cx="408119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475656" y="6119336"/>
            <a:ext cx="204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a</a:t>
            </a:r>
            <a:r>
              <a:rPr lang="hu-HU" i="1" dirty="0" smtClean="0"/>
              <a:t>z Ekliptika síkjában</a:t>
            </a:r>
            <a:endParaRPr lang="hu-HU" i="1" dirty="0"/>
          </a:p>
        </p:txBody>
      </p:sp>
      <p:pic>
        <p:nvPicPr>
          <p:cNvPr id="17" name="Picture 2" descr="giacalone-CI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6" y="876454"/>
            <a:ext cx="4281804" cy="344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5128289" y="5196006"/>
            <a:ext cx="40021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hu-HU" dirty="0" err="1" smtClean="0"/>
              <a:t>n</a:t>
            </a:r>
            <a:r>
              <a:rPr lang="en-US" dirty="0" err="1" smtClean="0"/>
              <a:t>agyobb</a:t>
            </a:r>
            <a:r>
              <a:rPr lang="en-US" dirty="0" smtClean="0"/>
              <a:t> </a:t>
            </a:r>
            <a:r>
              <a:rPr lang="en-US" dirty="0" err="1"/>
              <a:t>sűrűség</a:t>
            </a:r>
            <a:endParaRPr lang="en-US" dirty="0"/>
          </a:p>
          <a:p>
            <a:pPr fontAlgn="base">
              <a:spcAft>
                <a:spcPct val="0"/>
              </a:spcAft>
            </a:pPr>
            <a:r>
              <a:rPr lang="hu-HU" dirty="0" smtClean="0"/>
              <a:t>m</a:t>
            </a:r>
            <a:r>
              <a:rPr lang="en-US" dirty="0" err="1" smtClean="0"/>
              <a:t>agasabb</a:t>
            </a:r>
            <a:r>
              <a:rPr lang="en-US" dirty="0" smtClean="0"/>
              <a:t> </a:t>
            </a:r>
            <a:r>
              <a:rPr lang="en-US" dirty="0" err="1"/>
              <a:t>hőmérséklet</a:t>
            </a:r>
            <a:endParaRPr lang="en-US" dirty="0"/>
          </a:p>
          <a:p>
            <a:r>
              <a:rPr lang="hu-HU" dirty="0"/>
              <a:t>e</a:t>
            </a:r>
            <a:r>
              <a:rPr lang="hu-HU" dirty="0" smtClean="0"/>
              <a:t>rős, forgó mágneses tér az </a:t>
            </a:r>
            <a:r>
              <a:rPr lang="hu-HU" dirty="0" err="1" smtClean="0"/>
              <a:t>interface-nél</a:t>
            </a:r>
            <a:endParaRPr lang="hu-HU" dirty="0" smtClean="0"/>
          </a:p>
          <a:p>
            <a:r>
              <a:rPr lang="hu-HU" dirty="0"/>
              <a:t>v</a:t>
            </a:r>
            <a:r>
              <a:rPr lang="hu-HU" dirty="0" smtClean="0"/>
              <a:t>isszatérő struktúrák</a:t>
            </a:r>
            <a:endParaRPr lang="hu-HU" dirty="0"/>
          </a:p>
        </p:txBody>
      </p:sp>
      <p:pic>
        <p:nvPicPr>
          <p:cNvPr id="15481" name="Picture 1145" descr="Képtalálat a következőre: „corotating interaction regio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54075"/>
            <a:ext cx="3507920" cy="40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18</a:t>
            </a:fld>
            <a:endParaRPr lang="hu-HU"/>
          </a:p>
        </p:txBody>
      </p:sp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006652"/>
              </p:ext>
            </p:extLst>
          </p:nvPr>
        </p:nvGraphicFramePr>
        <p:xfrm>
          <a:off x="1148633" y="2018890"/>
          <a:ext cx="40925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2" name="Equation" r:id="rId3" imgW="2819400" imgH="393700" progId="Equation.3">
                  <p:embed/>
                </p:oleObj>
              </mc:Choice>
              <mc:Fallback>
                <p:oleObj name="Equation" r:id="rId3" imgW="28194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8633" y="2018890"/>
                        <a:ext cx="409257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9"/>
          <p:cNvSpPr/>
          <p:nvPr/>
        </p:nvSpPr>
        <p:spPr>
          <a:xfrm>
            <a:off x="827584" y="2989124"/>
            <a:ext cx="4543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ea typeface="Times New Roman" pitchFamily="18" charset="0"/>
                <a:cs typeface="Arial" pitchFamily="34" charset="0"/>
              </a:rPr>
              <a:t>n</a:t>
            </a:r>
            <a:r>
              <a:rPr lang="en-US" dirty="0" err="1" smtClean="0">
                <a:ea typeface="Times New Roman" pitchFamily="18" charset="0"/>
                <a:cs typeface="Arial" pitchFamily="34" charset="0"/>
              </a:rPr>
              <a:t>agy</a:t>
            </a:r>
            <a:r>
              <a:rPr lang="en-US" dirty="0" smtClean="0">
                <a:ea typeface="Times New Roman" pitchFamily="18" charset="0"/>
                <a:cs typeface="Arial" pitchFamily="34" charset="0"/>
              </a:rPr>
              <a:t> v</a:t>
            </a:r>
            <a:r>
              <a:rPr lang="hu-HU" dirty="0" err="1" smtClean="0">
                <a:ea typeface="Times New Roman" pitchFamily="18" charset="0"/>
                <a:cs typeface="Arial" pitchFamily="34" charset="0"/>
              </a:rPr>
              <a:t>-re</a:t>
            </a:r>
            <a:r>
              <a:rPr lang="hu-HU" dirty="0" smtClean="0">
                <a:ea typeface="Times New Roman" pitchFamily="18" charset="0"/>
                <a:cs typeface="Arial" pitchFamily="34" charset="0"/>
              </a:rPr>
              <a:t> a megoldás</a:t>
            </a:r>
            <a:endParaRPr lang="en-US" dirty="0" smtClean="0"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8" name="Objektum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256354"/>
              </p:ext>
            </p:extLst>
          </p:nvPr>
        </p:nvGraphicFramePr>
        <p:xfrm>
          <a:off x="1691680" y="3560242"/>
          <a:ext cx="34258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3" name="Equation" r:id="rId5" imgW="2298600" imgH="457200" progId="Equation.3">
                  <p:embed/>
                </p:oleObj>
              </mc:Choice>
              <mc:Fallback>
                <p:oleObj name="Equation" r:id="rId5" imgW="22986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3560242"/>
                        <a:ext cx="3425825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9" descr="reames-CI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48" y="2526811"/>
            <a:ext cx="3096344" cy="35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7706" y="32997"/>
            <a:ext cx="8514461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CIR részecskegyorsítás</a:t>
            </a:r>
            <a:endParaRPr lang="hu-HU" sz="3600" b="1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18666" y="778496"/>
            <a:ext cx="592316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Hatékony részecskegyorsítás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/>
              <a:t>Ezek adják </a:t>
            </a:r>
            <a:r>
              <a:rPr lang="hu-HU" dirty="0"/>
              <a:t>a domináns </a:t>
            </a:r>
            <a:r>
              <a:rPr lang="hu-HU" dirty="0" smtClean="0"/>
              <a:t>populációt </a:t>
            </a:r>
            <a:r>
              <a:rPr lang="hu-HU" dirty="0"/>
              <a:t>gyenge </a:t>
            </a:r>
            <a:r>
              <a:rPr lang="hu-HU" dirty="0" smtClean="0"/>
              <a:t>naptevékenységnél</a:t>
            </a:r>
            <a:endParaRPr kumimoji="0" lang="hu-H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egy mágneses </a:t>
            </a:r>
            <a:r>
              <a:rPr kumimoji="0" lang="hu-H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fluxuscső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 (Parker,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Fisk-Lee)</a:t>
            </a:r>
            <a:endParaRPr kumimoji="0" lang="hu-H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</a:t>
            </a:r>
            <a:endParaRPr kumimoji="0" lang="hu-H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6516216" y="2177933"/>
            <a:ext cx="1776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Energiaspektrum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718666" y="4725144"/>
            <a:ext cx="4952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cs typeface="Arial" pitchFamily="34" charset="0"/>
              </a:rPr>
              <a:t>a</a:t>
            </a:r>
            <a:r>
              <a:rPr lang="hu-HU" dirty="0" smtClean="0">
                <a:cs typeface="Arial" pitchFamily="34" charset="0"/>
              </a:rPr>
              <a:t>hol R a </a:t>
            </a:r>
            <a:r>
              <a:rPr lang="en-US" dirty="0" err="1">
                <a:cs typeface="Arial" pitchFamily="34" charset="0"/>
              </a:rPr>
              <a:t>kompresszi</a:t>
            </a:r>
            <a:r>
              <a:rPr lang="hu-HU" dirty="0" err="1">
                <a:cs typeface="Arial" pitchFamily="34" charset="0"/>
              </a:rPr>
              <a:t>óarány</a:t>
            </a:r>
            <a:r>
              <a:rPr lang="hu-HU" dirty="0">
                <a:cs typeface="Arial" pitchFamily="34" charset="0"/>
              </a:rPr>
              <a:t>    R </a:t>
            </a:r>
            <a:r>
              <a:rPr lang="en-US" dirty="0">
                <a:cs typeface="Arial" pitchFamily="34" charset="0"/>
              </a:rPr>
              <a:t>= </a:t>
            </a:r>
            <a:r>
              <a:rPr lang="en-US" dirty="0">
                <a:latin typeface="Symbol" pitchFamily="18" charset="2"/>
                <a:cs typeface="Arial" pitchFamily="34" charset="0"/>
              </a:rPr>
              <a:t>r</a:t>
            </a:r>
            <a:r>
              <a:rPr lang="en-US" baseline="-25000" dirty="0">
                <a:cs typeface="Arial" pitchFamily="34" charset="0"/>
              </a:rPr>
              <a:t>2</a:t>
            </a:r>
            <a:r>
              <a:rPr lang="en-US" dirty="0">
                <a:cs typeface="Arial" pitchFamily="34" charset="0"/>
              </a:rPr>
              <a:t>/</a:t>
            </a:r>
            <a:r>
              <a:rPr lang="en-US" dirty="0">
                <a:latin typeface="Symbol" pitchFamily="18" charset="2"/>
                <a:cs typeface="Arial" pitchFamily="34" charset="0"/>
              </a:rPr>
              <a:t>r</a:t>
            </a:r>
            <a:r>
              <a:rPr lang="en-US" baseline="-25000" dirty="0">
                <a:cs typeface="Arial" pitchFamily="34" charset="0"/>
              </a:rPr>
              <a:t>1</a:t>
            </a:r>
            <a:r>
              <a:rPr lang="en-US" dirty="0">
                <a:cs typeface="Arial" pitchFamily="34" charset="0"/>
              </a:rPr>
              <a:t> = V</a:t>
            </a:r>
            <a:r>
              <a:rPr lang="en-US" baseline="-25000" dirty="0">
                <a:cs typeface="Arial" pitchFamily="34" charset="0"/>
              </a:rPr>
              <a:t>n2</a:t>
            </a:r>
            <a:r>
              <a:rPr lang="en-US" dirty="0">
                <a:cs typeface="Arial" pitchFamily="34" charset="0"/>
              </a:rPr>
              <a:t>/V</a:t>
            </a:r>
            <a:r>
              <a:rPr lang="en-US" baseline="-25000" dirty="0">
                <a:cs typeface="Arial" pitchFamily="34" charset="0"/>
              </a:rPr>
              <a:t>n1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>
                <a:cs typeface="Arial" pitchFamily="34" charset="0"/>
                <a:sym typeface="Symbol"/>
              </a:rPr>
              <a:t></a:t>
            </a:r>
            <a:r>
              <a:rPr lang="en-US" dirty="0">
                <a:cs typeface="Arial" pitchFamily="34" charset="0"/>
              </a:rPr>
              <a:t> 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30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250329"/>
              </p:ext>
            </p:extLst>
          </p:nvPr>
        </p:nvGraphicFramePr>
        <p:xfrm>
          <a:off x="1331640" y="3608350"/>
          <a:ext cx="4622403" cy="28803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70227"/>
                <a:gridCol w="1729701"/>
                <a:gridCol w="1522475"/>
              </a:tblGrid>
              <a:tr h="221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impulzív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graduális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elektron-gazdag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proton-gazdag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forrás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fler-anyag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napszél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időtartam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néhány óra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több nap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gyakoriság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~1000/év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~10/év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effectLst/>
                        </a:rPr>
                        <a:t>CME</a:t>
                      </a:r>
                      <a:r>
                        <a:rPr lang="en-US" sz="1200" dirty="0" smtClean="0">
                          <a:effectLst/>
                        </a:rPr>
                        <a:t> (</a:t>
                      </a:r>
                      <a:r>
                        <a:rPr lang="en-US" sz="1200" dirty="0" err="1" smtClean="0">
                          <a:effectLst/>
                        </a:rPr>
                        <a:t>keskeny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CME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p/He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10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100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 baseline="30000">
                          <a:effectLst/>
                        </a:rPr>
                        <a:t>3</a:t>
                      </a:r>
                      <a:r>
                        <a:rPr lang="hu-HU" sz="1200">
                          <a:effectLst/>
                        </a:rPr>
                        <a:t>He/</a:t>
                      </a:r>
                      <a:r>
                        <a:rPr lang="hu-HU" sz="1200" baseline="30000">
                          <a:effectLst/>
                        </a:rPr>
                        <a:t>4</a:t>
                      </a:r>
                      <a:r>
                        <a:rPr lang="hu-HU" sz="1200">
                          <a:effectLst/>
                        </a:rPr>
                        <a:t>He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~1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effectLst/>
                        </a:rPr>
                        <a:t>0,001 – 0,1</a:t>
                      </a:r>
                      <a:endParaRPr lang="hu-H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Fe/O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1,2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0,1–0,2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Q(Fe)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16-22</a:t>
                      </a:r>
                      <a:r>
                        <a:rPr lang="en-US" sz="1200" baseline="0" dirty="0" smtClean="0">
                          <a:effectLst/>
                        </a:rPr>
                        <a:t> (500 keV)</a:t>
                      </a:r>
                      <a:r>
                        <a:rPr lang="hu-HU" sz="1200" dirty="0" smtClean="0">
                          <a:effectLst/>
                        </a:rPr>
                        <a:t> 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</a:t>
                      </a:r>
                      <a:r>
                        <a:rPr lang="en-US" sz="1200" baseline="0" dirty="0" smtClean="0">
                          <a:effectLst/>
                        </a:rPr>
                        <a:t> (500 keV)</a:t>
                      </a:r>
                      <a:r>
                        <a:rPr lang="hu-HU" sz="1200" dirty="0" smtClean="0">
                          <a:effectLst/>
                        </a:rPr>
                        <a:t> 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hőmérséklet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10 MK</a:t>
                      </a:r>
                      <a:r>
                        <a:rPr lang="hu-HU" sz="1200">
                          <a:effectLst/>
                          <a:sym typeface="Symbol"/>
                        </a:rPr>
                        <a:t>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 MK</a:t>
                      </a:r>
                      <a:r>
                        <a:rPr lang="hu-HU" sz="1200">
                          <a:effectLst/>
                          <a:sym typeface="Symbol"/>
                        </a:rPr>
                        <a:t>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31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 dirty="0" smtClean="0">
                          <a:effectLst/>
                        </a:rPr>
                        <a:t>Szélesség kiterjedés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&lt; 30</a:t>
                      </a:r>
                      <a:r>
                        <a:rPr lang="hu-HU" sz="1200">
                          <a:effectLst/>
                          <a:sym typeface="Symbol"/>
                        </a:rPr>
                        <a:t></a:t>
                      </a:r>
                      <a:endParaRPr lang="hu-H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~</a:t>
                      </a:r>
                      <a:r>
                        <a:rPr lang="hu-HU" sz="1200" dirty="0" smtClean="0">
                          <a:effectLst/>
                        </a:rPr>
                        <a:t> </a:t>
                      </a:r>
                      <a:r>
                        <a:rPr lang="hu-HU" sz="1200" dirty="0">
                          <a:effectLst/>
                        </a:rPr>
                        <a:t>180</a:t>
                      </a:r>
                      <a:r>
                        <a:rPr lang="hu-HU" sz="1200" dirty="0">
                          <a:effectLst/>
                          <a:sym typeface="Symbol"/>
                        </a:rPr>
                        <a:t>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3" name="Picture 5" descr="sarris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2" y="548680"/>
            <a:ext cx="7229937" cy="296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ím 1"/>
          <p:cNvSpPr txBox="1">
            <a:spLocks/>
          </p:cNvSpPr>
          <p:nvPr/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SEP (</a:t>
            </a:r>
            <a:r>
              <a:rPr lang="hu-HU" sz="3600" b="1" dirty="0" err="1" smtClean="0"/>
              <a:t>Solar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Energetic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Particle</a:t>
            </a:r>
            <a:r>
              <a:rPr lang="hu-HU" sz="3600" b="1" dirty="0" smtClean="0"/>
              <a:t>) események</a:t>
            </a:r>
            <a:endParaRPr lang="hu-HU" sz="3600" b="1" dirty="0"/>
          </a:p>
        </p:txBody>
      </p:sp>
      <p:sp>
        <p:nvSpPr>
          <p:cNvPr id="3" name="Téglalap 2"/>
          <p:cNvSpPr/>
          <p:nvPr/>
        </p:nvSpPr>
        <p:spPr>
          <a:xfrm>
            <a:off x="6156176" y="3717032"/>
            <a:ext cx="2361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fluxus időprofil:</a:t>
            </a:r>
          </a:p>
          <a:p>
            <a:r>
              <a:rPr lang="hu-HU" sz="2000" dirty="0" smtClean="0"/>
              <a:t>gyors felfutás,</a:t>
            </a:r>
          </a:p>
          <a:p>
            <a:r>
              <a:rPr lang="hu-HU" sz="2000" dirty="0" smtClean="0"/>
              <a:t>exponenciális lefutás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5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5400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hu-HU" sz="5400" b="1" dirty="0" smtClean="0">
                <a:solidFill>
                  <a:schemeClr val="accent2">
                    <a:lumMod val="75000"/>
                  </a:schemeClr>
                </a:solidFill>
              </a:rPr>
              <a:t>Űridőjárás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>
            <a:noAutofit/>
          </a:bodyPr>
          <a:lstStyle/>
          <a:p>
            <a:r>
              <a:rPr lang="hu-HU" b="1" dirty="0" err="1" smtClean="0">
                <a:solidFill>
                  <a:schemeClr val="tx1"/>
                </a:solidFill>
              </a:rPr>
              <a:t>Kecskeméty</a:t>
            </a:r>
            <a:r>
              <a:rPr lang="hu-HU" b="1" dirty="0" smtClean="0">
                <a:solidFill>
                  <a:schemeClr val="tx1"/>
                </a:solidFill>
              </a:rPr>
              <a:t> Károly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A </a:t>
            </a:r>
            <a:r>
              <a:rPr lang="en-US" sz="1400" b="1" dirty="0" err="1" smtClean="0">
                <a:solidFill>
                  <a:schemeClr val="tx1"/>
                </a:solidFill>
              </a:rPr>
              <a:t>Naprendszer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fizikája</a:t>
            </a:r>
            <a:r>
              <a:rPr lang="hu-HU" sz="1400" b="1" dirty="0" smtClean="0">
                <a:solidFill>
                  <a:schemeClr val="tx1"/>
                </a:solidFill>
              </a:rPr>
              <a:t> 2020/5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9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SEP események - hosszúságfüggés</a:t>
            </a:r>
            <a:endParaRPr lang="hu-HU" sz="3600" b="1" dirty="0"/>
          </a:p>
        </p:txBody>
      </p:sp>
      <p:sp>
        <p:nvSpPr>
          <p:cNvPr id="4" name="Téglalap 3"/>
          <p:cNvSpPr/>
          <p:nvPr/>
        </p:nvSpPr>
        <p:spPr>
          <a:xfrm>
            <a:off x="6795047" y="1124072"/>
            <a:ext cx="21089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korai elképzelés: minden SEP</a:t>
            </a:r>
          </a:p>
          <a:p>
            <a:r>
              <a:rPr lang="hu-HU" sz="2000" dirty="0" err="1" smtClean="0"/>
              <a:t>flerekből</a:t>
            </a:r>
            <a:r>
              <a:rPr lang="hu-HU" sz="2000" dirty="0" smtClean="0"/>
              <a:t> ered</a:t>
            </a:r>
            <a:endParaRPr lang="hu-HU" sz="2000" dirty="0"/>
          </a:p>
        </p:txBody>
      </p:sp>
      <p:sp>
        <p:nvSpPr>
          <p:cNvPr id="5" name="Téglalap 4"/>
          <p:cNvSpPr/>
          <p:nvPr/>
        </p:nvSpPr>
        <p:spPr>
          <a:xfrm>
            <a:off x="6795047" y="2223461"/>
            <a:ext cx="18208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1990-es évek:</a:t>
            </a:r>
          </a:p>
          <a:p>
            <a:r>
              <a:rPr lang="hu-HU" sz="2000" dirty="0" smtClean="0"/>
              <a:t>impulzív (</a:t>
            </a:r>
            <a:r>
              <a:rPr lang="hu-HU" sz="2000" dirty="0" err="1" smtClean="0"/>
              <a:t>fler</a:t>
            </a:r>
            <a:r>
              <a:rPr lang="hu-HU" sz="2000" dirty="0" smtClean="0"/>
              <a:t>)</a:t>
            </a:r>
          </a:p>
          <a:p>
            <a:r>
              <a:rPr lang="hu-HU" sz="2000" dirty="0" smtClean="0"/>
              <a:t>graduális (CME)</a:t>
            </a:r>
            <a:endParaRPr lang="hu-HU" sz="2000" dirty="0"/>
          </a:p>
        </p:txBody>
      </p:sp>
      <p:sp>
        <p:nvSpPr>
          <p:cNvPr id="6" name="Téglalap 5"/>
          <p:cNvSpPr/>
          <p:nvPr/>
        </p:nvSpPr>
        <p:spPr>
          <a:xfrm>
            <a:off x="6795047" y="3356992"/>
            <a:ext cx="224741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m</a:t>
            </a:r>
            <a:r>
              <a:rPr lang="hu-HU" sz="2000" dirty="0" smtClean="0"/>
              <a:t>ai kép: folytonos </a:t>
            </a:r>
          </a:p>
          <a:p>
            <a:r>
              <a:rPr lang="hu-HU" sz="2000" dirty="0" smtClean="0"/>
              <a:t>spektrum</a:t>
            </a:r>
          </a:p>
          <a:p>
            <a:r>
              <a:rPr lang="hu-HU" sz="2000" dirty="0" smtClean="0"/>
              <a:t>CME – </a:t>
            </a:r>
            <a:r>
              <a:rPr lang="hu-HU" sz="2000" dirty="0" err="1" smtClean="0"/>
              <a:t>fler</a:t>
            </a:r>
            <a:r>
              <a:rPr lang="hu-HU" sz="2000" dirty="0" smtClean="0"/>
              <a:t> együtt</a:t>
            </a:r>
          </a:p>
          <a:p>
            <a:endParaRPr lang="hu-HU" sz="2000" dirty="0"/>
          </a:p>
          <a:p>
            <a:r>
              <a:rPr lang="hu-HU" sz="2000" dirty="0" smtClean="0"/>
              <a:t>ideális terjedés:</a:t>
            </a:r>
          </a:p>
          <a:p>
            <a:r>
              <a:rPr lang="hu-HU" sz="2000" dirty="0" smtClean="0"/>
              <a:t>W40 </a:t>
            </a:r>
            <a:r>
              <a:rPr lang="hu-HU" sz="2000" dirty="0" err="1" smtClean="0"/>
              <a:t>fler</a:t>
            </a:r>
            <a:r>
              <a:rPr lang="hu-HU" sz="2000" dirty="0" smtClean="0"/>
              <a:t> (a Földnél)</a:t>
            </a:r>
            <a:endParaRPr lang="hu-HU" sz="2000" dirty="0"/>
          </a:p>
        </p:txBody>
      </p:sp>
      <p:sp>
        <p:nvSpPr>
          <p:cNvPr id="8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20</a:t>
            </a:fld>
            <a:endParaRPr lang="hu-H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71572"/>
            <a:ext cx="6255495" cy="50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Mágneses térre merőleges terjedés?</a:t>
            </a:r>
            <a:endParaRPr lang="hu-HU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21</a:t>
            </a:fld>
            <a:endParaRPr lang="hu-H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155674" cy="576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7"/>
          <p:cNvSpPr txBox="1"/>
          <p:nvPr/>
        </p:nvSpPr>
        <p:spPr>
          <a:xfrm>
            <a:off x="7020272" y="573799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Dresing</a:t>
            </a:r>
            <a:r>
              <a:rPr lang="hu-HU" sz="1600" dirty="0" smtClean="0"/>
              <a:t> et </a:t>
            </a:r>
            <a:r>
              <a:rPr lang="hu-HU" sz="1600" dirty="0" err="1" smtClean="0"/>
              <a:t>al</a:t>
            </a:r>
            <a:r>
              <a:rPr lang="hu-HU" sz="1600" dirty="0" smtClean="0"/>
              <a:t> 2012</a:t>
            </a:r>
            <a:endParaRPr lang="en-US" sz="1600" dirty="0"/>
          </a:p>
        </p:txBody>
      </p:sp>
      <p:sp>
        <p:nvSpPr>
          <p:cNvPr id="6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8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" y="1124744"/>
            <a:ext cx="8229600" cy="4406576"/>
          </a:xfr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SEP események - energiaspektrum</a:t>
            </a:r>
            <a:endParaRPr lang="hu-HU" sz="3600" b="1" dirty="0"/>
          </a:p>
        </p:txBody>
      </p:sp>
      <p:sp>
        <p:nvSpPr>
          <p:cNvPr id="6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28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Autofit/>
          </a:bodyPr>
          <a:lstStyle/>
          <a:p>
            <a:r>
              <a:rPr lang="hu-HU" sz="3600" b="1" dirty="0" smtClean="0"/>
              <a:t>Töltött részecskék a </a:t>
            </a:r>
            <a:r>
              <a:rPr lang="hu-HU" sz="3600" b="1" dirty="0" err="1" smtClean="0"/>
              <a:t>Helioszférában</a:t>
            </a:r>
            <a:endParaRPr lang="hu-H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574"/>
            <a:ext cx="4608512" cy="491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010134" y="1700808"/>
            <a:ext cx="3829638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err="1" smtClean="0"/>
              <a:t>termális</a:t>
            </a:r>
            <a:r>
              <a:rPr lang="hu-HU" sz="2000" dirty="0" smtClean="0"/>
              <a:t>: napszél – Maxwell (stabil)</a:t>
            </a:r>
          </a:p>
          <a:p>
            <a:r>
              <a:rPr lang="hu-HU" sz="2000" dirty="0" smtClean="0"/>
              <a:t>szupratermális:</a:t>
            </a:r>
          </a:p>
          <a:p>
            <a:r>
              <a:rPr lang="hu-HU" sz="2000" dirty="0" smtClean="0"/>
              <a:t>felkapott (</a:t>
            </a:r>
            <a:r>
              <a:rPr lang="hu-HU" sz="2000" dirty="0" err="1" smtClean="0"/>
              <a:t>pickup</a:t>
            </a:r>
            <a:r>
              <a:rPr lang="hu-HU" sz="2000" dirty="0" smtClean="0"/>
              <a:t>) ionok</a:t>
            </a:r>
          </a:p>
          <a:p>
            <a:r>
              <a:rPr lang="hu-HU" sz="2000" dirty="0" smtClean="0">
                <a:solidFill>
                  <a:srgbClr val="FF0000"/>
                </a:solidFill>
              </a:rPr>
              <a:t>SEP 6-8 nagyságrend változás</a:t>
            </a:r>
          </a:p>
          <a:p>
            <a:r>
              <a:rPr lang="hu-HU" sz="2000" dirty="0" smtClean="0">
                <a:solidFill>
                  <a:srgbClr val="FF0000"/>
                </a:solidFill>
              </a:rPr>
              <a:t>ESP lökéshullámon gyorsult</a:t>
            </a:r>
          </a:p>
          <a:p>
            <a:r>
              <a:rPr lang="hu-HU" sz="2000" dirty="0" smtClean="0">
                <a:solidFill>
                  <a:srgbClr val="FF0000"/>
                </a:solidFill>
              </a:rPr>
              <a:t>CIR gyorsított</a:t>
            </a:r>
          </a:p>
          <a:p>
            <a:r>
              <a:rPr lang="hu-HU" sz="2000" dirty="0" smtClean="0"/>
              <a:t>anomális </a:t>
            </a:r>
            <a:r>
              <a:rPr lang="hu-HU" sz="2000" dirty="0" err="1" smtClean="0"/>
              <a:t>kozm</a:t>
            </a:r>
            <a:r>
              <a:rPr lang="hu-HU" sz="2000" dirty="0" smtClean="0"/>
              <a:t>. </a:t>
            </a:r>
            <a:r>
              <a:rPr lang="hu-HU" sz="2000" dirty="0" err="1" smtClean="0"/>
              <a:t>sug</a:t>
            </a:r>
            <a:r>
              <a:rPr lang="hu-HU" sz="2000" dirty="0" smtClean="0"/>
              <a:t>. </a:t>
            </a:r>
            <a:r>
              <a:rPr lang="hu-HU" sz="2000" dirty="0"/>
              <a:t>(stabil</a:t>
            </a:r>
            <a:r>
              <a:rPr lang="hu-HU" sz="2000" dirty="0" smtClean="0"/>
              <a:t>)</a:t>
            </a:r>
          </a:p>
          <a:p>
            <a:r>
              <a:rPr lang="hu-HU" sz="2000" dirty="0" smtClean="0"/>
              <a:t>galaktikus </a:t>
            </a:r>
            <a:r>
              <a:rPr lang="hu-HU" sz="2000" dirty="0" err="1"/>
              <a:t>kozm</a:t>
            </a:r>
            <a:r>
              <a:rPr lang="hu-HU" sz="2000" dirty="0"/>
              <a:t>. </a:t>
            </a:r>
            <a:r>
              <a:rPr lang="hu-HU" sz="2000" dirty="0" err="1" smtClean="0"/>
              <a:t>sug</a:t>
            </a:r>
            <a:r>
              <a:rPr lang="hu-HU" sz="2000" dirty="0" smtClean="0"/>
              <a:t>. (stabil)</a:t>
            </a:r>
          </a:p>
          <a:p>
            <a:endParaRPr lang="hu-HU" sz="800" dirty="0"/>
          </a:p>
          <a:p>
            <a:r>
              <a:rPr lang="hu-HU" sz="2000" dirty="0" smtClean="0"/>
              <a:t>energiaspektrum:  E</a:t>
            </a:r>
            <a:r>
              <a:rPr lang="hu-HU" sz="2400" b="1" baseline="40000" dirty="0" smtClean="0"/>
              <a:t>-</a:t>
            </a:r>
            <a:r>
              <a:rPr lang="hu-HU" sz="2400" b="1" baseline="40000" dirty="0" smtClean="0">
                <a:latin typeface="Symbol" panose="05050102010706020507" pitchFamily="18" charset="2"/>
              </a:rPr>
              <a:t>g</a:t>
            </a:r>
            <a:endParaRPr lang="hu-HU" sz="2400" b="1" baseline="40000" dirty="0">
              <a:latin typeface="Symbol" panose="05050102010706020507" pitchFamily="18" charset="2"/>
            </a:endParaRPr>
          </a:p>
          <a:p>
            <a:r>
              <a:rPr lang="hu-HU" sz="2000" dirty="0" smtClean="0">
                <a:latin typeface="Symbol" panose="05050102010706020507" pitchFamily="18" charset="2"/>
              </a:rPr>
              <a:t>2 </a:t>
            </a:r>
            <a:r>
              <a:rPr lang="en-US" sz="2000" dirty="0" smtClean="0">
                <a:latin typeface="Symbol" panose="05050102010706020507" pitchFamily="18" charset="2"/>
              </a:rPr>
              <a:t>&lt; </a:t>
            </a:r>
            <a:r>
              <a:rPr lang="hu-HU" sz="2000" dirty="0" smtClean="0">
                <a:latin typeface="Symbol" panose="05050102010706020507" pitchFamily="18" charset="2"/>
              </a:rPr>
              <a:t>g</a:t>
            </a:r>
            <a:r>
              <a:rPr lang="hu-HU" sz="2000" dirty="0" smtClean="0"/>
              <a:t> </a:t>
            </a:r>
            <a:r>
              <a:rPr lang="en-US" sz="2000" dirty="0" smtClean="0"/>
              <a:t>&lt;</a:t>
            </a:r>
            <a:r>
              <a:rPr lang="hu-HU" sz="2000" dirty="0" smtClean="0"/>
              <a:t> 3 </a:t>
            </a:r>
            <a:endParaRPr lang="hu-H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06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24</a:t>
            </a:fld>
            <a:endParaRPr lang="hu-H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16632"/>
            <a:ext cx="590584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69572" y="332656"/>
            <a:ext cx="2080536" cy="1387011"/>
          </a:xfrm>
        </p:spPr>
        <p:txBody>
          <a:bodyPr>
            <a:noAutofit/>
          </a:bodyPr>
          <a:lstStyle/>
          <a:p>
            <a:r>
              <a:rPr lang="hu-HU" sz="3600" b="1" dirty="0" smtClean="0"/>
              <a:t>Kozmikus sugárzás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683568" y="3487316"/>
            <a:ext cx="200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hatványspektrum</a:t>
            </a:r>
            <a:endParaRPr lang="hu-HU" sz="2000" dirty="0"/>
          </a:p>
        </p:txBody>
      </p:sp>
      <p:sp>
        <p:nvSpPr>
          <p:cNvPr id="2" name="Rectangle 1"/>
          <p:cNvSpPr/>
          <p:nvPr/>
        </p:nvSpPr>
        <p:spPr>
          <a:xfrm>
            <a:off x="2123728" y="64309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/>
              <a:t>A Naprendszer fizikája </a:t>
            </a:r>
            <a:r>
              <a:rPr lang="en-US" dirty="0"/>
              <a:t>20</a:t>
            </a:r>
            <a:r>
              <a:rPr lang="hu-HU" dirty="0"/>
              <a:t>20/5</a:t>
            </a:r>
            <a:endParaRPr lang="hu-H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6216" y="2320573"/>
            <a:ext cx="1109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galaktikus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63308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25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395536" y="332656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Töltött részecskék detektálása</a:t>
            </a:r>
          </a:p>
          <a:p>
            <a:r>
              <a:rPr lang="hu-HU" sz="3200" b="1" dirty="0" smtClean="0"/>
              <a:t>(</a:t>
            </a:r>
            <a:r>
              <a:rPr lang="hu-HU" sz="3200" b="1" dirty="0" err="1" smtClean="0"/>
              <a:t>szupratermális</a:t>
            </a:r>
            <a:r>
              <a:rPr lang="hu-HU" sz="3200" b="1" dirty="0" smtClean="0"/>
              <a:t>)</a:t>
            </a:r>
            <a:endParaRPr lang="hu-HU" sz="3200" b="1" dirty="0"/>
          </a:p>
        </p:txBody>
      </p:sp>
      <p:pic>
        <p:nvPicPr>
          <p:cNvPr id="14338" name="Picture 2" descr="http://www.ieap.uni-kiel.de/et/ag-heber/costep/images/figures/ephin_sensor_fi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4821952" cy="388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76664"/>
            <a:ext cx="3491880" cy="42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129381" cy="836712"/>
          </a:xfrm>
        </p:spPr>
        <p:txBody>
          <a:bodyPr>
            <a:normAutofit/>
          </a:bodyPr>
          <a:lstStyle/>
          <a:p>
            <a:r>
              <a:rPr lang="hu-HU" sz="3200" b="1" dirty="0"/>
              <a:t>Töltött részecske mozgása mágneses  térben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26</a:t>
            </a:fld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80554" y="1196035"/>
            <a:ext cx="4752528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leírható egy vezetőközpont (</a:t>
            </a:r>
            <a:r>
              <a:rPr lang="hu-HU" sz="2000" dirty="0" err="1" smtClean="0"/>
              <a:t>guiding</a:t>
            </a:r>
            <a:r>
              <a:rPr lang="hu-HU" sz="2000" dirty="0" smtClean="0"/>
              <a:t> center)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körüli gyors körmozgás és a központ lassú mozgása </a:t>
            </a:r>
            <a:r>
              <a:rPr lang="hu-HU" sz="2000" dirty="0"/>
              <a:t>(</a:t>
            </a:r>
            <a:r>
              <a:rPr lang="hu-HU" sz="2000" dirty="0" err="1" smtClean="0"/>
              <a:t>drift</a:t>
            </a:r>
            <a:r>
              <a:rPr lang="hu-HU" sz="2000" dirty="0" smtClean="0"/>
              <a:t>) szuperpozíciójaként</a:t>
            </a:r>
          </a:p>
          <a:p>
            <a:pPr marL="0" indent="0">
              <a:buNone/>
            </a:pPr>
            <a:endParaRPr lang="hu-HU" sz="8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driftek inhomogén mágneses térben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err="1" smtClean="0"/>
              <a:t>grad-B</a:t>
            </a:r>
            <a:r>
              <a:rPr lang="hu-HU" sz="2000" dirty="0" smtClean="0"/>
              <a:t> </a:t>
            </a:r>
            <a:r>
              <a:rPr lang="hu-HU" sz="2000" dirty="0" err="1" smtClean="0"/>
              <a:t>drift</a:t>
            </a:r>
            <a:endParaRPr lang="hu-HU" sz="2000" dirty="0" smtClean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2000" dirty="0" smtClean="0"/>
              <a:t>                         ahol </a:t>
            </a:r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görbületi drift </a:t>
            </a:r>
            <a:endParaRPr lang="hu-HU" sz="2000" dirty="0"/>
          </a:p>
        </p:txBody>
      </p:sp>
      <p:pic>
        <p:nvPicPr>
          <p:cNvPr id="6" name="Picture 3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05538"/>
            <a:ext cx="3024336" cy="550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22" y="2695575"/>
            <a:ext cx="21240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44" y="4305473"/>
            <a:ext cx="1857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486" y="5142274"/>
            <a:ext cx="266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575281" y="5142274"/>
            <a:ext cx="163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görbületi sugár</a:t>
            </a:r>
            <a:endParaRPr lang="hu-HU" dirty="0"/>
          </a:p>
        </p:txBody>
      </p:sp>
      <p:sp>
        <p:nvSpPr>
          <p:cNvPr id="10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76" y="5137679"/>
            <a:ext cx="11049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23" y="3531663"/>
            <a:ext cx="111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6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467"/>
            <a:ext cx="8229600" cy="903253"/>
          </a:xfrm>
        </p:spPr>
        <p:txBody>
          <a:bodyPr>
            <a:normAutofit/>
          </a:bodyPr>
          <a:lstStyle/>
          <a:p>
            <a:r>
              <a:rPr lang="hu-HU" sz="3600" b="1" dirty="0" err="1" smtClean="0"/>
              <a:t>Szupratermális</a:t>
            </a:r>
            <a:r>
              <a:rPr lang="hu-HU" sz="3600" b="1" dirty="0" smtClean="0"/>
              <a:t> részecskék: gyorsítás</a:t>
            </a:r>
            <a:endParaRPr lang="hu-HU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052736"/>
                <a:ext cx="8424936" cy="532859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/>
                  <a:t>nagyon hatékony: az energia &gt;10%-a </a:t>
                </a:r>
                <a:r>
                  <a:rPr lang="hu-HU" sz="2200" dirty="0"/>
                  <a:t>→</a:t>
                </a:r>
                <a:r>
                  <a:rPr lang="hu-HU" sz="2400" dirty="0"/>
                  <a:t> nagyenergiájú részecskék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 smtClean="0"/>
                  <a:t>elektromos tér kell, a mágneses tér nem gyorsít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 err="1" smtClean="0"/>
                  <a:t>konvekciós</a:t>
                </a:r>
                <a:r>
                  <a:rPr lang="hu-HU" sz="2400" dirty="0" smtClean="0"/>
                  <a:t> </a:t>
                </a:r>
                <a:r>
                  <a:rPr lang="hu-HU" sz="2400" dirty="0"/>
                  <a:t>elektromos tér:    </a:t>
                </a:r>
                <a14:m>
                  <m:oMath xmlns:m="http://schemas.openxmlformats.org/officeDocument/2006/math">
                    <m:r>
                      <a:rPr lang="hu-HU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hu-HU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24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hu-H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hu-H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hu-HU" sz="2400" dirty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 smtClean="0"/>
                  <a:t>változó </a:t>
                </a:r>
                <a:r>
                  <a:rPr lang="hu-HU" sz="2400" dirty="0"/>
                  <a:t>elektromos tér:          </a:t>
                </a:r>
                <a14:m>
                  <m:oMath xmlns:m="http://schemas.openxmlformats.org/officeDocument/2006/math">
                    <m:r>
                      <a:rPr lang="hu-HU" sz="2400" i="1">
                        <a:latin typeface="Cambria Math" panose="02040503050406030204" pitchFamily="18" charset="0"/>
                      </a:rPr>
                      <m:t>𝑟𝑜𝑡𝐸</m:t>
                    </m:r>
                    <m:r>
                      <a:rPr lang="hu-H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hu-HU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hu-H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hu-H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hu-H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hu-HU" sz="2400" b="1" dirty="0" smtClean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hu-HU" sz="1200" dirty="0" smtClean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 smtClean="0"/>
                  <a:t>energiaforrás: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hu-HU" sz="2400" dirty="0" smtClean="0"/>
                  <a:t> kinetikus energia (CME, </a:t>
                </a:r>
                <a:r>
                  <a:rPr lang="hu-HU" sz="2400" dirty="0" err="1" smtClean="0"/>
                  <a:t>szupernova</a:t>
                </a:r>
                <a:r>
                  <a:rPr lang="hu-HU" sz="2400" dirty="0" smtClean="0"/>
                  <a:t> maradvány)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/>
                  <a:t> </a:t>
                </a:r>
                <a:r>
                  <a:rPr lang="hu-HU" sz="2400" dirty="0" smtClean="0"/>
                  <a:t>        (de álló lökéshullám is gyorsíthat)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hu-HU" sz="2400" dirty="0" smtClean="0"/>
                  <a:t>forgási energia (Jupiter-Io)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hu-HU" sz="2400" dirty="0"/>
                  <a:t>m</a:t>
                </a:r>
                <a:r>
                  <a:rPr lang="hu-HU" sz="2400" dirty="0" smtClean="0"/>
                  <a:t>ágneses energia (mágneses konfiguráció instabillá </a:t>
                </a:r>
                <a:r>
                  <a:rPr lang="hu-HU" sz="2400" dirty="0"/>
                  <a:t>válik →</a:t>
                </a:r>
                <a:endParaRPr lang="hu-HU" sz="2400" dirty="0" smtClean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/>
                  <a:t> </a:t>
                </a:r>
                <a:r>
                  <a:rPr lang="hu-HU" sz="2400" dirty="0" smtClean="0"/>
                  <a:t>       hőfelszabadulás, pl. Föld mágneses csóvája)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hu-HU" sz="1500" dirty="0" smtClean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 smtClean="0"/>
                  <a:t>gyorsítási mechanizmusok: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hu-HU" sz="2400" dirty="0"/>
                  <a:t>d</a:t>
                </a:r>
                <a:r>
                  <a:rPr lang="hu-HU" sz="2400" dirty="0" smtClean="0"/>
                  <a:t>irekt elektrosztatikus </a:t>
                </a:r>
                <a:r>
                  <a:rPr lang="hu-HU" sz="2400" dirty="0"/>
                  <a:t>gyorsítás </a:t>
                </a:r>
                <a:r>
                  <a:rPr lang="hu-HU" sz="2400" dirty="0" smtClean="0"/>
                  <a:t>(mozgó vezető mágneses térben </a:t>
                </a:r>
                <a:r>
                  <a:rPr lang="hu-HU" sz="2400" dirty="0"/>
                  <a:t>→</a:t>
                </a:r>
                <a:r>
                  <a:rPr lang="hu-HU" sz="2400" dirty="0" smtClean="0"/>
                  <a:t>    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hu-HU" sz="2400" dirty="0"/>
                  <a:t> </a:t>
                </a:r>
                <a:r>
                  <a:rPr lang="hu-HU" sz="2400" dirty="0" smtClean="0"/>
                  <a:t>          potenciálkülönbség, kettősréteg, rekonnekció)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hu-HU" sz="2400" dirty="0" smtClean="0"/>
                  <a:t>shock drift</a:t>
                </a:r>
                <a:r>
                  <a:rPr lang="hu-HU" sz="2400" dirty="0"/>
                  <a:t> gyorsítás (nem </a:t>
                </a:r>
                <a:r>
                  <a:rPr lang="hu-HU" sz="2400" dirty="0" smtClean="0"/>
                  <a:t>sztochasztikus</a:t>
                </a:r>
                <a:r>
                  <a:rPr lang="hu-HU" sz="2400" dirty="0"/>
                  <a:t>)</a:t>
                </a:r>
                <a:endParaRPr lang="hu-HU" sz="2400" dirty="0" smtClean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hu-HU" sz="2400" dirty="0"/>
                  <a:t>sztochasztikus gyorsítás (másodrendű Fermi)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hu-HU" sz="2400" dirty="0" smtClean="0"/>
                  <a:t>diffuzív </a:t>
                </a:r>
                <a:r>
                  <a:rPr lang="hu-HU" sz="2400" dirty="0"/>
                  <a:t>shock gyorsítás </a:t>
                </a:r>
                <a:r>
                  <a:rPr lang="hu-HU" sz="2400" dirty="0" smtClean="0"/>
                  <a:t>(elsőrendű </a:t>
                </a:r>
                <a:r>
                  <a:rPr lang="hu-HU" sz="2400" dirty="0"/>
                  <a:t>Fermi</a:t>
                </a:r>
                <a:r>
                  <a:rPr lang="hu-HU" sz="2400" dirty="0" smtClean="0"/>
                  <a:t>)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052736"/>
                <a:ext cx="8424936" cy="5328592"/>
              </a:xfrm>
              <a:blipFill rotWithShape="1">
                <a:blip r:embed="rId2"/>
                <a:stretch>
                  <a:fillRect l="-724" t="-57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79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Autofit/>
          </a:bodyPr>
          <a:lstStyle/>
          <a:p>
            <a:r>
              <a:rPr lang="hu-HU" sz="3600" b="1" dirty="0" smtClean="0"/>
              <a:t>Lökéshullámok</a:t>
            </a:r>
            <a:endParaRPr lang="hu-H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764704"/>
            <a:ext cx="6696744" cy="218883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u-HU" sz="2400" dirty="0" smtClean="0"/>
              <a:t>CME shock</a:t>
            </a:r>
          </a:p>
          <a:p>
            <a:pPr>
              <a:spcBef>
                <a:spcPts val="0"/>
              </a:spcBef>
            </a:pPr>
            <a:r>
              <a:rPr lang="hu-HU" sz="2400" dirty="0"/>
              <a:t>inteplanetáris shock</a:t>
            </a:r>
          </a:p>
          <a:p>
            <a:pPr>
              <a:spcBef>
                <a:spcPts val="0"/>
              </a:spcBef>
            </a:pPr>
            <a:r>
              <a:rPr lang="hu-HU" sz="2400" dirty="0" smtClean="0"/>
              <a:t>CIR</a:t>
            </a:r>
          </a:p>
          <a:p>
            <a:pPr>
              <a:spcBef>
                <a:spcPts val="0"/>
              </a:spcBef>
            </a:pPr>
            <a:r>
              <a:rPr lang="hu-HU" sz="2400" dirty="0" smtClean="0"/>
              <a:t>fejhullám (bow shock – bolygók, üstökösök)</a:t>
            </a:r>
          </a:p>
          <a:p>
            <a:pPr>
              <a:spcBef>
                <a:spcPts val="0"/>
              </a:spcBef>
            </a:pPr>
            <a:r>
              <a:rPr lang="hu-HU" sz="2400" dirty="0" smtClean="0"/>
              <a:t>terminációs shock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28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05" y="2540724"/>
            <a:ext cx="4752529" cy="3824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3122360"/>
            <a:ext cx="2787943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fontos paraméter:</a:t>
            </a:r>
          </a:p>
          <a:p>
            <a:r>
              <a:rPr lang="hu-HU" sz="2000" b="1" dirty="0" smtClean="0">
                <a:latin typeface="Symbol" pitchFamily="18" charset="2"/>
              </a:rPr>
              <a:t>q</a:t>
            </a:r>
            <a:r>
              <a:rPr lang="hu-HU" sz="2000" dirty="0" smtClean="0"/>
              <a:t> = B és a shock normális</a:t>
            </a:r>
          </a:p>
          <a:p>
            <a:r>
              <a:rPr lang="hu-HU" sz="2000" dirty="0" smtClean="0"/>
              <a:t>szöge</a:t>
            </a:r>
          </a:p>
          <a:p>
            <a:r>
              <a:rPr lang="hu-HU" sz="2000" b="1" dirty="0">
                <a:latin typeface="Symbol" pitchFamily="18" charset="2"/>
              </a:rPr>
              <a:t>q</a:t>
            </a:r>
            <a:r>
              <a:rPr lang="hu-HU" sz="2000" dirty="0" smtClean="0"/>
              <a:t> ≈ 90</a:t>
            </a:r>
            <a:r>
              <a:rPr lang="hu-HU" sz="3600" b="1" dirty="0" smtClean="0"/>
              <a:t>◦</a:t>
            </a:r>
            <a:r>
              <a:rPr lang="hu-HU" sz="2000" dirty="0" smtClean="0"/>
              <a:t> kvázi-merőleges</a:t>
            </a:r>
          </a:p>
          <a:p>
            <a:r>
              <a:rPr lang="hu-HU" sz="2000" b="1" dirty="0">
                <a:latin typeface="Symbol" pitchFamily="18" charset="2"/>
              </a:rPr>
              <a:t>q</a:t>
            </a:r>
            <a:r>
              <a:rPr lang="hu-HU" sz="2000" dirty="0" smtClean="0"/>
              <a:t> </a:t>
            </a:r>
            <a:r>
              <a:rPr lang="hu-HU" sz="2000" dirty="0"/>
              <a:t>≈</a:t>
            </a:r>
            <a:r>
              <a:rPr lang="hu-HU" sz="2000" dirty="0" smtClean="0"/>
              <a:t> 0 kvázi-párhuzamos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4683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Shock </a:t>
            </a:r>
            <a:r>
              <a:rPr lang="hu-HU" sz="3600" b="1" dirty="0"/>
              <a:t>drift </a:t>
            </a:r>
            <a:r>
              <a:rPr lang="hu-HU" sz="3600" b="1" dirty="0" smtClean="0"/>
              <a:t>gyorsítás</a:t>
            </a:r>
            <a:endParaRPr lang="hu-HU" sz="3600" b="1" dirty="0"/>
          </a:p>
        </p:txBody>
      </p:sp>
      <p:sp>
        <p:nvSpPr>
          <p:cNvPr id="4" name="Téglalap 3"/>
          <p:cNvSpPr/>
          <p:nvPr/>
        </p:nvSpPr>
        <p:spPr>
          <a:xfrm>
            <a:off x="539552" y="4149080"/>
            <a:ext cx="4032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kompresszív shock:  B2 &gt; B1 </a:t>
            </a:r>
          </a:p>
          <a:p>
            <a:r>
              <a:rPr lang="hu-HU" sz="2000" dirty="0" smtClean="0"/>
              <a:t>upstream B gyengébb </a:t>
            </a:r>
            <a:r>
              <a:rPr lang="hu-HU" sz="2000" dirty="0" smtClean="0">
                <a:sym typeface="Symbol"/>
              </a:rPr>
              <a:t></a:t>
            </a:r>
            <a:r>
              <a:rPr lang="hu-HU" sz="2000" dirty="0" smtClean="0"/>
              <a:t> </a:t>
            </a:r>
          </a:p>
          <a:p>
            <a:r>
              <a:rPr lang="hu-HU" sz="2000" dirty="0"/>
              <a:t> </a:t>
            </a:r>
            <a:r>
              <a:rPr lang="hu-HU" sz="2000" dirty="0" smtClean="0"/>
              <a:t>   </a:t>
            </a:r>
            <a:r>
              <a:rPr lang="hu-HU" sz="2000" dirty="0" err="1" smtClean="0"/>
              <a:t>girorádiusz</a:t>
            </a:r>
            <a:r>
              <a:rPr lang="hu-HU" sz="2000" dirty="0" smtClean="0"/>
              <a:t> nagyobb</a:t>
            </a:r>
          </a:p>
          <a:p>
            <a:r>
              <a:rPr lang="hu-HU" sz="2000" dirty="0" smtClean="0"/>
              <a:t>downstream B erősebb </a:t>
            </a:r>
            <a:r>
              <a:rPr lang="hu-HU" sz="2000" dirty="0">
                <a:sym typeface="Symbol"/>
              </a:rPr>
              <a:t> </a:t>
            </a:r>
            <a:r>
              <a:rPr lang="hu-HU" sz="2000" dirty="0" smtClean="0">
                <a:sym typeface="Symbol"/>
              </a:rPr>
              <a:t>   </a:t>
            </a:r>
          </a:p>
          <a:p>
            <a:r>
              <a:rPr lang="hu-HU" sz="2000" dirty="0">
                <a:sym typeface="Symbol"/>
              </a:rPr>
              <a:t> </a:t>
            </a:r>
            <a:r>
              <a:rPr lang="hu-HU" sz="2000" dirty="0" smtClean="0">
                <a:sym typeface="Symbol"/>
              </a:rPr>
              <a:t>   </a:t>
            </a:r>
            <a:r>
              <a:rPr lang="hu-HU" sz="2000" dirty="0" err="1" smtClean="0"/>
              <a:t>girorádiusz</a:t>
            </a:r>
            <a:r>
              <a:rPr lang="hu-HU" sz="2000" dirty="0" smtClean="0"/>
              <a:t> kisebb</a:t>
            </a:r>
            <a:endParaRPr lang="hu-HU" sz="2000" dirty="0"/>
          </a:p>
          <a:p>
            <a:r>
              <a:rPr lang="hu-HU" sz="2000" dirty="0"/>
              <a:t>d</a:t>
            </a:r>
            <a:r>
              <a:rPr lang="hu-HU" sz="2000" dirty="0" smtClean="0"/>
              <a:t>rift a shock mentén – a shock menti elektromos tér gyorsít  E2 &gt; E1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29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2854"/>
            <a:ext cx="4260450" cy="2747584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1" y="800101"/>
            <a:ext cx="5184576" cy="320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08104" y="1412776"/>
            <a:ext cx="3824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merőleges</a:t>
            </a:r>
            <a:r>
              <a:rPr lang="hu-HU" dirty="0" smtClean="0"/>
              <a:t> </a:t>
            </a:r>
            <a:r>
              <a:rPr lang="hu-HU" dirty="0"/>
              <a:t>shock (</a:t>
            </a:r>
            <a:r>
              <a:rPr lang="en-US" dirty="0"/>
              <a:t>&gt;80 </a:t>
            </a:r>
            <a:r>
              <a:rPr lang="en-US" dirty="0" err="1"/>
              <a:t>fok</a:t>
            </a:r>
            <a:r>
              <a:rPr lang="hu-HU" dirty="0"/>
              <a:t>)</a:t>
            </a:r>
          </a:p>
          <a:p>
            <a:r>
              <a:rPr lang="hu-HU" dirty="0"/>
              <a:t>pl. fejhullámnál</a:t>
            </a:r>
          </a:p>
        </p:txBody>
      </p:sp>
    </p:spTree>
    <p:extLst>
      <p:ext uri="{BB962C8B-B14F-4D97-AF65-F5344CB8AC3E}">
        <p14:creationId xmlns:p14="http://schemas.microsoft.com/office/powerpoint/2010/main" val="1310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31640" y="1124744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dirty="0" smtClean="0"/>
              <a:t>az űridőjárás fogalma, időskála, űrklíma</a:t>
            </a:r>
          </a:p>
          <a:p>
            <a:pPr marL="0" indent="0">
              <a:buNone/>
            </a:pPr>
            <a:r>
              <a:rPr lang="hu-HU" sz="2400" b="1" dirty="0"/>
              <a:t>a</a:t>
            </a:r>
            <a:r>
              <a:rPr lang="hu-HU" sz="2400" b="1" dirty="0" smtClean="0"/>
              <a:t> napszél mérése, paraméterek</a:t>
            </a:r>
          </a:p>
          <a:p>
            <a:pPr marL="0" indent="0">
              <a:buNone/>
            </a:pPr>
            <a:r>
              <a:rPr lang="hu-HU" sz="2400" b="1" dirty="0" smtClean="0"/>
              <a:t>flerek, CME-k </a:t>
            </a:r>
            <a:r>
              <a:rPr lang="hu-HU" sz="2400" b="1" dirty="0"/>
              <a:t>és </a:t>
            </a:r>
            <a:r>
              <a:rPr lang="hu-HU" sz="2400" b="1" dirty="0" err="1" smtClean="0"/>
              <a:t>CIR-ok</a:t>
            </a:r>
            <a:r>
              <a:rPr lang="hu-HU" sz="2400" b="1" dirty="0" smtClean="0"/>
              <a:t> </a:t>
            </a:r>
          </a:p>
          <a:p>
            <a:pPr marL="0" indent="0">
              <a:buNone/>
            </a:pPr>
            <a:r>
              <a:rPr lang="hu-HU" sz="2400" b="1" dirty="0" smtClean="0"/>
              <a:t>SEP események</a:t>
            </a:r>
          </a:p>
          <a:p>
            <a:pPr marL="0" indent="0">
              <a:buNone/>
            </a:pPr>
            <a:r>
              <a:rPr lang="hu-HU" sz="2400" b="1" dirty="0"/>
              <a:t>t</a:t>
            </a:r>
            <a:r>
              <a:rPr lang="hu-HU" sz="2400" b="1" dirty="0" smtClean="0"/>
              <a:t>öltött részecskék gyorsítási mechanizmusai</a:t>
            </a:r>
          </a:p>
          <a:p>
            <a:pPr marL="0" indent="0">
              <a:buNone/>
            </a:pPr>
            <a:r>
              <a:rPr lang="hu-HU" sz="2400" b="1" dirty="0" smtClean="0"/>
              <a:t>töltött részecskék terjedése</a:t>
            </a:r>
          </a:p>
          <a:p>
            <a:pPr marL="0" indent="0">
              <a:buNone/>
            </a:pPr>
            <a:r>
              <a:rPr lang="hu-HU" sz="2400" b="1" dirty="0" smtClean="0"/>
              <a:t>geomágneses vihar, indexek, sarki fény </a:t>
            </a:r>
          </a:p>
          <a:p>
            <a:pPr marL="0" indent="0">
              <a:buNone/>
            </a:pPr>
            <a:r>
              <a:rPr lang="hu-HU" sz="2400" b="1" dirty="0" smtClean="0"/>
              <a:t>sugárzási hatások</a:t>
            </a:r>
          </a:p>
          <a:p>
            <a:pPr marL="0" indent="0">
              <a:buNone/>
            </a:pPr>
            <a:r>
              <a:rPr lang="hu-HU" sz="2400" b="1" dirty="0" smtClean="0"/>
              <a:t>missziók</a:t>
            </a:r>
            <a:r>
              <a:rPr lang="hu-HU" sz="2400" b="1" dirty="0"/>
              <a:t>: </a:t>
            </a:r>
            <a:r>
              <a:rPr lang="hu-HU" sz="2400" b="1" dirty="0" smtClean="0"/>
              <a:t>SOHO, STEREO, Parker, </a:t>
            </a:r>
            <a:r>
              <a:rPr lang="hu-HU" sz="2400" b="1" dirty="0" err="1" smtClean="0"/>
              <a:t>Solar</a:t>
            </a:r>
            <a:r>
              <a:rPr lang="hu-HU" sz="2400" b="1" dirty="0" smtClean="0"/>
              <a:t> Orbiter</a:t>
            </a:r>
            <a:endParaRPr lang="hu-HU" sz="2400" b="1" dirty="0"/>
          </a:p>
        </p:txBody>
      </p:sp>
      <p:sp>
        <p:nvSpPr>
          <p:cNvPr id="5" name="Rectangle 3"/>
          <p:cNvSpPr/>
          <p:nvPr/>
        </p:nvSpPr>
        <p:spPr>
          <a:xfrm>
            <a:off x="-14209" y="64551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7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4439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/>
              <a:t>Sztochasztikus </a:t>
            </a:r>
            <a:r>
              <a:rPr lang="hu-HU" sz="3600" b="1" dirty="0"/>
              <a:t>gyorsítás - másodrendű Fermi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556792"/>
            <a:ext cx="7416824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töltött </a:t>
            </a:r>
            <a:r>
              <a:rPr lang="hu-HU" sz="2200" dirty="0"/>
              <a:t>részecske rugalmas </a:t>
            </a:r>
            <a:r>
              <a:rPr lang="hu-HU" sz="2200" dirty="0" smtClean="0"/>
              <a:t>ütközések </a:t>
            </a:r>
            <a:r>
              <a:rPr lang="hu-HU" sz="2200" dirty="0"/>
              <a:t>random mozgó </a:t>
            </a:r>
            <a:r>
              <a:rPr lang="hu-HU" sz="2200" dirty="0" smtClean="0"/>
              <a:t>(nehéz) mágneses </a:t>
            </a:r>
            <a:r>
              <a:rPr lang="hu-HU" sz="2200" dirty="0"/>
              <a:t>tükrök </a:t>
            </a:r>
            <a:r>
              <a:rPr lang="hu-HU" sz="2200" dirty="0" smtClean="0"/>
              <a:t>között (egymással szemben mozgó hullámok)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836712"/>
            <a:ext cx="3312368" cy="51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30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3719" y="911365"/>
            <a:ext cx="3088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/>
              <a:t>k</a:t>
            </a:r>
            <a:r>
              <a:rPr lang="hu-HU" sz="2200" dirty="0" smtClean="0"/>
              <a:t>is skálájú elektromos tér</a:t>
            </a:r>
            <a:endParaRPr lang="hu-HU" sz="2200" dirty="0"/>
          </a:p>
        </p:txBody>
      </p:sp>
      <p:pic>
        <p:nvPicPr>
          <p:cNvPr id="11003" name="Picture 7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50" y="2320736"/>
            <a:ext cx="4711129" cy="400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5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31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39552" y="2276872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hu-HU" sz="2400" dirty="0" smtClean="0"/>
              <a:t>      </a:t>
            </a:r>
            <a:r>
              <a:rPr lang="hu-HU" sz="2400" dirty="0" err="1" smtClean="0"/>
              <a:t>head-on</a:t>
            </a:r>
            <a:r>
              <a:rPr lang="hu-HU" sz="2400" dirty="0" smtClean="0"/>
              <a:t> </a:t>
            </a:r>
            <a:r>
              <a:rPr lang="hu-HU" sz="2400" dirty="0"/>
              <a:t>ütközés: energianövekedés </a:t>
            </a:r>
          </a:p>
          <a:p>
            <a:r>
              <a:rPr lang="hu-HU" sz="2400" dirty="0"/>
              <a:t>      v </a:t>
            </a:r>
            <a:r>
              <a:rPr lang="hu-HU" sz="2400" dirty="0" smtClean="0"/>
              <a:t> </a:t>
            </a:r>
            <a:r>
              <a:rPr lang="hu-HU" sz="2400" dirty="0"/>
              <a:t>részecskesebesség, V </a:t>
            </a:r>
            <a:r>
              <a:rPr lang="hu-HU" sz="2400" dirty="0" smtClean="0"/>
              <a:t> </a:t>
            </a:r>
            <a:r>
              <a:rPr lang="hu-HU" sz="2400" dirty="0"/>
              <a:t>tükör sebessége  V/</a:t>
            </a:r>
            <a:r>
              <a:rPr lang="hu-HU" sz="2400" dirty="0" err="1"/>
              <a:t>v</a:t>
            </a:r>
            <a:r>
              <a:rPr lang="hu-HU" sz="2400" dirty="0"/>
              <a:t> &lt; 10</a:t>
            </a:r>
            <a:r>
              <a:rPr lang="hu-HU" sz="2400" baseline="30000" dirty="0"/>
              <a:t>-4</a:t>
            </a:r>
          </a:p>
          <a:p>
            <a:r>
              <a:rPr lang="hu-HU" sz="2400" dirty="0"/>
              <a:t>      </a:t>
            </a:r>
            <a:r>
              <a:rPr lang="hu-HU" sz="2400" dirty="0" err="1"/>
              <a:t>head-tail</a:t>
            </a:r>
            <a:r>
              <a:rPr lang="hu-HU" sz="2400" dirty="0"/>
              <a:t> ütközés: energiacsökkenés </a:t>
            </a:r>
          </a:p>
          <a:p>
            <a:r>
              <a:rPr lang="hu-HU" sz="2400" dirty="0"/>
              <a:t>      </a:t>
            </a:r>
            <a:r>
              <a:rPr lang="hu-HU" sz="2400" dirty="0" err="1"/>
              <a:t>head-on</a:t>
            </a:r>
            <a:r>
              <a:rPr lang="hu-HU" sz="2400" dirty="0"/>
              <a:t> gyakoribb</a:t>
            </a:r>
          </a:p>
          <a:p>
            <a:r>
              <a:rPr lang="hu-HU" sz="2400" dirty="0"/>
              <a:t>      random </a:t>
            </a:r>
            <a:r>
              <a:rPr lang="hu-HU" sz="2400" dirty="0" err="1"/>
              <a:t>walk</a:t>
            </a:r>
            <a:r>
              <a:rPr lang="hu-HU" sz="2400" dirty="0"/>
              <a:t> (diffúzió) másodrendű gyorsítás</a:t>
            </a:r>
          </a:p>
          <a:p>
            <a:r>
              <a:rPr lang="hu-HU" sz="2400" dirty="0"/>
              <a:t>      nagyon </a:t>
            </a:r>
            <a:r>
              <a:rPr lang="hu-HU" sz="2400" dirty="0" smtClean="0"/>
              <a:t>lassú </a:t>
            </a:r>
            <a:endParaRPr lang="hu-HU" sz="2400" dirty="0"/>
          </a:p>
          <a:p>
            <a:r>
              <a:rPr lang="hu-HU" sz="2400" dirty="0"/>
              <a:t>      </a:t>
            </a:r>
          </a:p>
          <a:p>
            <a:r>
              <a:rPr lang="hu-HU" sz="2400" dirty="0"/>
              <a:t>      energiaspektrum:  J = </a:t>
            </a:r>
            <a:r>
              <a:rPr lang="en-US" sz="2400" dirty="0"/>
              <a:t>J</a:t>
            </a:r>
            <a:r>
              <a:rPr lang="en-US" sz="2400" baseline="-25000" dirty="0"/>
              <a:t>0</a:t>
            </a:r>
            <a:r>
              <a:rPr lang="hu-HU" sz="2400" dirty="0"/>
              <a:t> E</a:t>
            </a:r>
            <a:r>
              <a:rPr lang="hu-HU" sz="2400" baseline="30000" dirty="0">
                <a:latin typeface="Symbol" panose="05050102010706020507" pitchFamily="18" charset="2"/>
              </a:rPr>
              <a:t>-g</a:t>
            </a:r>
            <a:r>
              <a:rPr lang="hu-HU" sz="2400" dirty="0"/>
              <a:t>       </a:t>
            </a:r>
          </a:p>
          <a:p>
            <a:r>
              <a:rPr lang="hu-HU" sz="2400" dirty="0"/>
              <a:t>      csak akkor működik, ha a veszteségi folyamatok </a:t>
            </a:r>
            <a:r>
              <a:rPr lang="hu-HU" sz="2400" dirty="0" smtClean="0"/>
              <a:t>lassabbak</a:t>
            </a:r>
            <a:endParaRPr lang="hu-HU" sz="2400" dirty="0"/>
          </a:p>
          <a:p>
            <a:r>
              <a:rPr lang="hu-HU" sz="2400" dirty="0"/>
              <a:t>      </a:t>
            </a:r>
            <a:r>
              <a:rPr lang="hu-HU" sz="2400" dirty="0" err="1"/>
              <a:t>flerekben</a:t>
            </a:r>
            <a:r>
              <a:rPr lang="hu-HU" sz="2400" dirty="0"/>
              <a:t> (asztrofizikai objektumoknál leggyakoribb)</a:t>
            </a:r>
          </a:p>
        </p:txBody>
      </p:sp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590731"/>
              </p:ext>
            </p:extLst>
          </p:nvPr>
        </p:nvGraphicFramePr>
        <p:xfrm>
          <a:off x="6914098" y="3645024"/>
          <a:ext cx="1277937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0" name="Equation" r:id="rId3" imgW="711000" imgH="393480" progId="Equation.3">
                  <p:embed/>
                </p:oleObj>
              </mc:Choice>
              <mc:Fallback>
                <p:oleObj name="Equation" r:id="rId3" imgW="7110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4098" y="3645024"/>
                        <a:ext cx="1277937" cy="7064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14" y="620688"/>
            <a:ext cx="52292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05880"/>
              </p:ext>
            </p:extLst>
          </p:nvPr>
        </p:nvGraphicFramePr>
        <p:xfrm>
          <a:off x="2915816" y="4077072"/>
          <a:ext cx="1233488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1" name="Equation" r:id="rId6" imgW="685800" imgH="393480" progId="Equation.3">
                  <p:embed/>
                </p:oleObj>
              </mc:Choice>
              <mc:Fallback>
                <p:oleObj name="Equation" r:id="rId6" imgW="68580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077072"/>
                        <a:ext cx="1233488" cy="7064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Diffuzív </a:t>
            </a:r>
            <a:r>
              <a:rPr lang="hu-HU" sz="3600" b="1" dirty="0"/>
              <a:t>shock gyorsítás (elsőrendű </a:t>
            </a:r>
            <a:r>
              <a:rPr lang="hu-HU" sz="3600" b="1" dirty="0" smtClean="0"/>
              <a:t>Fermi)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3277" y="755543"/>
            <a:ext cx="7601131" cy="7292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200" dirty="0" smtClean="0"/>
              <a:t>Fermi (1949) párhuzamos shock, sok átmetszés </a:t>
            </a:r>
          </a:p>
          <a:p>
            <a:pPr marL="0" indent="0">
              <a:buNone/>
            </a:pPr>
            <a:r>
              <a:rPr lang="hu-HU" sz="2200" dirty="0" smtClean="0"/>
              <a:t>hatékonyabb a sztochasztikus gyorsításnál</a:t>
            </a:r>
            <a:endParaRPr lang="hu-HU" sz="2200" dirty="0"/>
          </a:p>
        </p:txBody>
      </p:sp>
      <p:sp>
        <p:nvSpPr>
          <p:cNvPr id="12" name="Rectangle 11"/>
          <p:cNvSpPr/>
          <p:nvPr/>
        </p:nvSpPr>
        <p:spPr>
          <a:xfrm>
            <a:off x="5868144" y="1652189"/>
            <a:ext cx="21308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err="1" smtClean="0"/>
              <a:t>shock</a:t>
            </a:r>
            <a:r>
              <a:rPr lang="hu-HU" sz="2000" dirty="0" smtClean="0"/>
              <a:t> kompresszió</a:t>
            </a:r>
          </a:p>
          <a:p>
            <a:r>
              <a:rPr lang="hu-HU" sz="2000" dirty="0" smtClean="0"/>
              <a:t>arány</a:t>
            </a:r>
          </a:p>
          <a:p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=  u</a:t>
            </a:r>
            <a:r>
              <a:rPr lang="hu-H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u</a:t>
            </a:r>
            <a:r>
              <a:rPr lang="hu-H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hu-HU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8144" y="2852936"/>
            <a:ext cx="2223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i</a:t>
            </a:r>
            <a:r>
              <a:rPr lang="hu-HU" sz="2000" dirty="0" smtClean="0"/>
              <a:t>mpulzusnövekedés</a:t>
            </a:r>
          </a:p>
          <a:p>
            <a:r>
              <a:rPr lang="hu-HU" sz="2000" dirty="0" smtClean="0"/>
              <a:t>első rendű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098367"/>
              </p:ext>
            </p:extLst>
          </p:nvPr>
        </p:nvGraphicFramePr>
        <p:xfrm>
          <a:off x="6084168" y="3933056"/>
          <a:ext cx="1597942" cy="707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5" name="Equation" r:id="rId3" imgW="888840" imgH="393480" progId="Equation.3">
                  <p:embed/>
                </p:oleObj>
              </mc:Choice>
              <mc:Fallback>
                <p:oleObj name="Equation" r:id="rId3" imgW="88884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3933056"/>
                        <a:ext cx="1597942" cy="7078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32</a:t>
            </a:fld>
            <a:endParaRPr lang="hu-HU" dirty="0"/>
          </a:p>
        </p:txBody>
      </p:sp>
      <p:sp>
        <p:nvSpPr>
          <p:cNvPr id="1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2" name="Picture 1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4" y="1652189"/>
            <a:ext cx="5018866" cy="360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" name="Picture 1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45224"/>
            <a:ext cx="30289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1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33</a:t>
            </a:fld>
            <a:endParaRPr lang="hu-HU"/>
          </a:p>
        </p:txBody>
      </p:sp>
      <p:pic>
        <p:nvPicPr>
          <p:cNvPr id="5" name="Picture 7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13" y="404663"/>
            <a:ext cx="4104456" cy="59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/>
          <p:nvPr/>
        </p:nvSpPr>
        <p:spPr>
          <a:xfrm>
            <a:off x="5652120" y="407367"/>
            <a:ext cx="28803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/>
              <a:t>energiaspektrum </a:t>
            </a:r>
          </a:p>
          <a:p>
            <a:r>
              <a:rPr lang="hu-HU" sz="2200" dirty="0" smtClean="0"/>
              <a:t>J </a:t>
            </a:r>
            <a:r>
              <a:rPr lang="hu-HU" sz="2200" dirty="0"/>
              <a:t>= </a:t>
            </a:r>
            <a:r>
              <a:rPr lang="en-US" sz="2200" dirty="0"/>
              <a:t>J</a:t>
            </a:r>
            <a:r>
              <a:rPr lang="en-US" sz="2200" baseline="-25000" dirty="0"/>
              <a:t>0</a:t>
            </a:r>
            <a:r>
              <a:rPr lang="hu-HU" sz="2200" dirty="0"/>
              <a:t> E</a:t>
            </a:r>
            <a:r>
              <a:rPr lang="hu-HU" sz="2200" baseline="30000" dirty="0">
                <a:latin typeface="Symbol" panose="05050102010706020507" pitchFamily="18" charset="2"/>
              </a:rPr>
              <a:t>-g</a:t>
            </a:r>
            <a:r>
              <a:rPr lang="hu-HU" sz="2200" dirty="0"/>
              <a:t>  </a:t>
            </a:r>
          </a:p>
          <a:p>
            <a:r>
              <a:rPr lang="hu-HU" sz="2200" dirty="0" smtClean="0"/>
              <a:t>a spektrális kitevő </a:t>
            </a:r>
          </a:p>
          <a:p>
            <a:r>
              <a:rPr lang="hu-HU" sz="2200" dirty="0" smtClean="0"/>
              <a:t>univerzális, csak az </a:t>
            </a:r>
          </a:p>
          <a:p>
            <a:r>
              <a:rPr lang="hu-HU" sz="2200" dirty="0" smtClean="0">
                <a:latin typeface="+mj-lt"/>
                <a:cs typeface="Times New Roman" panose="02020603050405020304" pitchFamily="18" charset="0"/>
              </a:rPr>
              <a:t>R </a:t>
            </a:r>
            <a:r>
              <a:rPr lang="hu-HU" sz="2200" dirty="0">
                <a:latin typeface="+mj-lt"/>
                <a:cs typeface="Times New Roman" panose="02020603050405020304" pitchFamily="18" charset="0"/>
              </a:rPr>
              <a:t>=  u</a:t>
            </a:r>
            <a:r>
              <a:rPr lang="hu-HU" sz="2200" baseline="-25000" dirty="0">
                <a:latin typeface="+mj-lt"/>
                <a:cs typeface="Times New Roman" panose="02020603050405020304" pitchFamily="18" charset="0"/>
              </a:rPr>
              <a:t>1</a:t>
            </a:r>
            <a:r>
              <a:rPr lang="hu-HU" sz="2200" dirty="0">
                <a:latin typeface="+mj-lt"/>
                <a:cs typeface="Times New Roman" panose="02020603050405020304" pitchFamily="18" charset="0"/>
              </a:rPr>
              <a:t> / </a:t>
            </a:r>
            <a:r>
              <a:rPr lang="hu-HU" sz="2200" dirty="0" smtClean="0">
                <a:latin typeface="+mj-lt"/>
                <a:cs typeface="Times New Roman" panose="02020603050405020304" pitchFamily="18" charset="0"/>
              </a:rPr>
              <a:t>u</a:t>
            </a:r>
            <a:r>
              <a:rPr lang="hu-HU" sz="2200" baseline="-25000" dirty="0" smtClean="0">
                <a:latin typeface="+mj-lt"/>
                <a:cs typeface="Times New Roman" panose="02020603050405020304" pitchFamily="18" charset="0"/>
              </a:rPr>
              <a:t>2</a:t>
            </a:r>
            <a:endParaRPr lang="hu-HU" sz="2200" dirty="0" smtClean="0">
              <a:latin typeface="+mj-lt"/>
            </a:endParaRPr>
          </a:p>
          <a:p>
            <a:r>
              <a:rPr lang="hu-HU" sz="2200" dirty="0" err="1" smtClean="0"/>
              <a:t>kompresszióaránytól</a:t>
            </a:r>
            <a:r>
              <a:rPr lang="hu-HU" sz="2200" dirty="0" smtClean="0"/>
              <a:t> függ</a:t>
            </a:r>
          </a:p>
        </p:txBody>
      </p:sp>
      <p:graphicFrame>
        <p:nvGraphicFramePr>
          <p:cNvPr id="8" name="Objektum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621438"/>
              </p:ext>
            </p:extLst>
          </p:nvPr>
        </p:nvGraphicFramePr>
        <p:xfrm>
          <a:off x="6300192" y="2708920"/>
          <a:ext cx="1366838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7" name="Equation" r:id="rId4" imgW="761760" imgH="419040" progId="Equation.3">
                  <p:embed/>
                </p:oleObj>
              </mc:Choice>
              <mc:Fallback>
                <p:oleObj name="Equation" r:id="rId4" imgW="761760" imgH="41904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2708920"/>
                        <a:ext cx="1366838" cy="752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8"/>
          <p:cNvSpPr/>
          <p:nvPr/>
        </p:nvSpPr>
        <p:spPr>
          <a:xfrm>
            <a:off x="5652120" y="3573016"/>
            <a:ext cx="2736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/>
              <a:t>nagy </a:t>
            </a:r>
            <a:r>
              <a:rPr lang="hu-HU" sz="2200" dirty="0" smtClean="0"/>
              <a:t>Mach-szám</a:t>
            </a:r>
            <a:r>
              <a:rPr lang="en-US" sz="2200" dirty="0" smtClean="0"/>
              <a:t>n</a:t>
            </a:r>
            <a:r>
              <a:rPr lang="hu-HU" sz="2200" dirty="0" smtClean="0"/>
              <a:t>ál</a:t>
            </a:r>
            <a:endParaRPr lang="en-US" sz="2200" dirty="0" smtClean="0"/>
          </a:p>
          <a:p>
            <a:r>
              <a:rPr lang="hu-HU" sz="2200" dirty="0" smtClean="0"/>
              <a:t>      R = 4  </a:t>
            </a:r>
            <a:r>
              <a:rPr lang="hu-HU" sz="2200" dirty="0" smtClean="0">
                <a:latin typeface="Symbol" pitchFamily="18" charset="2"/>
              </a:rPr>
              <a:t>g</a:t>
            </a:r>
            <a:r>
              <a:rPr lang="hu-HU" sz="2200" dirty="0" smtClean="0"/>
              <a:t> </a:t>
            </a:r>
            <a:r>
              <a:rPr lang="en-US" sz="2200" dirty="0" smtClean="0"/>
              <a:t>= 2</a:t>
            </a:r>
            <a:endParaRPr lang="hu-HU" sz="2200" dirty="0" smtClean="0"/>
          </a:p>
        </p:txBody>
      </p:sp>
      <p:sp>
        <p:nvSpPr>
          <p:cNvPr id="2" name="Téglalap 1"/>
          <p:cNvSpPr/>
          <p:nvPr/>
        </p:nvSpPr>
        <p:spPr>
          <a:xfrm>
            <a:off x="5664944" y="4509120"/>
            <a:ext cx="2733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probléma</a:t>
            </a:r>
            <a:r>
              <a:rPr lang="hu-HU" sz="2000" dirty="0" smtClean="0"/>
              <a:t>: injekció</a:t>
            </a:r>
          </a:p>
          <a:p>
            <a:r>
              <a:rPr lang="hu-HU" sz="2000" dirty="0" smtClean="0"/>
              <a:t>a </a:t>
            </a:r>
            <a:r>
              <a:rPr lang="hu-HU" sz="2000" dirty="0" err="1" smtClean="0"/>
              <a:t>shock</a:t>
            </a:r>
            <a:r>
              <a:rPr lang="hu-HU" sz="2000" dirty="0" smtClean="0"/>
              <a:t> átmetszéséhez</a:t>
            </a:r>
          </a:p>
          <a:p>
            <a:r>
              <a:rPr lang="hu-HU" sz="2000" dirty="0" smtClean="0"/>
              <a:t>nagy kezdeti energia </a:t>
            </a:r>
          </a:p>
          <a:p>
            <a:r>
              <a:rPr lang="hu-HU" sz="2000" dirty="0" smtClean="0"/>
              <a:t>E / </a:t>
            </a:r>
            <a:r>
              <a:rPr lang="hu-HU" sz="2000" dirty="0" err="1" smtClean="0"/>
              <a:t>Eth</a:t>
            </a:r>
            <a:r>
              <a:rPr lang="hu-HU" sz="2000" dirty="0" smtClean="0"/>
              <a:t> &gt; 5-10 kell legyen</a:t>
            </a:r>
            <a:endParaRPr lang="hu-HU" sz="2000" dirty="0"/>
          </a:p>
        </p:txBody>
      </p:sp>
      <p:sp>
        <p:nvSpPr>
          <p:cNvPr id="10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</a:t>
            </a:r>
            <a:r>
              <a:rPr lang="hu-HU" sz="1600" dirty="0" smtClean="0"/>
              <a:t>fizikája </a:t>
            </a:r>
            <a:r>
              <a:rPr lang="en-US" sz="1600" dirty="0" smtClean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4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hu-HU" sz="3600" b="1" dirty="0"/>
              <a:t>Reguláris </a:t>
            </a:r>
            <a:r>
              <a:rPr lang="hu-HU" sz="3600" b="1" dirty="0" smtClean="0"/>
              <a:t>(elektrosztatikus) gyorsítás</a:t>
            </a:r>
            <a:endParaRPr lang="hu-H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08720"/>
            <a:ext cx="8049465" cy="26642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nagy skálájú elektromos tér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forgó erős mágneses tér (neutroncsillag) – galaktikus </a:t>
            </a:r>
            <a:r>
              <a:rPr lang="hu-HU" sz="2200" dirty="0" err="1" smtClean="0"/>
              <a:t>kozm</a:t>
            </a:r>
            <a:r>
              <a:rPr lang="hu-HU" sz="2200" dirty="0" smtClean="0"/>
              <a:t>. </a:t>
            </a:r>
            <a:r>
              <a:rPr lang="hu-HU" sz="2200" dirty="0" err="1"/>
              <a:t>s</a:t>
            </a:r>
            <a:r>
              <a:rPr lang="hu-HU" sz="2200" dirty="0" err="1" smtClean="0"/>
              <a:t>ug</a:t>
            </a:r>
            <a:r>
              <a:rPr lang="hu-HU" sz="22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kettősréteg (</a:t>
            </a:r>
            <a:r>
              <a:rPr lang="hu-HU" sz="2200" dirty="0" err="1" smtClean="0"/>
              <a:t>földmágneses</a:t>
            </a:r>
            <a:r>
              <a:rPr lang="hu-HU" sz="2200" dirty="0" smtClean="0"/>
              <a:t> sarkok felett  </a:t>
            </a:r>
            <a:r>
              <a:rPr lang="hu-HU" sz="2200" dirty="0" smtClean="0">
                <a:sym typeface="Symbol"/>
              </a:rPr>
              <a:t></a:t>
            </a:r>
            <a:r>
              <a:rPr lang="hu-HU" sz="2200" dirty="0" smtClean="0"/>
              <a:t>1 V potenciálugrás)</a:t>
            </a:r>
          </a:p>
          <a:p>
            <a:pPr>
              <a:spcBef>
                <a:spcPts val="0"/>
              </a:spcBef>
            </a:pPr>
            <a:r>
              <a:rPr lang="hu-HU" sz="2200" dirty="0" err="1" smtClean="0"/>
              <a:t>pickup</a:t>
            </a:r>
            <a:r>
              <a:rPr lang="hu-HU" sz="2200" dirty="0" smtClean="0"/>
              <a:t> (semleges ionizálódik, napszélben E = </a:t>
            </a:r>
            <a:r>
              <a:rPr lang="hu-HU" sz="2200" dirty="0" err="1" smtClean="0"/>
              <a:t>-v</a:t>
            </a:r>
            <a:r>
              <a:rPr lang="hu-HU" sz="2200" baseline="-25000" dirty="0" err="1"/>
              <a:t>sw</a:t>
            </a:r>
            <a:r>
              <a:rPr lang="hu-HU" sz="2200" dirty="0" smtClean="0"/>
              <a:t> x B)</a:t>
            </a:r>
          </a:p>
          <a:p>
            <a:pPr>
              <a:spcBef>
                <a:spcPts val="0"/>
              </a:spcBef>
            </a:pPr>
            <a:r>
              <a:rPr lang="hu-HU" sz="2200" b="1" dirty="0" smtClean="0"/>
              <a:t>erővonal </a:t>
            </a:r>
            <a:r>
              <a:rPr lang="hu-HU" sz="2200" b="1" dirty="0"/>
              <a:t>összekapcsolódás (</a:t>
            </a:r>
            <a:r>
              <a:rPr lang="hu-HU" sz="2200" b="1" dirty="0" err="1" smtClean="0"/>
              <a:t>rekonnekció</a:t>
            </a:r>
            <a:r>
              <a:rPr lang="hu-HU" sz="2200" b="1" dirty="0" smtClean="0"/>
              <a:t>) hatékony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 </a:t>
            </a:r>
            <a:r>
              <a:rPr lang="hu-HU" sz="2200" dirty="0" smtClean="0"/>
              <a:t>     ellentétes irányú mágneses terek összeolvadnak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      E ~ LB nagyságú elektromos tér alakul ki (L a tartomány mérete)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 </a:t>
            </a:r>
            <a:r>
              <a:rPr lang="hu-HU" sz="2200" dirty="0" smtClean="0"/>
              <a:t>     a MHD sérül</a:t>
            </a:r>
            <a:endParaRPr lang="hu-HU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34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42" y="3698736"/>
            <a:ext cx="3463652" cy="251902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31" y="850285"/>
            <a:ext cx="1379874" cy="53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5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52565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4 folyamat </a:t>
            </a:r>
            <a:r>
              <a:rPr lang="hu-HU" sz="2000" dirty="0"/>
              <a:t>kombinációja:  Parker transzport </a:t>
            </a:r>
            <a:r>
              <a:rPr lang="hu-HU" sz="2000" dirty="0" smtClean="0"/>
              <a:t>egyenlet (1965)</a:t>
            </a:r>
          </a:p>
          <a:p>
            <a:pPr>
              <a:spcBef>
                <a:spcPts val="0"/>
              </a:spcBef>
            </a:pPr>
            <a:r>
              <a:rPr lang="hu-HU" sz="2000" dirty="0" smtClean="0"/>
              <a:t>diffúzió (random walk): részecskék „szóródnak” a mágneses tér irregularitásain (turbulencia)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  </a:t>
            </a:r>
            <a:r>
              <a:rPr lang="hu-HU" sz="2000" dirty="0" err="1" smtClean="0"/>
              <a:t>Chandrasekhar</a:t>
            </a:r>
            <a:r>
              <a:rPr lang="hu-HU" sz="2000" dirty="0" smtClean="0"/>
              <a:t> (1943): </a:t>
            </a:r>
            <a:r>
              <a:rPr lang="hu-HU" sz="2000" dirty="0" err="1" smtClean="0"/>
              <a:t>Markov</a:t>
            </a:r>
            <a:r>
              <a:rPr lang="hu-HU" sz="2000" dirty="0" smtClean="0"/>
              <a:t> folyamat, leírható Fokker-Planck egyenlettel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  </a:t>
            </a:r>
            <a:r>
              <a:rPr lang="hu-HU" sz="2000" i="1" dirty="0" smtClean="0"/>
              <a:t>W(</a:t>
            </a:r>
            <a:r>
              <a:rPr lang="hu-HU" sz="2000" i="1" dirty="0" err="1" smtClean="0"/>
              <a:t>x</a:t>
            </a:r>
            <a:r>
              <a:rPr lang="hu-HU" sz="2000" i="1" baseline="-25000" dirty="0" err="1" smtClean="0"/>
              <a:t>i</a:t>
            </a:r>
            <a:r>
              <a:rPr lang="hu-HU" sz="2000" i="1" dirty="0" smtClean="0"/>
              <a:t>,t)</a:t>
            </a:r>
            <a:r>
              <a:rPr lang="hu-HU" sz="2000" dirty="0" smtClean="0"/>
              <a:t> részecskék </a:t>
            </a:r>
            <a:r>
              <a:rPr lang="hu-HU" sz="2000" dirty="0" err="1" smtClean="0"/>
              <a:t>valószínűségeloszlása</a:t>
            </a:r>
            <a:r>
              <a:rPr lang="hu-HU" sz="2000" dirty="0" smtClean="0"/>
              <a:t>, </a:t>
            </a:r>
            <a:r>
              <a:rPr lang="hu-HU" sz="2000" i="1" dirty="0" err="1" smtClean="0"/>
              <a:t>v</a:t>
            </a:r>
            <a:r>
              <a:rPr lang="hu-HU" sz="2000" i="1" baseline="-25000" dirty="0" err="1" smtClean="0"/>
              <a:t>i</a:t>
            </a:r>
            <a:r>
              <a:rPr lang="hu-HU" sz="2000" dirty="0" smtClean="0"/>
              <a:t> az irregularitás sebessége</a:t>
            </a:r>
          </a:p>
          <a:p>
            <a:pPr>
              <a:spcBef>
                <a:spcPts val="0"/>
              </a:spcBef>
            </a:pP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 </a:t>
            </a:r>
          </a:p>
          <a:p>
            <a:pPr marL="0" indent="0">
              <a:spcBef>
                <a:spcPts val="0"/>
              </a:spcBef>
              <a:buNone/>
            </a:pP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     a </a:t>
            </a:r>
            <a:r>
              <a:rPr lang="hu-HU" sz="2000" dirty="0">
                <a:latin typeface="Symbol" panose="05050102010706020507" pitchFamily="18" charset="2"/>
              </a:rPr>
              <a:t>k</a:t>
            </a:r>
            <a:r>
              <a:rPr lang="hu-HU" sz="2000" baseline="-25000" dirty="0"/>
              <a:t>ij </a:t>
            </a:r>
            <a:r>
              <a:rPr lang="hu-HU" sz="2000" dirty="0" smtClean="0"/>
              <a:t>diffúziós tenzor B-vel párhuzamos komponense</a:t>
            </a:r>
            <a:r>
              <a:rPr lang="en-US" sz="2000" dirty="0" smtClean="0"/>
              <a:t> </a:t>
            </a:r>
            <a:r>
              <a:rPr lang="hu-HU" sz="2000" dirty="0" smtClean="0"/>
              <a:t>(</a:t>
            </a:r>
            <a:r>
              <a:rPr lang="en-US" sz="2000" dirty="0" smtClean="0"/>
              <a:t>&gt;&gt; </a:t>
            </a:r>
            <a:r>
              <a:rPr lang="hu-HU" sz="2000" dirty="0" smtClean="0"/>
              <a:t>merőleges)</a:t>
            </a:r>
          </a:p>
          <a:p>
            <a:pPr marL="0" indent="0">
              <a:spcBef>
                <a:spcPts val="0"/>
              </a:spcBef>
              <a:buNone/>
            </a:pPr>
            <a:endParaRPr lang="hu-HU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spcBef>
                <a:spcPts val="0"/>
              </a:spcBef>
            </a:pPr>
            <a:endParaRPr lang="hu-HU" sz="2000" dirty="0" smtClean="0"/>
          </a:p>
          <a:p>
            <a:pPr>
              <a:spcBef>
                <a:spcPts val="0"/>
              </a:spcBef>
            </a:pPr>
            <a:endParaRPr lang="hu-HU" sz="2000" dirty="0" smtClean="0"/>
          </a:p>
          <a:p>
            <a:pPr>
              <a:spcBef>
                <a:spcPts val="0"/>
              </a:spcBef>
            </a:pPr>
            <a:endParaRPr lang="hu-HU" sz="2000" dirty="0"/>
          </a:p>
          <a:p>
            <a:pPr>
              <a:spcBef>
                <a:spcPts val="0"/>
              </a:spcBef>
            </a:pPr>
            <a:r>
              <a:rPr lang="hu-HU" sz="2000" dirty="0" smtClean="0"/>
              <a:t>k</a:t>
            </a:r>
            <a:r>
              <a:rPr lang="en-US" sz="2000" dirty="0" err="1" smtClean="0"/>
              <a:t>onvekci</a:t>
            </a:r>
            <a:r>
              <a:rPr lang="hu-HU" sz="2000" dirty="0" smtClean="0"/>
              <a:t>ó a kifelé áramló napszél sebességével</a:t>
            </a:r>
          </a:p>
          <a:p>
            <a:pPr>
              <a:spcBef>
                <a:spcPts val="0"/>
              </a:spcBef>
            </a:pPr>
            <a:r>
              <a:rPr lang="hu-HU" sz="2000" dirty="0" smtClean="0"/>
              <a:t>vezetőközpont </a:t>
            </a:r>
            <a:r>
              <a:rPr lang="hu-HU" sz="2000" dirty="0" err="1" smtClean="0"/>
              <a:t>driftek</a:t>
            </a:r>
            <a:r>
              <a:rPr lang="hu-HU" sz="2000" dirty="0" smtClean="0"/>
              <a:t> (görbületi és gradiens </a:t>
            </a:r>
            <a:r>
              <a:rPr lang="hu-HU" sz="2000" dirty="0" err="1" smtClean="0"/>
              <a:t>drift</a:t>
            </a:r>
            <a:r>
              <a:rPr lang="hu-HU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hu-HU" sz="2000" dirty="0" smtClean="0"/>
              <a:t>energiaváltozás: a plazma expanziója v. kompressziója miatt</a:t>
            </a:r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92088"/>
          </a:xfrm>
        </p:spPr>
        <p:txBody>
          <a:bodyPr>
            <a:noAutofit/>
          </a:bodyPr>
          <a:lstStyle/>
          <a:p>
            <a:r>
              <a:rPr lang="hu-HU" sz="3200" b="1" dirty="0" smtClean="0"/>
              <a:t>Töltött részecskék terjedése a </a:t>
            </a:r>
            <a:r>
              <a:rPr lang="hu-HU" sz="3200" b="1" dirty="0" err="1" smtClean="0"/>
              <a:t>Helioszférában</a:t>
            </a:r>
            <a:endParaRPr lang="hu-HU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35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</a:t>
            </a:r>
            <a:r>
              <a:rPr lang="hu-HU" sz="1600"/>
              <a:t>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69" y="3789040"/>
            <a:ext cx="3672408" cy="162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42" y="2767285"/>
            <a:ext cx="3703499" cy="75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807618"/>
            <a:ext cx="8229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 smtClean="0"/>
              <a:t>Diffúzió</a:t>
            </a:r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                                 </a:t>
            </a:r>
            <a:r>
              <a:rPr lang="hu-HU" sz="2000" dirty="0" smtClean="0">
                <a:latin typeface="Symbol" panose="05050102010706020507" pitchFamily="18" charset="2"/>
              </a:rPr>
              <a:t>l</a:t>
            </a:r>
            <a:r>
              <a:rPr lang="hu-HU" sz="2000" dirty="0" smtClean="0"/>
              <a:t> ütközési szabad úthossz</a:t>
            </a:r>
          </a:p>
          <a:p>
            <a:pPr marL="0" indent="0">
              <a:buNone/>
            </a:pPr>
            <a:r>
              <a:rPr lang="hu-HU" sz="2000" dirty="0" smtClean="0"/>
              <a:t>gömbszimmetrikus esetben</a:t>
            </a:r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megoldás </a:t>
            </a:r>
          </a:p>
          <a:p>
            <a:endParaRPr lang="hu-HU" sz="2000" dirty="0" smtClean="0"/>
          </a:p>
          <a:p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konvekciós-diffúziós egyenlet</a:t>
            </a:r>
            <a:endParaRPr lang="hu-HU" sz="2000" dirty="0"/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megoldás</a:t>
            </a:r>
          </a:p>
          <a:p>
            <a:endParaRPr lang="hu-HU" sz="2000" dirty="0"/>
          </a:p>
        </p:txBody>
      </p:sp>
      <p:sp>
        <p:nvSpPr>
          <p:cNvPr id="4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39" y="847945"/>
            <a:ext cx="2241614" cy="71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4" y="2353345"/>
            <a:ext cx="3026271" cy="58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45" y="3499188"/>
            <a:ext cx="3693821" cy="72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93" y="1408716"/>
            <a:ext cx="1193456" cy="5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35" y="2391668"/>
            <a:ext cx="3560737" cy="221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719" y="4452949"/>
            <a:ext cx="2407865" cy="7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268174"/>
            <a:ext cx="4217436" cy="75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5637710" y="827057"/>
            <a:ext cx="2200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U részecskesűrűség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43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3695" y="691634"/>
            <a:ext cx="6879288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i="1" dirty="0" smtClean="0"/>
              <a:t>f(x,p,t</a:t>
            </a:r>
            <a:r>
              <a:rPr lang="hu-HU" sz="2000" i="1" dirty="0"/>
              <a:t>) </a:t>
            </a:r>
            <a:r>
              <a:rPr lang="hu-HU" sz="2000" dirty="0"/>
              <a:t>részecske </a:t>
            </a:r>
            <a:r>
              <a:rPr lang="hu-HU" sz="2000" dirty="0" smtClean="0"/>
              <a:t>eloszlásfüggvény (közel izotróp) </a:t>
            </a:r>
          </a:p>
        </p:txBody>
      </p:sp>
      <p:sp>
        <p:nvSpPr>
          <p:cNvPr id="5" name="Téglalap 4"/>
          <p:cNvSpPr/>
          <p:nvPr/>
        </p:nvSpPr>
        <p:spPr>
          <a:xfrm>
            <a:off x="691208" y="202810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konvekció</a:t>
            </a:r>
            <a:endParaRPr lang="hu-H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027812"/>
              </p:ext>
            </p:extLst>
          </p:nvPr>
        </p:nvGraphicFramePr>
        <p:xfrm>
          <a:off x="594994" y="1256506"/>
          <a:ext cx="8062912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6" name="Equation" r:id="rId4" imgW="5181480" imgH="444240" progId="Equation.3">
                  <p:embed/>
                </p:oleObj>
              </mc:Choice>
              <mc:Fallback>
                <p:oleObj name="Equation" r:id="rId4" imgW="5181480" imgH="4442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94" y="1256506"/>
                        <a:ext cx="8062912" cy="687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835986" y="2028104"/>
            <a:ext cx="1140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térbeli </a:t>
            </a:r>
            <a:r>
              <a:rPr lang="hu-HU" dirty="0" smtClean="0"/>
              <a:t>diffúzió</a:t>
            </a:r>
            <a:endParaRPr lang="hu-HU" dirty="0"/>
          </a:p>
        </p:txBody>
      </p:sp>
      <p:sp>
        <p:nvSpPr>
          <p:cNvPr id="10" name="Rectangle 9"/>
          <p:cNvSpPr/>
          <p:nvPr/>
        </p:nvSpPr>
        <p:spPr>
          <a:xfrm>
            <a:off x="3946744" y="2050640"/>
            <a:ext cx="1359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adiabatikus  </a:t>
            </a:r>
            <a:endParaRPr lang="hu-HU" dirty="0" smtClean="0"/>
          </a:p>
          <a:p>
            <a:r>
              <a:rPr lang="hu-HU" dirty="0" smtClean="0"/>
              <a:t>lassulás</a:t>
            </a:r>
            <a:endParaRPr lang="hu-HU" dirty="0"/>
          </a:p>
        </p:txBody>
      </p:sp>
      <p:sp>
        <p:nvSpPr>
          <p:cNvPr id="13" name="Téglalap 4"/>
          <p:cNvSpPr/>
          <p:nvPr/>
        </p:nvSpPr>
        <p:spPr>
          <a:xfrm>
            <a:off x="2823833" y="2050640"/>
            <a:ext cx="1239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gradiens és</a:t>
            </a:r>
          </a:p>
          <a:p>
            <a:r>
              <a:rPr lang="hu-HU" dirty="0"/>
              <a:t>g</a:t>
            </a:r>
            <a:r>
              <a:rPr lang="hu-HU" dirty="0" smtClean="0"/>
              <a:t>örb. drift</a:t>
            </a:r>
            <a:endParaRPr lang="hu-HU" dirty="0"/>
          </a:p>
        </p:txBody>
      </p:sp>
      <p:sp>
        <p:nvSpPr>
          <p:cNvPr id="14" name="Rectangle 13"/>
          <p:cNvSpPr/>
          <p:nvPr/>
        </p:nvSpPr>
        <p:spPr>
          <a:xfrm>
            <a:off x="5292079" y="2050640"/>
            <a:ext cx="2000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impulzustérbeli diffúzió - </a:t>
            </a:r>
            <a:r>
              <a:rPr lang="hu-HU" dirty="0" err="1" smtClean="0"/>
              <a:t>sztoch</a:t>
            </a:r>
            <a:r>
              <a:rPr lang="hu-HU" dirty="0" smtClean="0"/>
              <a:t>.</a:t>
            </a:r>
          </a:p>
          <a:p>
            <a:r>
              <a:rPr lang="hu-HU" dirty="0" smtClean="0"/>
              <a:t>gyorsítás</a:t>
            </a:r>
            <a:endParaRPr lang="hu-HU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6" name="Rectangle 15"/>
          <p:cNvSpPr/>
          <p:nvPr/>
        </p:nvSpPr>
        <p:spPr>
          <a:xfrm>
            <a:off x="6861698" y="2079692"/>
            <a:ext cx="1085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veszteség</a:t>
            </a:r>
            <a:endParaRPr lang="hu-HU" dirty="0"/>
          </a:p>
        </p:txBody>
      </p:sp>
      <p:sp>
        <p:nvSpPr>
          <p:cNvPr id="17" name="Rectangle 16"/>
          <p:cNvSpPr/>
          <p:nvPr/>
        </p:nvSpPr>
        <p:spPr>
          <a:xfrm>
            <a:off x="1835986" y="20072"/>
            <a:ext cx="5456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/>
              <a:t> Parker </a:t>
            </a:r>
            <a:r>
              <a:rPr lang="hu-HU" sz="3600" b="1" dirty="0" smtClean="0"/>
              <a:t>transzport egyenlet </a:t>
            </a:r>
            <a:endParaRPr lang="hu-HU" sz="3600" b="1" dirty="0"/>
          </a:p>
        </p:txBody>
      </p:sp>
      <p:sp>
        <p:nvSpPr>
          <p:cNvPr id="20" name="Rectangle 19"/>
          <p:cNvSpPr/>
          <p:nvPr/>
        </p:nvSpPr>
        <p:spPr>
          <a:xfrm>
            <a:off x="7901300" y="2035268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forrás</a:t>
            </a:r>
            <a:endParaRPr lang="hu-H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37</a:t>
            </a:fld>
            <a:endParaRPr lang="hu-HU"/>
          </a:p>
        </p:txBody>
      </p:sp>
      <p:sp>
        <p:nvSpPr>
          <p:cNvPr id="22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</a:t>
            </a:r>
            <a:r>
              <a:rPr lang="hu-HU" sz="1600" dirty="0" smtClean="0"/>
              <a:t>fizikája </a:t>
            </a:r>
            <a:r>
              <a:rPr lang="en-US" sz="1600" dirty="0" smtClean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artalom helye 4"/>
          <p:cNvSpPr>
            <a:spLocks noGrp="1"/>
          </p:cNvSpPr>
          <p:nvPr/>
        </p:nvSpPr>
        <p:spPr>
          <a:xfrm>
            <a:off x="454352" y="2924944"/>
            <a:ext cx="7452233" cy="113877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dirty="0" smtClean="0"/>
              <a:t>diffúzió: irányszög szórás    </a:t>
            </a:r>
            <a:r>
              <a:rPr lang="hu-HU" sz="2000" b="1" dirty="0" smtClean="0">
                <a:latin typeface="Symbol" panose="05050102010706020507" pitchFamily="18" charset="2"/>
              </a:rPr>
              <a:t>m</a:t>
            </a:r>
            <a:r>
              <a:rPr lang="hu-HU" sz="2000" b="1" dirty="0" smtClean="0"/>
              <a:t> </a:t>
            </a:r>
            <a:r>
              <a:rPr lang="en-US" sz="2000" b="1" dirty="0" smtClean="0"/>
              <a:t>= cos </a:t>
            </a:r>
            <a:r>
              <a:rPr lang="en-US" sz="2000" b="1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,  </a:t>
            </a:r>
            <a:r>
              <a:rPr lang="en-US" sz="2000" b="1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</a:t>
            </a:r>
            <a:r>
              <a:rPr lang="en-US" sz="2000" dirty="0" err="1" smtClean="0"/>
              <a:t>ir</a:t>
            </a:r>
            <a:r>
              <a:rPr lang="hu-HU" sz="2000" dirty="0" err="1" smtClean="0"/>
              <a:t>ányszög</a:t>
            </a:r>
            <a:r>
              <a:rPr lang="hu-HU" sz="2000" dirty="0" smtClean="0"/>
              <a:t> (</a:t>
            </a:r>
            <a:r>
              <a:rPr lang="hu-HU" sz="2000" u="sng" dirty="0" smtClean="0"/>
              <a:t>v</a:t>
            </a:r>
            <a:r>
              <a:rPr lang="hu-HU" sz="2000" dirty="0" smtClean="0"/>
              <a:t> és </a:t>
            </a:r>
            <a:r>
              <a:rPr lang="hu-HU" sz="2000" u="sng" dirty="0" smtClean="0"/>
              <a:t>B</a:t>
            </a:r>
            <a:r>
              <a:rPr lang="hu-HU" sz="2000" dirty="0" smtClean="0"/>
              <a:t> bezárt szöge)</a:t>
            </a:r>
          </a:p>
          <a:p>
            <a:pPr marL="0" indent="0">
              <a:buNone/>
            </a:pPr>
            <a:r>
              <a:rPr lang="hu-HU" sz="2000" dirty="0" err="1" smtClean="0">
                <a:latin typeface="Symbol" panose="05050102010706020507" pitchFamily="18" charset="2"/>
              </a:rPr>
              <a:t>k</a:t>
            </a:r>
            <a:r>
              <a:rPr lang="hu-HU" sz="2000" baseline="-25000" dirty="0" err="1" smtClean="0"/>
              <a:t>ij</a:t>
            </a:r>
            <a:r>
              <a:rPr lang="hu-HU" sz="2000" dirty="0" smtClean="0"/>
              <a:t> helyett </a:t>
            </a:r>
            <a:r>
              <a:rPr lang="hu-HU" sz="2000" dirty="0" smtClean="0">
                <a:latin typeface="Symbol" panose="05050102010706020507" pitchFamily="18" charset="2"/>
              </a:rPr>
              <a:t>k</a:t>
            </a:r>
            <a:r>
              <a:rPr lang="hu-HU" sz="2000" dirty="0" smtClean="0"/>
              <a:t>(</a:t>
            </a:r>
            <a:r>
              <a:rPr lang="hu-HU" sz="2000" dirty="0" smtClean="0">
                <a:latin typeface="Symbol" panose="05050102010706020507" pitchFamily="18" charset="2"/>
              </a:rPr>
              <a:t>m</a:t>
            </a:r>
            <a:r>
              <a:rPr lang="hu-HU" sz="2000" dirty="0" smtClean="0"/>
              <a:t>) megkapható, ha </a:t>
            </a:r>
            <a:r>
              <a:rPr lang="el-GR" sz="2000" dirty="0"/>
              <a:t>δ</a:t>
            </a:r>
            <a:r>
              <a:rPr lang="hu-HU" sz="2000" dirty="0" smtClean="0"/>
              <a:t>B/</a:t>
            </a:r>
            <a:r>
              <a:rPr lang="hu-HU" sz="2000" dirty="0" err="1" smtClean="0"/>
              <a:t>B</a:t>
            </a:r>
            <a:r>
              <a:rPr lang="hu-HU" sz="2000" dirty="0" smtClean="0"/>
              <a:t> kicsi – </a:t>
            </a:r>
            <a:r>
              <a:rPr lang="hu-HU" sz="2000" dirty="0" err="1" smtClean="0"/>
              <a:t>kvázilineáris</a:t>
            </a:r>
            <a:r>
              <a:rPr lang="hu-HU" sz="2000" dirty="0" smtClean="0"/>
              <a:t> közel</a:t>
            </a:r>
            <a:r>
              <a:rPr lang="en-US" sz="2000" dirty="0" smtClean="0">
                <a:cs typeface="Arial" pitchFamily="34" charset="0"/>
              </a:rPr>
              <a:t>í</a:t>
            </a:r>
            <a:r>
              <a:rPr lang="hu-HU" sz="2000" dirty="0" smtClean="0"/>
              <a:t>tés</a:t>
            </a:r>
          </a:p>
          <a:p>
            <a:pPr marL="0" indent="0">
              <a:buNone/>
            </a:pPr>
            <a:r>
              <a:rPr lang="hu-HU" sz="2000" dirty="0" smtClean="0"/>
              <a:t>a mágneses térrel párhuzamos transzport (diff, konv, adiab)</a:t>
            </a:r>
          </a:p>
        </p:txBody>
      </p:sp>
      <p:pic>
        <p:nvPicPr>
          <p:cNvPr id="5599" name="Picture 4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46" y="4027456"/>
            <a:ext cx="4783801" cy="83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01" name="Picture 48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71" y="4944676"/>
            <a:ext cx="2574607" cy="102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5507" y="5082116"/>
            <a:ext cx="1703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térbeli diffúzió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60060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38</a:t>
            </a:fld>
            <a:endParaRPr lang="hu-HU"/>
          </a:p>
        </p:txBody>
      </p:sp>
      <p:sp>
        <p:nvSpPr>
          <p:cNvPr id="6" name="Téglalap 22"/>
          <p:cNvSpPr/>
          <p:nvPr/>
        </p:nvSpPr>
        <p:spPr>
          <a:xfrm>
            <a:off x="829289" y="620688"/>
            <a:ext cx="3941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átlagos párhuzamos szabad úthossz </a:t>
            </a:r>
            <a:endParaRPr lang="hu-HU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68" y="476671"/>
            <a:ext cx="2339657" cy="8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/>
        </p:nvSpPr>
        <p:spPr>
          <a:xfrm>
            <a:off x="829289" y="1645268"/>
            <a:ext cx="57909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ha </a:t>
            </a:r>
            <a:r>
              <a:rPr lang="hu-HU" sz="2000" dirty="0" smtClean="0">
                <a:latin typeface="Symbol" pitchFamily="18" charset="2"/>
              </a:rPr>
              <a:t> l </a:t>
            </a:r>
            <a:r>
              <a:rPr lang="hu-HU" sz="2000" dirty="0" smtClean="0"/>
              <a:t>nagy (~ 1 AU, SEP): fókuszált transzport egyenlet</a:t>
            </a:r>
          </a:p>
          <a:p>
            <a:r>
              <a:rPr lang="hu-HU" sz="2000" dirty="0" smtClean="0"/>
              <a:t>a </a:t>
            </a:r>
            <a:r>
              <a:rPr lang="hu-HU" sz="2000" dirty="0"/>
              <a:t>girofázisra átlagolt </a:t>
            </a:r>
            <a:r>
              <a:rPr lang="hu-HU" sz="2000" i="1" dirty="0"/>
              <a:t>f(v,</a:t>
            </a:r>
            <a:r>
              <a:rPr lang="hu-HU" sz="2000" i="1" dirty="0">
                <a:latin typeface="Symbol" pitchFamily="18" charset="2"/>
              </a:rPr>
              <a:t>m</a:t>
            </a:r>
            <a:r>
              <a:rPr lang="hu-HU" sz="2000" i="1" dirty="0"/>
              <a:t>,r,t) </a:t>
            </a:r>
            <a:r>
              <a:rPr lang="hu-HU" sz="2000" dirty="0" smtClean="0"/>
              <a:t>eloszlásfüggvényre</a:t>
            </a:r>
            <a:endParaRPr lang="hu-HU" sz="2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992849"/>
              </p:ext>
            </p:extLst>
          </p:nvPr>
        </p:nvGraphicFramePr>
        <p:xfrm>
          <a:off x="1115616" y="2380608"/>
          <a:ext cx="71215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4" name="Equation" r:id="rId4" imgW="4813300" imgH="444500" progId="Equation.3">
                  <p:embed/>
                </p:oleObj>
              </mc:Choice>
              <mc:Fallback>
                <p:oleObj name="Equation" r:id="rId4" imgW="4813300" imgH="4445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380608"/>
                        <a:ext cx="7121525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églalap 3"/>
          <p:cNvSpPr/>
          <p:nvPr/>
        </p:nvSpPr>
        <p:spPr>
          <a:xfrm>
            <a:off x="2339752" y="6453336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9289" y="1299097"/>
            <a:ext cx="2235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m</a:t>
            </a:r>
            <a:r>
              <a:rPr lang="hu-HU" sz="2000" dirty="0" smtClean="0"/>
              <a:t>erőleges diffúzió: </a:t>
            </a:r>
            <a:endParaRPr lang="hu-HU" sz="2000" dirty="0"/>
          </a:p>
        </p:txBody>
      </p:sp>
      <p:sp>
        <p:nvSpPr>
          <p:cNvPr id="13" name="Rectangle 12"/>
          <p:cNvSpPr/>
          <p:nvPr/>
        </p:nvSpPr>
        <p:spPr>
          <a:xfrm>
            <a:off x="3131839" y="1299097"/>
            <a:ext cx="1233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>
                <a:latin typeface="Symbol" panose="05050102010706020507" pitchFamily="18" charset="2"/>
              </a:rPr>
              <a:t>k</a:t>
            </a:r>
            <a:r>
              <a:rPr lang="hu-HU" sz="2000" baseline="-25000" dirty="0" smtClean="0">
                <a:latin typeface="Symbol" panose="05050102010706020507" pitchFamily="18" charset="2"/>
                <a:sym typeface="Symbol"/>
              </a:rPr>
              <a:t></a:t>
            </a:r>
            <a:r>
              <a:rPr lang="hu-HU" sz="2000" dirty="0" smtClean="0">
                <a:latin typeface="Symbol" panose="05050102010706020507" pitchFamily="18" charset="2"/>
              </a:rPr>
              <a:t> &lt;&lt; k</a:t>
            </a:r>
            <a:r>
              <a:rPr lang="hu-HU" sz="2000" baseline="-25000" dirty="0" smtClean="0">
                <a:latin typeface="Symbol" panose="05050102010706020507" pitchFamily="18" charset="2"/>
                <a:sym typeface="Symbol"/>
              </a:rPr>
              <a:t></a:t>
            </a:r>
            <a:r>
              <a:rPr lang="hu-HU" sz="2000" baseline="-25000" dirty="0" smtClean="0"/>
              <a:t> </a:t>
            </a:r>
            <a:endParaRPr lang="hu-HU" sz="2000" dirty="0"/>
          </a:p>
        </p:txBody>
      </p:sp>
      <p:sp>
        <p:nvSpPr>
          <p:cNvPr id="14" name="Rectangle 13"/>
          <p:cNvSpPr/>
          <p:nvPr/>
        </p:nvSpPr>
        <p:spPr>
          <a:xfrm>
            <a:off x="4477219" y="1299097"/>
            <a:ext cx="3837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erővonal keveredés (random walk) </a:t>
            </a:r>
            <a:endParaRPr lang="hu-HU" sz="2000" dirty="0"/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84643"/>
            <a:ext cx="3384376" cy="358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5166029" y="3501008"/>
            <a:ext cx="286193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t</a:t>
            </a:r>
            <a:r>
              <a:rPr lang="hu-HU" sz="2000" dirty="0" smtClean="0"/>
              <a:t>eljes analitikus megoldás</a:t>
            </a:r>
          </a:p>
          <a:p>
            <a:r>
              <a:rPr lang="hu-HU" sz="2000" dirty="0" smtClean="0"/>
              <a:t>nincs</a:t>
            </a:r>
          </a:p>
          <a:p>
            <a:r>
              <a:rPr lang="hu-HU" sz="2000" dirty="0" smtClean="0"/>
              <a:t>közel</a:t>
            </a:r>
            <a:r>
              <a:rPr lang="en-US" sz="2000" dirty="0">
                <a:cs typeface="Arial" pitchFamily="34" charset="0"/>
              </a:rPr>
              <a:t>í</a:t>
            </a:r>
            <a:r>
              <a:rPr lang="hu-HU" sz="2000" dirty="0" err="1" smtClean="0"/>
              <a:t>tések</a:t>
            </a:r>
            <a:r>
              <a:rPr lang="hu-HU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konvekciós-diffúziós</a:t>
            </a: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/>
              <a:t>f</a:t>
            </a:r>
            <a:r>
              <a:rPr lang="hu-HU" sz="2000" dirty="0" err="1" smtClean="0"/>
              <a:t>orce-field</a:t>
            </a:r>
            <a:r>
              <a:rPr lang="hu-HU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numerikus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479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Napaktivitási indexek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Napfoltszám: SSN</a:t>
            </a:r>
          </a:p>
          <a:p>
            <a:r>
              <a:rPr lang="hu-HU" sz="2400" dirty="0" smtClean="0"/>
              <a:t>Rádió emisszió: 10.7cm fluxus - termikus sugárzás a </a:t>
            </a:r>
            <a:r>
              <a:rPr lang="hu-HU" sz="2400" dirty="0" err="1" smtClean="0"/>
              <a:t>kromoszférából</a:t>
            </a:r>
            <a:r>
              <a:rPr lang="hu-HU" sz="2400" dirty="0" smtClean="0"/>
              <a:t> és koronából –Nap mágneses aktivitása</a:t>
            </a:r>
          </a:p>
          <a:p>
            <a:r>
              <a:rPr lang="hu-HU" sz="2400" dirty="0" smtClean="0"/>
              <a:t>Ultraibolya fluxus, </a:t>
            </a:r>
            <a:r>
              <a:rPr lang="hu-HU" sz="2400" dirty="0" err="1" smtClean="0"/>
              <a:t>irradiancia</a:t>
            </a:r>
            <a:endParaRPr lang="hu-HU" sz="2400" dirty="0" smtClean="0"/>
          </a:p>
          <a:p>
            <a:r>
              <a:rPr lang="hu-HU" sz="2400" dirty="0" err="1" smtClean="0"/>
              <a:t>Geomágneses</a:t>
            </a:r>
            <a:r>
              <a:rPr lang="hu-HU" sz="2400" dirty="0" smtClean="0"/>
              <a:t> indexek: </a:t>
            </a:r>
            <a:r>
              <a:rPr lang="hu-HU" sz="2400" dirty="0" err="1" smtClean="0"/>
              <a:t>aa</a:t>
            </a:r>
            <a:r>
              <a:rPr lang="hu-HU" sz="2400" dirty="0" smtClean="0"/>
              <a:t>, </a:t>
            </a:r>
            <a:r>
              <a:rPr lang="hu-HU" sz="2400" dirty="0" err="1" smtClean="0"/>
              <a:t>Ap</a:t>
            </a:r>
            <a:r>
              <a:rPr lang="hu-HU" sz="2400" dirty="0" smtClean="0"/>
              <a:t>, Kp, </a:t>
            </a:r>
            <a:r>
              <a:rPr lang="hu-HU" sz="2400" dirty="0" err="1" smtClean="0"/>
              <a:t>Dst</a:t>
            </a:r>
            <a:r>
              <a:rPr lang="hu-HU" sz="2400" dirty="0" smtClean="0"/>
              <a:t> – B zavartsága</a:t>
            </a:r>
          </a:p>
          <a:p>
            <a:r>
              <a:rPr lang="hu-HU" sz="2400" dirty="0" smtClean="0"/>
              <a:t>Proton és elektron fluxus</a:t>
            </a:r>
          </a:p>
          <a:p>
            <a:r>
              <a:rPr lang="hu-HU" sz="2400" dirty="0" smtClean="0"/>
              <a:t>Galaktikus kozmikus sugárzás – nagy energiájú protonok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39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</a:t>
            </a:r>
            <a:r>
              <a:rPr lang="hu-HU" sz="1600" dirty="0" smtClean="0"/>
              <a:t>fizikája </a:t>
            </a:r>
            <a:r>
              <a:rPr lang="en-US" sz="1600" dirty="0" smtClean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654"/>
            <a:ext cx="9144000" cy="86536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Űridőjárás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Nap-Föld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kölcsönhatások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70186"/>
            <a:ext cx="4104456" cy="28989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"</a:t>
            </a:r>
            <a:r>
              <a:rPr lang="hu-HU" sz="2000" dirty="0" smtClean="0"/>
              <a:t>Olyan körülmények a </a:t>
            </a:r>
            <a:r>
              <a:rPr lang="hu-HU" sz="2000" dirty="0"/>
              <a:t>Napon, a napszélben, a </a:t>
            </a:r>
            <a:r>
              <a:rPr lang="hu-HU" sz="2000" dirty="0" err="1"/>
              <a:t>magnetoszférában</a:t>
            </a:r>
            <a:r>
              <a:rPr lang="hu-HU" sz="2000" dirty="0"/>
              <a:t>, az </a:t>
            </a:r>
            <a:r>
              <a:rPr lang="hu-HU" sz="2000" dirty="0" err="1"/>
              <a:t>ionoszférában</a:t>
            </a:r>
            <a:r>
              <a:rPr lang="hu-HU" sz="2000" dirty="0"/>
              <a:t>, amelyek befolyásolhatják </a:t>
            </a:r>
            <a:r>
              <a:rPr lang="hu-HU" sz="2000" dirty="0" smtClean="0"/>
              <a:t>az űrbeli és földi </a:t>
            </a:r>
            <a:r>
              <a:rPr lang="hu-HU" sz="2000" dirty="0"/>
              <a:t>technológiai rendszereket és veszélyeztethetik az emberi életet és egészséget</a:t>
            </a:r>
            <a:r>
              <a:rPr lang="hu-HU" sz="2000" dirty="0" smtClean="0"/>
              <a:t>.</a:t>
            </a:r>
            <a:r>
              <a:rPr lang="en-US" sz="2000" dirty="0"/>
              <a:t> </a:t>
            </a:r>
            <a:r>
              <a:rPr lang="en-US" sz="2000" dirty="0" smtClean="0"/>
              <a:t>"</a:t>
            </a:r>
            <a:r>
              <a:rPr lang="hu-HU" sz="2000" dirty="0" smtClean="0"/>
              <a:t> </a:t>
            </a:r>
            <a:r>
              <a:rPr lang="en-US" sz="2000" dirty="0"/>
              <a:t>(</a:t>
            </a:r>
            <a:r>
              <a:rPr lang="en-US" sz="2000" i="1" dirty="0"/>
              <a:t>U.S. National Space Weather plan</a:t>
            </a:r>
            <a:r>
              <a:rPr lang="en-US" sz="2000" dirty="0" smtClean="0"/>
              <a:t>)</a:t>
            </a:r>
            <a:endParaRPr lang="hu-HU" sz="2000" dirty="0" smtClean="0"/>
          </a:p>
        </p:txBody>
      </p:sp>
      <p:pic>
        <p:nvPicPr>
          <p:cNvPr id="1026" name="Picture 2" descr="http://www.viviss.si/lga/wp-content/uploads/sites/2/nggallery/spaceweather/nasa_solar_wi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75" y="1628800"/>
            <a:ext cx="4367225" cy="341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/>
          <p:nvPr/>
        </p:nvSpPr>
        <p:spPr>
          <a:xfrm>
            <a:off x="-14209" y="64551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475656" y="5229200"/>
            <a:ext cx="5328592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hu-HU" b="1" dirty="0" err="1" smtClean="0"/>
              <a:t>space</a:t>
            </a:r>
            <a:r>
              <a:rPr lang="hu-HU" b="1" dirty="0" smtClean="0"/>
              <a:t> </a:t>
            </a:r>
            <a:r>
              <a:rPr lang="hu-HU" b="1" dirty="0" err="1" smtClean="0"/>
              <a:t>weather</a:t>
            </a:r>
            <a:r>
              <a:rPr lang="hu-HU" b="1" dirty="0" smtClean="0"/>
              <a:t> </a:t>
            </a:r>
            <a:r>
              <a:rPr lang="hu-HU" dirty="0" smtClean="0"/>
              <a:t>- korábban: </a:t>
            </a:r>
            <a:r>
              <a:rPr lang="hu-HU" dirty="0" err="1" smtClean="0"/>
              <a:t>solar-terrestrial</a:t>
            </a:r>
            <a:r>
              <a:rPr lang="hu-HU" dirty="0" smtClean="0"/>
              <a:t> </a:t>
            </a:r>
            <a:r>
              <a:rPr lang="hu-HU" dirty="0"/>
              <a:t>relations</a:t>
            </a:r>
          </a:p>
          <a:p>
            <a:pPr>
              <a:lnSpc>
                <a:spcPct val="114000"/>
              </a:lnSpc>
            </a:pPr>
            <a:r>
              <a:rPr lang="hu-HU" dirty="0"/>
              <a:t>először 1957 (IGY)  elterjedt </a:t>
            </a:r>
            <a:r>
              <a:rPr lang="hu-HU" dirty="0" smtClean="0"/>
              <a:t>1990-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96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Földi hatások: </a:t>
            </a:r>
            <a:r>
              <a:rPr lang="hu-HU" sz="3600" b="1" dirty="0" err="1" smtClean="0"/>
              <a:t>geomágneses</a:t>
            </a:r>
            <a:r>
              <a:rPr lang="hu-HU" sz="3600" b="1" dirty="0" smtClean="0"/>
              <a:t> vihar</a:t>
            </a:r>
            <a:endParaRPr lang="hu-HU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984776" cy="540228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40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</a:t>
            </a:r>
            <a:r>
              <a:rPr lang="hu-HU" sz="1600" dirty="0" smtClean="0"/>
              <a:t>fizikája </a:t>
            </a:r>
            <a:r>
              <a:rPr lang="en-US" sz="1600" dirty="0" smtClean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156" y="2230"/>
            <a:ext cx="8229600" cy="762473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A geomágneses tér zavarai: indexek</a:t>
            </a:r>
            <a:endParaRPr lang="hu-HU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4" y="908720"/>
            <a:ext cx="7799784" cy="343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1115616" y="4365104"/>
            <a:ext cx="64165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hu-HU" sz="2000" baseline="0" dirty="0"/>
              <a:t>A mágneses tér globális </a:t>
            </a:r>
            <a:r>
              <a:rPr lang="hu-HU" sz="2000" baseline="0" dirty="0" smtClean="0"/>
              <a:t>háborgatottsági indexei:</a:t>
            </a:r>
            <a:r>
              <a:rPr lang="hu-HU" sz="2000" dirty="0" smtClean="0"/>
              <a:t> </a:t>
            </a:r>
            <a:r>
              <a:rPr lang="hu-HU" sz="2000" b="1" baseline="0" dirty="0" smtClean="0"/>
              <a:t>Kp</a:t>
            </a:r>
            <a:r>
              <a:rPr lang="hu-HU" sz="2000" baseline="0" dirty="0"/>
              <a:t>, Ap, Dst</a:t>
            </a:r>
            <a:endParaRPr lang="en-US" sz="2000" baseline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41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486916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 smtClean="0"/>
              <a:t>inten</a:t>
            </a:r>
            <a:r>
              <a:rPr lang="hu-HU" sz="2000" dirty="0" smtClean="0"/>
              <a:t>zív</a:t>
            </a:r>
            <a:r>
              <a:rPr lang="en-US" sz="2000" dirty="0" smtClean="0"/>
              <a:t> </a:t>
            </a:r>
            <a:r>
              <a:rPr lang="en-US" sz="2000" dirty="0" err="1" smtClean="0"/>
              <a:t>geom</a:t>
            </a:r>
            <a:r>
              <a:rPr lang="hu-HU" sz="2000" dirty="0" smtClean="0"/>
              <a:t>á</a:t>
            </a:r>
            <a:r>
              <a:rPr lang="en-US" sz="2000" dirty="0" err="1" smtClean="0"/>
              <a:t>gne</a:t>
            </a:r>
            <a:r>
              <a:rPr lang="hu-HU" sz="2000" dirty="0" smtClean="0"/>
              <a:t>ses viharok</a:t>
            </a:r>
            <a:r>
              <a:rPr lang="en-US" sz="2000" dirty="0" smtClean="0"/>
              <a:t>:</a:t>
            </a:r>
            <a:endParaRPr lang="hu-HU" sz="2000" dirty="0" smtClean="0"/>
          </a:p>
          <a:p>
            <a:r>
              <a:rPr lang="hu-HU" sz="2000" dirty="0" smtClean="0"/>
              <a:t>   </a:t>
            </a:r>
            <a:r>
              <a:rPr lang="en-US" sz="2000" dirty="0" smtClean="0"/>
              <a:t> </a:t>
            </a:r>
            <a:r>
              <a:rPr lang="en-US" sz="2000" dirty="0"/>
              <a:t>49% </a:t>
            </a:r>
            <a:r>
              <a:rPr lang="en-US" sz="2000" dirty="0" smtClean="0"/>
              <a:t>MC/ICME </a:t>
            </a:r>
            <a:endParaRPr lang="hu-HU" sz="2000" dirty="0"/>
          </a:p>
          <a:p>
            <a:r>
              <a:rPr lang="en-US" sz="2000" dirty="0"/>
              <a:t> </a:t>
            </a:r>
            <a:r>
              <a:rPr lang="hu-HU" sz="2000" dirty="0" smtClean="0"/>
              <a:t>   </a:t>
            </a:r>
            <a:r>
              <a:rPr lang="en-US" sz="2000" dirty="0" smtClean="0"/>
              <a:t>36</a:t>
            </a:r>
            <a:r>
              <a:rPr lang="en-US" sz="2000" dirty="0"/>
              <a:t>% n</a:t>
            </a:r>
            <a:r>
              <a:rPr lang="en-US" sz="2000" i="1" dirty="0"/>
              <a:t>on-MC/ICME </a:t>
            </a:r>
            <a:endParaRPr lang="hu-HU" sz="2000" i="1" dirty="0" smtClean="0"/>
          </a:p>
          <a:p>
            <a:r>
              <a:rPr lang="hu-HU" sz="2000" i="1" dirty="0" smtClean="0"/>
              <a:t>    </a:t>
            </a:r>
            <a:r>
              <a:rPr lang="en-US" sz="2000" i="1" dirty="0" smtClean="0"/>
              <a:t>19</a:t>
            </a:r>
            <a:r>
              <a:rPr lang="en-US" sz="2000" i="1" dirty="0"/>
              <a:t>% </a:t>
            </a:r>
            <a:r>
              <a:rPr lang="en-US" sz="2000" i="1" dirty="0" smtClean="0"/>
              <a:t>CIR </a:t>
            </a:r>
            <a:r>
              <a:rPr lang="hu-HU" sz="2000" i="1" dirty="0" smtClean="0"/>
              <a:t>  </a:t>
            </a:r>
            <a:endParaRPr lang="hu-HU" sz="2000" i="1" dirty="0"/>
          </a:p>
        </p:txBody>
      </p:sp>
      <p:sp>
        <p:nvSpPr>
          <p:cNvPr id="8" name="Rectangle 7"/>
          <p:cNvSpPr/>
          <p:nvPr/>
        </p:nvSpPr>
        <p:spPr>
          <a:xfrm>
            <a:off x="5292080" y="5085184"/>
            <a:ext cx="21575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Kp: a mágneses tér</a:t>
            </a:r>
          </a:p>
          <a:p>
            <a:r>
              <a:rPr lang="hu-HU" sz="2000" dirty="0" smtClean="0"/>
              <a:t>fluktuációinak </a:t>
            </a:r>
          </a:p>
          <a:p>
            <a:r>
              <a:rPr lang="hu-HU" sz="2000" dirty="0" smtClean="0"/>
              <a:t>logaritmusa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1227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090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Sarki fény (</a:t>
            </a:r>
            <a:r>
              <a:rPr lang="hu-HU" sz="3600" b="1" dirty="0" err="1" smtClean="0"/>
              <a:t>aurora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borealis</a:t>
            </a:r>
            <a:r>
              <a:rPr lang="hu-HU" sz="3600" b="1" dirty="0" smtClean="0"/>
              <a:t>)</a:t>
            </a:r>
            <a:endParaRPr lang="hu-HU" sz="3600" b="1" dirty="0"/>
          </a:p>
        </p:txBody>
      </p:sp>
      <p:pic>
        <p:nvPicPr>
          <p:cNvPr id="4" name="Picture 2" descr="08-2006-CTS-Aurora-NSSDC4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53702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/>
              <a:t>20/5</a:t>
            </a:r>
            <a:endParaRPr lang="hu-HU" sz="16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42</a:t>
            </a:fld>
            <a:endParaRPr lang="hu-HU"/>
          </a:p>
        </p:txBody>
      </p:sp>
      <p:sp>
        <p:nvSpPr>
          <p:cNvPr id="6" name="Rectangle 5"/>
          <p:cNvSpPr/>
          <p:nvPr/>
        </p:nvSpPr>
        <p:spPr>
          <a:xfrm>
            <a:off x="5076056" y="1196752"/>
            <a:ext cx="32403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>
                <a:latin typeface="+mj-lt"/>
              </a:rPr>
              <a:t>geomágneses vihar idején</a:t>
            </a:r>
          </a:p>
          <a:p>
            <a:r>
              <a:rPr lang="hu-HU" sz="2200" dirty="0" smtClean="0">
                <a:latin typeface="+mj-lt"/>
              </a:rPr>
              <a:t>a mágneses pólusok környékén az erővonalak mentén a légkörbe bejutó ionok gerjesztik az atomokat (N, O), azok alapállapotba jutva sugároznak </a:t>
            </a:r>
          </a:p>
          <a:p>
            <a:r>
              <a:rPr lang="hu-HU" sz="2200" dirty="0" smtClean="0">
                <a:latin typeface="+mj-lt"/>
              </a:rPr>
              <a:t>oxigén: zöld, vörös</a:t>
            </a:r>
          </a:p>
          <a:p>
            <a:r>
              <a:rPr lang="hu-HU" sz="2200" dirty="0" smtClean="0">
                <a:latin typeface="+mj-lt"/>
              </a:rPr>
              <a:t>nitrogén: ibolya</a:t>
            </a:r>
            <a:endParaRPr lang="hu-H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32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" y="548680"/>
            <a:ext cx="4732650" cy="5847592"/>
          </a:xfr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-5166"/>
            <a:ext cx="9144000" cy="84187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latin typeface="+mn-lt"/>
                <a:cs typeface="Arial" panose="020B0604020202020204" pitchFamily="34" charset="0"/>
              </a:rPr>
              <a:t>Az űridőjárás </a:t>
            </a:r>
            <a:r>
              <a:rPr lang="en-US" sz="3600" b="1" dirty="0" smtClean="0">
                <a:latin typeface="+mn-lt"/>
                <a:cs typeface="Arial" panose="020B0604020202020204" pitchFamily="34" charset="0"/>
              </a:rPr>
              <a:t>f</a:t>
            </a:r>
            <a:r>
              <a:rPr lang="hu-HU" sz="3600" b="1" dirty="0" err="1" smtClean="0">
                <a:latin typeface="+mn-lt"/>
                <a:cs typeface="Arial" panose="020B0604020202020204" pitchFamily="34" charset="0"/>
              </a:rPr>
              <a:t>öldi</a:t>
            </a:r>
            <a:r>
              <a:rPr lang="hu-HU" sz="3600" b="1" dirty="0" smtClean="0">
                <a:latin typeface="+mn-lt"/>
                <a:cs typeface="Arial" panose="020B0604020202020204" pitchFamily="34" charset="0"/>
              </a:rPr>
              <a:t> hatásai</a:t>
            </a:r>
            <a:endParaRPr lang="hu-HU" sz="36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004048" y="1196752"/>
            <a:ext cx="388721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dirty="0" smtClean="0">
                <a:latin typeface="+mj-lt"/>
              </a:rPr>
              <a:t>elektronika - sugárzási károsodás: </a:t>
            </a:r>
          </a:p>
          <a:p>
            <a:r>
              <a:rPr lang="hu-HU" altLang="hu-HU" sz="2000" dirty="0">
                <a:latin typeface="+mj-lt"/>
              </a:rPr>
              <a:t> </a:t>
            </a:r>
            <a:r>
              <a:rPr lang="hu-HU" altLang="hu-HU" sz="2000" dirty="0" smtClean="0">
                <a:latin typeface="+mj-lt"/>
              </a:rPr>
              <a:t>     egyes esemény</a:t>
            </a:r>
          </a:p>
          <a:p>
            <a:r>
              <a:rPr lang="hu-HU" altLang="hu-HU" sz="2000" dirty="0">
                <a:latin typeface="+mj-lt"/>
              </a:rPr>
              <a:t> </a:t>
            </a:r>
            <a:r>
              <a:rPr lang="hu-HU" altLang="hu-HU" sz="2000" dirty="0" smtClean="0">
                <a:latin typeface="+mj-lt"/>
              </a:rPr>
              <a:t>     kumulatív</a:t>
            </a:r>
          </a:p>
          <a:p>
            <a:r>
              <a:rPr lang="hu-HU" altLang="hu-HU" sz="2000" dirty="0" smtClean="0">
                <a:latin typeface="+mj-lt"/>
              </a:rPr>
              <a:t>műholdak - elektrosztatikus kisülés:</a:t>
            </a:r>
          </a:p>
          <a:p>
            <a:r>
              <a:rPr lang="hu-HU" altLang="hu-HU" sz="2000" dirty="0">
                <a:latin typeface="+mj-lt"/>
              </a:rPr>
              <a:t> </a:t>
            </a:r>
            <a:r>
              <a:rPr lang="hu-HU" altLang="hu-HU" sz="2000" dirty="0" smtClean="0">
                <a:latin typeface="+mj-lt"/>
              </a:rPr>
              <a:t>  felületi feltöltődés</a:t>
            </a:r>
          </a:p>
          <a:p>
            <a:r>
              <a:rPr lang="hu-HU" altLang="hu-HU" sz="2000" dirty="0">
                <a:latin typeface="+mj-lt"/>
              </a:rPr>
              <a:t> </a:t>
            </a:r>
            <a:r>
              <a:rPr lang="hu-HU" altLang="hu-HU" sz="2000" dirty="0" smtClean="0">
                <a:latin typeface="+mj-lt"/>
              </a:rPr>
              <a:t>  </a:t>
            </a:r>
            <a:r>
              <a:rPr lang="hu-HU" altLang="hu-HU" sz="2000" dirty="0" err="1" smtClean="0">
                <a:latin typeface="+mj-lt"/>
              </a:rPr>
              <a:t>deep</a:t>
            </a:r>
            <a:r>
              <a:rPr lang="hu-HU" altLang="hu-HU" sz="2000" dirty="0" smtClean="0">
                <a:latin typeface="+mj-lt"/>
              </a:rPr>
              <a:t> </a:t>
            </a:r>
            <a:r>
              <a:rPr lang="hu-HU" altLang="hu-HU" sz="2000" dirty="0" err="1" smtClean="0">
                <a:latin typeface="+mj-lt"/>
              </a:rPr>
              <a:t>dielectric</a:t>
            </a:r>
            <a:r>
              <a:rPr lang="hu-HU" altLang="hu-HU" sz="2000" dirty="0" smtClean="0">
                <a:latin typeface="+mj-lt"/>
              </a:rPr>
              <a:t> </a:t>
            </a:r>
            <a:r>
              <a:rPr lang="hu-HU" altLang="hu-HU" sz="2000" dirty="0" err="1" smtClean="0">
                <a:latin typeface="+mj-lt"/>
              </a:rPr>
              <a:t>charging</a:t>
            </a:r>
            <a:r>
              <a:rPr lang="hu-HU" altLang="hu-HU" sz="2000" dirty="0" smtClean="0">
                <a:latin typeface="+mj-lt"/>
              </a:rPr>
              <a:t> (elektron</a:t>
            </a:r>
          </a:p>
          <a:p>
            <a:r>
              <a:rPr lang="hu-HU" altLang="hu-HU" sz="2000" dirty="0">
                <a:latin typeface="+mj-lt"/>
              </a:rPr>
              <a:t> </a:t>
            </a:r>
            <a:r>
              <a:rPr lang="hu-HU" altLang="hu-HU" sz="2000" dirty="0" smtClean="0">
                <a:latin typeface="+mj-lt"/>
              </a:rPr>
              <a:t>  felszaporodás és kisülés) </a:t>
            </a:r>
            <a:r>
              <a:rPr lang="hu-HU" altLang="hu-HU" sz="2000" dirty="0" smtClean="0">
                <a:latin typeface="+mj-lt"/>
                <a:sym typeface="Symbol"/>
              </a:rPr>
              <a:t></a:t>
            </a:r>
            <a:endParaRPr lang="hu-HU" altLang="hu-HU" sz="2000" dirty="0" smtClean="0">
              <a:latin typeface="+mj-lt"/>
            </a:endParaRPr>
          </a:p>
          <a:p>
            <a:r>
              <a:rPr lang="hu-HU" altLang="hu-HU" sz="2000" dirty="0">
                <a:latin typeface="+mj-lt"/>
              </a:rPr>
              <a:t> </a:t>
            </a:r>
            <a:r>
              <a:rPr lang="hu-HU" altLang="hu-HU" sz="2000" dirty="0" smtClean="0">
                <a:latin typeface="+mj-lt"/>
              </a:rPr>
              <a:t>  fantom parancsok</a:t>
            </a:r>
          </a:p>
          <a:p>
            <a:r>
              <a:rPr lang="hu-HU" altLang="hu-HU" sz="2000" dirty="0" smtClean="0">
                <a:latin typeface="+mj-lt"/>
              </a:rPr>
              <a:t>kommunikáció, navigáció</a:t>
            </a:r>
          </a:p>
          <a:p>
            <a:r>
              <a:rPr lang="hu-HU" altLang="hu-HU" sz="2000" dirty="0" smtClean="0">
                <a:latin typeface="+mj-lt"/>
              </a:rPr>
              <a:t>elektromos vezetékek túlterhelése</a:t>
            </a:r>
          </a:p>
          <a:p>
            <a:r>
              <a:rPr lang="hu-HU" altLang="hu-HU" sz="2000" dirty="0">
                <a:latin typeface="+mj-lt"/>
              </a:rPr>
              <a:t>á</a:t>
            </a:r>
            <a:r>
              <a:rPr lang="hu-HU" altLang="hu-HU" sz="2000" dirty="0" smtClean="0">
                <a:latin typeface="+mj-lt"/>
              </a:rPr>
              <a:t>ramok olajvezetékekben, földben</a:t>
            </a:r>
          </a:p>
          <a:p>
            <a:r>
              <a:rPr lang="hu-HU" sz="2000" dirty="0" smtClean="0">
                <a:latin typeface="+mj-lt"/>
              </a:rPr>
              <a:t>biológiai:  sejtkárosodás (DNS)</a:t>
            </a:r>
          </a:p>
          <a:p>
            <a:r>
              <a:rPr lang="hu-HU" sz="2000" dirty="0">
                <a:latin typeface="+mj-lt"/>
              </a:rPr>
              <a:t> </a:t>
            </a:r>
            <a:r>
              <a:rPr lang="hu-HU" sz="2000" dirty="0" smtClean="0">
                <a:latin typeface="+mj-lt"/>
              </a:rPr>
              <a:t>  űrhajósok (űrséta)</a:t>
            </a:r>
          </a:p>
          <a:p>
            <a:r>
              <a:rPr lang="hu-HU" sz="2000" dirty="0" smtClean="0">
                <a:latin typeface="+mj-lt"/>
              </a:rPr>
              <a:t>   rák kockázat  (Mars utazás)</a:t>
            </a:r>
          </a:p>
          <a:p>
            <a:endParaRPr lang="hu-HU" sz="20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43</a:t>
            </a:fld>
            <a:endParaRPr lang="hu-HU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 sz="280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z="1100" smtClean="0"/>
              <a:t>44</a:t>
            </a:fld>
            <a:endParaRPr lang="hu-HU" sz="11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25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728" y="648866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400" dirty="0"/>
              <a:t>A Naprendszer fizikája </a:t>
            </a:r>
            <a:r>
              <a:rPr lang="en-US" sz="1400" dirty="0"/>
              <a:t>20</a:t>
            </a:r>
            <a:r>
              <a:rPr lang="hu-HU" sz="1400" dirty="0"/>
              <a:t>20/5</a:t>
            </a:r>
            <a:endParaRPr lang="hu-H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6516216" y="636925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Forrás</a:t>
            </a:r>
            <a:r>
              <a:rPr lang="en-US" sz="1400" dirty="0" smtClean="0"/>
              <a:t>: </a:t>
            </a:r>
            <a:r>
              <a:rPr lang="hu-HU" sz="1400" dirty="0" smtClean="0"/>
              <a:t>T.I. Gombosi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4557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45</a:t>
            </a:fld>
            <a:endParaRPr lang="hu-H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784"/>
            <a:ext cx="9159414" cy="54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-5166"/>
            <a:ext cx="9144000" cy="84187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sz="3600" b="1" dirty="0" err="1" smtClean="0">
                <a:latin typeface="+mn-lt"/>
                <a:cs typeface="Arial" panose="020B0604020202020204" pitchFamily="34" charset="0"/>
              </a:rPr>
              <a:t>Carrington</a:t>
            </a:r>
            <a:r>
              <a:rPr lang="hu-HU" sz="36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hu-HU" sz="3600" b="1" dirty="0" err="1" smtClean="0">
                <a:latin typeface="+mn-lt"/>
                <a:cs typeface="Arial" panose="020B0604020202020204" pitchFamily="34" charset="0"/>
              </a:rPr>
              <a:t>fler</a:t>
            </a:r>
            <a:endParaRPr lang="hu-HU" sz="36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1760" y="64886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04248" y="632012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Gombosi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5447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cs typeface="Arial" panose="020B0604020202020204" pitchFamily="34" charset="0"/>
              </a:rPr>
              <a:t>Az űridőjárás előrejelzése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83768" y="620688"/>
            <a:ext cx="6120680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nagyenergiájú (MeV) elektronok</a:t>
            </a:r>
          </a:p>
          <a:p>
            <a:pPr marL="0" indent="0">
              <a:buNone/>
            </a:pPr>
            <a:endParaRPr lang="hu-H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46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696744" cy="504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7831575" y="603579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Posner</a:t>
            </a:r>
            <a:r>
              <a:rPr lang="hu-HU" sz="1600" dirty="0" smtClean="0"/>
              <a:t>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66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7201"/>
            <a:ext cx="5256584" cy="151216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400" dirty="0" smtClean="0"/>
              <a:t>Szimulációk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2400" dirty="0" smtClean="0"/>
              <a:t>MHD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2400" dirty="0" smtClean="0"/>
              <a:t>Kinetikus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2400" dirty="0" smtClean="0"/>
              <a:t>Hibrid – ionok kinetikus, elektronok folyadék</a:t>
            </a:r>
            <a:endParaRPr lang="hu-H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47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395536" y="0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>
                <a:cs typeface="Arial" panose="020B0604020202020204" pitchFamily="34" charset="0"/>
              </a:rPr>
              <a:t>Az űridőjárás modellezése</a:t>
            </a:r>
            <a:endParaRPr lang="hu-HU" sz="3600" dirty="0"/>
          </a:p>
        </p:txBody>
      </p:sp>
      <p:pic>
        <p:nvPicPr>
          <p:cNvPr id="7" name="Picture 3" descr="scales-h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53" y="2051439"/>
            <a:ext cx="6120680" cy="4729616"/>
          </a:xfrm>
          <a:prstGeom prst="rect">
            <a:avLst/>
          </a:prstGeom>
        </p:spPr>
      </p:pic>
      <p:sp>
        <p:nvSpPr>
          <p:cNvPr id="8" name="Téglalap 3"/>
          <p:cNvSpPr/>
          <p:nvPr/>
        </p:nvSpPr>
        <p:spPr>
          <a:xfrm>
            <a:off x="0" y="6488668"/>
            <a:ext cx="3017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251520" y="6008875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Gombosi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33351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48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395536" y="0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>
                <a:cs typeface="Arial" panose="020B0604020202020204" pitchFamily="34" charset="0"/>
              </a:rPr>
              <a:t>Modellezés</a:t>
            </a:r>
            <a:endParaRPr lang="hu-HU" sz="36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9" y="1124744"/>
            <a:ext cx="8872338" cy="500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381000" y="6178152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Forrás</a:t>
            </a:r>
            <a:r>
              <a:rPr lang="en-US" sz="1600" dirty="0" smtClean="0"/>
              <a:t>: </a:t>
            </a:r>
            <a:r>
              <a:rPr lang="hu-HU" sz="1600" dirty="0" smtClean="0"/>
              <a:t>T.I. Gombosi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3091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744" y="836712"/>
            <a:ext cx="6984776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numerikus </a:t>
            </a:r>
            <a:r>
              <a:rPr lang="hu-HU" sz="2800" dirty="0" smtClean="0"/>
              <a:t>szimulációk: ENLIL, BATSRUS</a:t>
            </a:r>
            <a:endParaRPr lang="hu-H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49</a:t>
            </a:fld>
            <a:endParaRPr lang="hu-HU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cs typeface="Arial" panose="020B0604020202020204" pitchFamily="34" charset="0"/>
              </a:rPr>
              <a:t>Az űridőjárás előrejelzése</a:t>
            </a:r>
            <a:endParaRPr lang="hu-HU" sz="3600" dirty="0"/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595611" cy="4747258"/>
          </a:xfrm>
          <a:prstGeom prst="rect">
            <a:avLst/>
          </a:prstGeom>
        </p:spPr>
      </p:pic>
      <p:sp>
        <p:nvSpPr>
          <p:cNvPr id="7" name="Téglalap 5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cs typeface="Arial" panose="020B0604020202020204" pitchFamily="34" charset="0"/>
              </a:rPr>
              <a:t>Űridőjárás összetevői</a:t>
            </a:r>
            <a:endParaRPr lang="hu-HU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3" y="797884"/>
            <a:ext cx="9144000" cy="547270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</a:t>
            </a:fld>
            <a:endParaRPr lang="hu-HU"/>
          </a:p>
        </p:txBody>
      </p:sp>
      <p:sp>
        <p:nvSpPr>
          <p:cNvPr id="6" name="Rectangle 5"/>
          <p:cNvSpPr/>
          <p:nvPr/>
        </p:nvSpPr>
        <p:spPr>
          <a:xfrm>
            <a:off x="878044" y="5653555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latin typeface="Arial" pitchFamily="34" charset="0"/>
                <a:cs typeface="Arial" pitchFamily="34" charset="0"/>
              </a:rPr>
              <a:t>Nap</a:t>
            </a:r>
            <a:endParaRPr lang="hu-HU" sz="2400" dirty="0"/>
          </a:p>
        </p:txBody>
      </p:sp>
      <p:sp>
        <p:nvSpPr>
          <p:cNvPr id="7" name="Rectangle 6"/>
          <p:cNvSpPr/>
          <p:nvPr/>
        </p:nvSpPr>
        <p:spPr>
          <a:xfrm>
            <a:off x="2627784" y="5661248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latin typeface="Arial" pitchFamily="34" charset="0"/>
                <a:cs typeface="Arial" pitchFamily="34" charset="0"/>
              </a:rPr>
              <a:t>bolygóközi tér</a:t>
            </a:r>
            <a:endParaRPr lang="hu-HU" sz="2400" dirty="0"/>
          </a:p>
        </p:txBody>
      </p:sp>
      <p:sp>
        <p:nvSpPr>
          <p:cNvPr id="8" name="Rectangle 7"/>
          <p:cNvSpPr/>
          <p:nvPr/>
        </p:nvSpPr>
        <p:spPr>
          <a:xfrm>
            <a:off x="5868144" y="5661248"/>
            <a:ext cx="2095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latin typeface="Arial" pitchFamily="34" charset="0"/>
                <a:cs typeface="Arial" pitchFamily="34" charset="0"/>
              </a:rPr>
              <a:t>Föld/bolygók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359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8586" y="0"/>
            <a:ext cx="8229600" cy="836712"/>
          </a:xfrm>
        </p:spPr>
        <p:txBody>
          <a:bodyPr>
            <a:normAutofit/>
          </a:bodyPr>
          <a:lstStyle/>
          <a:p>
            <a:r>
              <a:rPr lang="hu-HU" altLang="hu-HU" sz="3600" b="1" dirty="0" smtClean="0"/>
              <a:t>Űrszondák</a:t>
            </a:r>
            <a:endParaRPr lang="hu-HU" sz="3600" b="1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2437" y="1340768"/>
            <a:ext cx="8458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hu-HU" altLang="hu-HU" b="1" dirty="0"/>
              <a:t>Nap</a:t>
            </a:r>
            <a:r>
              <a:rPr lang="hu-HU" altLang="hu-HU" dirty="0"/>
              <a:t>                    </a:t>
            </a:r>
            <a:r>
              <a:rPr lang="hu-HU" altLang="hu-HU" b="1" dirty="0" err="1"/>
              <a:t>Helioszféra</a:t>
            </a:r>
            <a:r>
              <a:rPr lang="hu-HU" altLang="hu-HU" b="1" dirty="0">
                <a:solidFill>
                  <a:srgbClr val="009900"/>
                </a:solidFill>
              </a:rPr>
              <a:t> </a:t>
            </a:r>
            <a:r>
              <a:rPr lang="hu-HU" altLang="hu-HU" dirty="0"/>
              <a:t>                </a:t>
            </a:r>
            <a:r>
              <a:rPr lang="hu-HU" altLang="hu-HU" b="1" dirty="0" err="1" smtClean="0"/>
              <a:t>Bolygómagnetoszférák</a:t>
            </a:r>
            <a:endParaRPr lang="hu-HU" altLang="hu-HU" b="1" dirty="0"/>
          </a:p>
          <a:p>
            <a:pPr>
              <a:buNone/>
            </a:pPr>
            <a:r>
              <a:rPr lang="hu-HU" alt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Yohkoh </a:t>
            </a:r>
            <a:r>
              <a:rPr lang="hu-HU" altLang="hu-HU" dirty="0" smtClean="0"/>
              <a:t>              </a:t>
            </a:r>
            <a:r>
              <a:rPr lang="hu-HU" altLang="hu-HU" dirty="0"/>
              <a:t>Voyager 1-2                 </a:t>
            </a:r>
            <a:r>
              <a:rPr lang="hu-HU" altLang="hu-HU" dirty="0" smtClean="0"/>
              <a:t>Cluster, </a:t>
            </a:r>
            <a:r>
              <a:rPr lang="hu-HU" altLang="hu-HU" dirty="0"/>
              <a:t>Geotail, </a:t>
            </a:r>
            <a:r>
              <a:rPr lang="hu-HU" altLang="hu-HU" dirty="0" smtClean="0"/>
              <a:t>Polar, Themis </a:t>
            </a:r>
            <a:r>
              <a:rPr lang="hu-HU" altLang="hu-HU" dirty="0"/>
              <a:t>(5) </a:t>
            </a:r>
          </a:p>
          <a:p>
            <a:pPr>
              <a:buFontTx/>
              <a:buNone/>
            </a:pPr>
            <a:r>
              <a:rPr lang="hu-HU" altLang="hu-HU" dirty="0"/>
              <a:t>SOHO </a:t>
            </a:r>
            <a:r>
              <a:rPr lang="hu-HU" altLang="hu-HU" dirty="0" smtClean="0"/>
              <a:t>                </a:t>
            </a:r>
            <a:r>
              <a:rPr lang="hu-HU" altLang="hu-HU" dirty="0" smtClean="0">
                <a:solidFill>
                  <a:srgbClr val="00B0F0"/>
                </a:solidFill>
              </a:rPr>
              <a:t>Ulysses</a:t>
            </a:r>
            <a:r>
              <a:rPr lang="hu-HU" altLang="hu-HU" dirty="0" smtClean="0"/>
              <a:t>                        Mars Express </a:t>
            </a:r>
          </a:p>
          <a:p>
            <a:pPr>
              <a:buNone/>
            </a:pPr>
            <a:r>
              <a:rPr lang="hu-HU" altLang="hu-HU" dirty="0">
                <a:solidFill>
                  <a:srgbClr val="00B0F0"/>
                </a:solidFill>
              </a:rPr>
              <a:t>TRACE </a:t>
            </a:r>
            <a:r>
              <a:rPr lang="hu-HU" altLang="hu-HU" dirty="0" smtClean="0">
                <a:solidFill>
                  <a:srgbClr val="00B0F0"/>
                </a:solidFill>
              </a:rPr>
              <a:t>              </a:t>
            </a:r>
            <a:r>
              <a:rPr lang="hu-HU" altLang="hu-HU" dirty="0" smtClean="0"/>
              <a:t>WIND                           </a:t>
            </a:r>
            <a:r>
              <a:rPr lang="hu-HU" altLang="hu-HU" dirty="0"/>
              <a:t>Venus </a:t>
            </a:r>
            <a:r>
              <a:rPr lang="hu-HU" altLang="hu-HU" dirty="0" smtClean="0"/>
              <a:t>Express</a:t>
            </a:r>
            <a:endParaRPr lang="hu-HU" altLang="hu-HU" dirty="0"/>
          </a:p>
          <a:p>
            <a:pPr>
              <a:buFontTx/>
              <a:buNone/>
            </a:pPr>
            <a:r>
              <a:rPr lang="hu-HU" altLang="hu-HU" dirty="0"/>
              <a:t>RHessi </a:t>
            </a:r>
            <a:r>
              <a:rPr lang="hu-HU" altLang="hu-HU" dirty="0" smtClean="0"/>
              <a:t>               ACE </a:t>
            </a:r>
            <a:r>
              <a:rPr lang="hu-HU" altLang="hu-HU" dirty="0"/>
              <a:t>– kozmikus sug.  </a:t>
            </a:r>
            <a:r>
              <a:rPr lang="hu-HU" altLang="hu-HU" dirty="0" smtClean="0"/>
              <a:t>Cassini - Szaturnusz</a:t>
            </a:r>
            <a:endParaRPr lang="hu-HU" altLang="hu-HU" dirty="0"/>
          </a:p>
          <a:p>
            <a:pPr>
              <a:buFontTx/>
              <a:buNone/>
            </a:pPr>
            <a:r>
              <a:rPr lang="hu-HU" altLang="hu-HU" dirty="0"/>
              <a:t>Hinode </a:t>
            </a:r>
            <a:r>
              <a:rPr lang="hu-HU" altLang="hu-HU" dirty="0" smtClean="0"/>
              <a:t>                                                    Rosetta </a:t>
            </a:r>
            <a:r>
              <a:rPr lang="hu-HU" altLang="hu-HU" dirty="0"/>
              <a:t>– üstökös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hu-HU" altLang="hu-HU" dirty="0"/>
              <a:t>STEREO A,B </a:t>
            </a:r>
            <a:r>
              <a:rPr lang="hu-HU" altLang="hu-HU" dirty="0" smtClean="0"/>
              <a:t>                                          </a:t>
            </a:r>
            <a:r>
              <a:rPr lang="hu-HU" altLang="hu-HU" dirty="0"/>
              <a:t>Messenger- </a:t>
            </a:r>
            <a:r>
              <a:rPr lang="hu-HU" altLang="hu-HU" dirty="0" smtClean="0"/>
              <a:t>Merkur</a:t>
            </a:r>
          </a:p>
          <a:p>
            <a:pPr>
              <a:buNone/>
            </a:pPr>
            <a:r>
              <a:rPr lang="hu-HU" altLang="hu-HU" dirty="0" smtClean="0"/>
              <a:t>SDO                                                         </a:t>
            </a:r>
            <a:r>
              <a:rPr lang="hu-HU" altLang="hu-HU" dirty="0" smtClean="0">
                <a:solidFill>
                  <a:srgbClr val="FF0000"/>
                </a:solidFill>
              </a:rPr>
              <a:t>BepiColombo </a:t>
            </a:r>
            <a:r>
              <a:rPr lang="hu-HU" altLang="hu-HU" dirty="0"/>
              <a:t>- Merkur</a:t>
            </a:r>
          </a:p>
          <a:p>
            <a:pPr>
              <a:buNone/>
            </a:pPr>
            <a:r>
              <a:rPr lang="hu-HU" altLang="hu-HU" dirty="0" smtClean="0"/>
              <a:t>DSCOVR 				New </a:t>
            </a:r>
            <a:r>
              <a:rPr lang="hu-HU" altLang="hu-HU" dirty="0"/>
              <a:t>Horizons – Pluto</a:t>
            </a:r>
          </a:p>
          <a:p>
            <a:pPr>
              <a:buFontTx/>
              <a:buNone/>
            </a:pPr>
            <a:r>
              <a:rPr lang="hu-HU" altLang="hu-HU" dirty="0" smtClean="0"/>
              <a:t>Parker </a:t>
            </a:r>
            <a:r>
              <a:rPr lang="hu-HU" altLang="hu-HU" dirty="0" err="1" smtClean="0"/>
              <a:t>Solar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Probe</a:t>
            </a:r>
            <a:r>
              <a:rPr lang="hu-HU" altLang="hu-HU" dirty="0" smtClean="0"/>
              <a:t>                                  </a:t>
            </a:r>
            <a:r>
              <a:rPr lang="hu-HU" altLang="hu-HU" dirty="0" err="1" smtClean="0"/>
              <a:t>Dawn</a:t>
            </a:r>
            <a:r>
              <a:rPr lang="hu-HU" altLang="hu-HU" dirty="0" smtClean="0"/>
              <a:t> </a:t>
            </a:r>
            <a:r>
              <a:rPr lang="hu-HU" altLang="hu-HU" dirty="0"/>
              <a:t>– </a:t>
            </a:r>
            <a:r>
              <a:rPr lang="hu-HU" altLang="hu-HU" dirty="0" smtClean="0"/>
              <a:t>kisbolygók</a:t>
            </a:r>
          </a:p>
          <a:p>
            <a:pPr>
              <a:buFontTx/>
              <a:buNone/>
            </a:pPr>
            <a:r>
              <a:rPr lang="hu-HU" altLang="hu-HU" dirty="0" err="1">
                <a:solidFill>
                  <a:srgbClr val="FF0000"/>
                </a:solidFill>
              </a:rPr>
              <a:t>Solar</a:t>
            </a:r>
            <a:r>
              <a:rPr lang="hu-HU" altLang="hu-HU" dirty="0">
                <a:solidFill>
                  <a:srgbClr val="FF0000"/>
                </a:solidFill>
              </a:rPr>
              <a:t> </a:t>
            </a:r>
            <a:r>
              <a:rPr lang="hu-HU" altLang="hu-HU" dirty="0" err="1" smtClean="0">
                <a:solidFill>
                  <a:srgbClr val="FF0000"/>
                </a:solidFill>
              </a:rPr>
              <a:t>Orbiter</a:t>
            </a:r>
            <a:r>
              <a:rPr lang="hu-HU" altLang="hu-HU" dirty="0" smtClean="0"/>
              <a:t>                                            </a:t>
            </a:r>
            <a:r>
              <a:rPr lang="hu-HU" altLang="hu-HU" dirty="0" smtClean="0">
                <a:solidFill>
                  <a:srgbClr val="FF0000"/>
                </a:solidFill>
              </a:rPr>
              <a:t>JUICE - Jupiter</a:t>
            </a:r>
            <a:endParaRPr lang="hu-HU" altLang="hu-HU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hu-HU" altLang="hu-HU" sz="2200" dirty="0"/>
          </a:p>
        </p:txBody>
      </p:sp>
      <p:sp>
        <p:nvSpPr>
          <p:cNvPr id="6" name="Téglalap 5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24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51</a:t>
            </a:fld>
            <a:endParaRPr lang="hu-H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86"/>
            <a:ext cx="9149342" cy="625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1774" y="65011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2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52</a:t>
            </a:fld>
            <a:endParaRPr lang="hu-H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39552" y="1712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/>
              <a:t>Napszondák</a:t>
            </a:r>
            <a:endParaRPr lang="en-US" sz="3600" b="1" dirty="0"/>
          </a:p>
        </p:txBody>
      </p:sp>
      <p:pic>
        <p:nvPicPr>
          <p:cNvPr id="6" name="Picture 2" descr="http://www.nesdis.noaa.gov/DSCOVR/images/eclipse_epc_201606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2"/>
            <a:ext cx="28575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/>
          <p:nvPr/>
        </p:nvSpPr>
        <p:spPr>
          <a:xfrm>
            <a:off x="395536" y="1949298"/>
            <a:ext cx="2310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smtClean="0"/>
              <a:t>Forrás: </a:t>
            </a:r>
            <a:r>
              <a:rPr lang="en-US" sz="1200" i="1" smtClean="0"/>
              <a:t>NASA</a:t>
            </a:r>
            <a:r>
              <a:rPr lang="en-US" sz="1200" i="1"/>
              <a:t> DSCOVR EPIC team.</a:t>
            </a:r>
            <a:endParaRPr lang="en-US" sz="1200"/>
          </a:p>
        </p:txBody>
      </p:sp>
      <p:pic>
        <p:nvPicPr>
          <p:cNvPr id="9" name="Picture 4" descr="euvi_195_rot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1878013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10400" y="2847201"/>
            <a:ext cx="2081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 smtClean="0"/>
              <a:t>Forrás</a:t>
            </a:r>
            <a:r>
              <a:rPr lang="en-US" sz="1200" b="1" i="1" dirty="0" smtClean="0"/>
              <a:t>: </a:t>
            </a:r>
            <a:r>
              <a:rPr lang="en-US" sz="1200" i="1" dirty="0" smtClean="0"/>
              <a:t>STEREO &amp; SDO teams.</a:t>
            </a:r>
            <a:endParaRPr lang="en-US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22" y="3362325"/>
            <a:ext cx="2620258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194282" y="2445622"/>
            <a:ext cx="6123914" cy="395517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WIND (1994-) @ L1: </a:t>
            </a:r>
            <a:r>
              <a:rPr lang="en-US" sz="2000" dirty="0" err="1" smtClean="0"/>
              <a:t>napszél</a:t>
            </a:r>
            <a:endParaRPr lang="en-US" sz="2000" dirty="0" smtClean="0"/>
          </a:p>
          <a:p>
            <a:r>
              <a:rPr lang="en-US" sz="2000" dirty="0" smtClean="0"/>
              <a:t>SOHO (1996-) @ L1: </a:t>
            </a:r>
            <a:r>
              <a:rPr lang="en-US" sz="2000" dirty="0" err="1" smtClean="0"/>
              <a:t>napszél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</a:t>
            </a:r>
            <a:r>
              <a:rPr lang="en-US" sz="2000" dirty="0" err="1" smtClean="0"/>
              <a:t>napkorona</a:t>
            </a:r>
            <a:endParaRPr lang="en-US" sz="2000" dirty="0" smtClean="0"/>
          </a:p>
          <a:p>
            <a:r>
              <a:rPr lang="en-US" sz="2000" dirty="0" smtClean="0"/>
              <a:t>ACE (1997-) @ L1: </a:t>
            </a:r>
            <a:r>
              <a:rPr lang="en-US" sz="2000" dirty="0" err="1" smtClean="0"/>
              <a:t>napszél</a:t>
            </a:r>
            <a:endParaRPr lang="en-US" sz="2000" dirty="0" smtClean="0"/>
          </a:p>
          <a:p>
            <a:r>
              <a:rPr lang="en-US" sz="2000" dirty="0" err="1" smtClean="0"/>
              <a:t>Hinode</a:t>
            </a:r>
            <a:r>
              <a:rPr lang="en-US" sz="2000" dirty="0" smtClean="0"/>
              <a:t> (2006-) @ </a:t>
            </a:r>
            <a:r>
              <a:rPr lang="en-US" sz="2000" dirty="0" err="1" smtClean="0"/>
              <a:t>napszinkron</a:t>
            </a:r>
            <a:r>
              <a:rPr lang="en-US" sz="2000" dirty="0" smtClean="0"/>
              <a:t> </a:t>
            </a:r>
            <a:r>
              <a:rPr lang="en-US" sz="2000" dirty="0" err="1" smtClean="0"/>
              <a:t>terminátor</a:t>
            </a:r>
            <a:r>
              <a:rPr lang="en-US" sz="2000" dirty="0" smtClean="0"/>
              <a:t> </a:t>
            </a:r>
            <a:r>
              <a:rPr lang="en-US" sz="2000" dirty="0" err="1" smtClean="0"/>
              <a:t>pálya</a:t>
            </a:r>
            <a:r>
              <a:rPr lang="en-US" sz="2000" dirty="0" smtClean="0"/>
              <a:t>: Nap</a:t>
            </a:r>
          </a:p>
          <a:p>
            <a:r>
              <a:rPr lang="en-US" sz="2000" dirty="0" smtClean="0"/>
              <a:t>STEREO A&amp;B (2006-) @ 1 AU, 45</a:t>
            </a:r>
            <a:r>
              <a:rPr lang="en-US" sz="2000" dirty="0" smtClean="0">
                <a:latin typeface="Times New Roman"/>
                <a:cs typeface="Times New Roman"/>
              </a:rPr>
              <a:t>°</a:t>
            </a:r>
            <a:r>
              <a:rPr lang="en-US" sz="2000" dirty="0" smtClean="0"/>
              <a:t> </a:t>
            </a:r>
            <a:r>
              <a:rPr lang="en-US" sz="2000" dirty="0" err="1" smtClean="0"/>
              <a:t>longitudinális</a:t>
            </a:r>
            <a:r>
              <a:rPr lang="en-US" sz="2000" dirty="0" smtClean="0"/>
              <a:t> </a:t>
            </a:r>
            <a:r>
              <a:rPr lang="en-US" sz="2000" dirty="0" err="1" smtClean="0"/>
              <a:t>szeparáció</a:t>
            </a:r>
            <a:r>
              <a:rPr lang="en-US" sz="2000" dirty="0" smtClean="0"/>
              <a:t> / </a:t>
            </a:r>
            <a:r>
              <a:rPr lang="en-US" sz="2000" dirty="0" err="1" smtClean="0"/>
              <a:t>év</a:t>
            </a:r>
            <a:r>
              <a:rPr lang="en-US" sz="2000" dirty="0" smtClean="0"/>
              <a:t>: Nap, </a:t>
            </a:r>
            <a:r>
              <a:rPr lang="en-US" sz="2000" dirty="0" err="1" smtClean="0"/>
              <a:t>napkorona</a:t>
            </a:r>
            <a:r>
              <a:rPr lang="en-US" sz="2000" dirty="0" smtClean="0"/>
              <a:t>, </a:t>
            </a:r>
            <a:r>
              <a:rPr lang="en-US" sz="2000" dirty="0" err="1" smtClean="0"/>
              <a:t>napszél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</a:t>
            </a:r>
            <a:r>
              <a:rPr lang="en-US" sz="2000" dirty="0" err="1" smtClean="0"/>
              <a:t>napkitörések</a:t>
            </a:r>
            <a:r>
              <a:rPr lang="en-US" sz="2000" dirty="0" smtClean="0"/>
              <a:t> </a:t>
            </a:r>
            <a:r>
              <a:rPr lang="en-US" sz="2000" dirty="0" err="1" smtClean="0"/>
              <a:t>követése</a:t>
            </a:r>
            <a:r>
              <a:rPr lang="en-US" sz="2000" dirty="0" smtClean="0"/>
              <a:t> a </a:t>
            </a:r>
            <a:r>
              <a:rPr lang="en-US" sz="2000" dirty="0" err="1" smtClean="0"/>
              <a:t>Naptól</a:t>
            </a:r>
            <a:r>
              <a:rPr lang="en-US" sz="2000" dirty="0" smtClean="0"/>
              <a:t> </a:t>
            </a:r>
            <a:r>
              <a:rPr lang="en-US" sz="2000" dirty="0" err="1" smtClean="0"/>
              <a:t>egészen</a:t>
            </a:r>
            <a:r>
              <a:rPr lang="en-US" sz="2000" dirty="0" smtClean="0"/>
              <a:t> a </a:t>
            </a:r>
            <a:r>
              <a:rPr lang="en-US" sz="2000" dirty="0" err="1" smtClean="0"/>
              <a:t>Földig</a:t>
            </a:r>
            <a:endParaRPr lang="en-US" sz="2000" dirty="0" smtClean="0"/>
          </a:p>
          <a:p>
            <a:r>
              <a:rPr lang="en-US" sz="2000" dirty="0" smtClean="0"/>
              <a:t>Solar Dynamics Observatory (2010-) @ L1: Nap</a:t>
            </a:r>
          </a:p>
          <a:p>
            <a:r>
              <a:rPr lang="en-US" sz="2000" dirty="0" smtClean="0"/>
              <a:t>DSCOVR (2015-) @ L1: </a:t>
            </a:r>
            <a:r>
              <a:rPr lang="en-US" sz="2000" dirty="0" err="1" smtClean="0"/>
              <a:t>napszél</a:t>
            </a:r>
            <a:r>
              <a:rPr lang="en-US" sz="2000" dirty="0" smtClean="0"/>
              <a:t>, </a:t>
            </a:r>
            <a:r>
              <a:rPr lang="en-US" sz="2000" dirty="0" err="1" smtClean="0"/>
              <a:t>napkitörések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</a:t>
            </a:r>
            <a:r>
              <a:rPr lang="en-US" sz="2000" dirty="0" err="1" smtClean="0"/>
              <a:t>Föld</a:t>
            </a:r>
            <a:endParaRPr lang="en-US" sz="2000" dirty="0" smtClean="0"/>
          </a:p>
          <a:p>
            <a:r>
              <a:rPr lang="en-US" sz="2000" dirty="0"/>
              <a:t>Parker Solar Probe </a:t>
            </a:r>
            <a:r>
              <a:rPr lang="en-US" sz="2000" dirty="0" smtClean="0"/>
              <a:t>(2018</a:t>
            </a:r>
            <a:r>
              <a:rPr lang="hu-HU" sz="2000" dirty="0" smtClean="0"/>
              <a:t>-</a:t>
            </a:r>
            <a:r>
              <a:rPr lang="en-US" sz="2000" dirty="0" smtClean="0"/>
              <a:t>) </a:t>
            </a:r>
            <a:r>
              <a:rPr lang="en-US" sz="2000" dirty="0"/>
              <a:t>@ 9 </a:t>
            </a:r>
            <a:r>
              <a:rPr lang="en-US" sz="2000" dirty="0" err="1"/>
              <a:t>R</a:t>
            </a:r>
            <a:r>
              <a:rPr lang="en-US" sz="2000" baseline="-25000" dirty="0" err="1"/>
              <a:t>Sun</a:t>
            </a:r>
            <a:r>
              <a:rPr lang="en-US" sz="2000" dirty="0"/>
              <a:t> </a:t>
            </a:r>
            <a:r>
              <a:rPr lang="en-US" sz="2000" dirty="0" smtClean="0"/>
              <a:t>!!!</a:t>
            </a:r>
            <a:endParaRPr lang="hu-HU" sz="2000" dirty="0" smtClean="0"/>
          </a:p>
          <a:p>
            <a:r>
              <a:rPr lang="en-US" sz="2000" dirty="0" smtClean="0"/>
              <a:t>Solar Orbiter (20</a:t>
            </a:r>
            <a:r>
              <a:rPr lang="hu-HU" sz="2000" dirty="0" smtClean="0"/>
              <a:t>20-</a:t>
            </a:r>
            <a:r>
              <a:rPr lang="en-US" sz="2000" dirty="0" smtClean="0"/>
              <a:t>) @ 0.</a:t>
            </a:r>
            <a:r>
              <a:rPr lang="hu-HU" sz="2000" dirty="0" smtClean="0"/>
              <a:t>28</a:t>
            </a:r>
            <a:r>
              <a:rPr lang="en-US" sz="2000" dirty="0" smtClean="0"/>
              <a:t> AU </a:t>
            </a:r>
          </a:p>
        </p:txBody>
      </p:sp>
      <p:sp>
        <p:nvSpPr>
          <p:cNvPr id="13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099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109"/>
            <a:ext cx="8229600" cy="706090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SOHO - Solar Heliospheric Observatory</a:t>
            </a:r>
            <a:endParaRPr lang="hu-H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smtClean="0"/>
              <a:t>fellövés 1995. dec.  L1 Lagrange pont körüli pálya</a:t>
            </a:r>
            <a:endParaRPr lang="hu-HU" sz="2400" dirty="0"/>
          </a:p>
        </p:txBody>
      </p:sp>
      <p:pic>
        <p:nvPicPr>
          <p:cNvPr id="4098" name="Picture 2" descr="http://cf067b.medialib.glogster.com/media/18/186b6fefc8888cbfe4cd074ff09298de629bfdab5482775452b9f53b2abbfb4e/soho-spacecraf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6384"/>
            <a:ext cx="5227372" cy="40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08104" y="1916832"/>
            <a:ext cx="2979470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GOLF – globális oszcillációk</a:t>
            </a:r>
          </a:p>
          <a:p>
            <a:r>
              <a:rPr lang="hu-HU" dirty="0" smtClean="0"/>
              <a:t>VIRGO – irradiancia</a:t>
            </a:r>
          </a:p>
          <a:p>
            <a:r>
              <a:rPr lang="hu-HU" dirty="0" smtClean="0"/>
              <a:t>MDI – Doppler </a:t>
            </a:r>
          </a:p>
          <a:p>
            <a:r>
              <a:rPr lang="hu-HU" dirty="0" smtClean="0"/>
              <a:t>SUMER – UV</a:t>
            </a:r>
          </a:p>
          <a:p>
            <a:r>
              <a:rPr lang="hu-HU" dirty="0" smtClean="0"/>
              <a:t>CDS – korona diagnosztika</a:t>
            </a:r>
          </a:p>
          <a:p>
            <a:r>
              <a:rPr lang="hu-HU" dirty="0" smtClean="0"/>
              <a:t>EIT – extrém UV</a:t>
            </a:r>
          </a:p>
          <a:p>
            <a:r>
              <a:rPr lang="hu-HU" dirty="0" smtClean="0"/>
              <a:t>UVCS – UV koronográf</a:t>
            </a:r>
          </a:p>
          <a:p>
            <a:r>
              <a:rPr lang="hu-HU" dirty="0" smtClean="0"/>
              <a:t>LASCO – koronográf</a:t>
            </a:r>
          </a:p>
          <a:p>
            <a:r>
              <a:rPr lang="hu-HU" dirty="0" smtClean="0"/>
              <a:t>SWAN – napszél</a:t>
            </a:r>
          </a:p>
          <a:p>
            <a:r>
              <a:rPr lang="hu-HU" dirty="0" smtClean="0"/>
              <a:t>CELIAS – töltés-elem-izotópok</a:t>
            </a:r>
          </a:p>
          <a:p>
            <a:r>
              <a:rPr lang="hu-HU" dirty="0" smtClean="0"/>
              <a:t>COSTEP – szupratermális</a:t>
            </a:r>
          </a:p>
          <a:p>
            <a:r>
              <a:rPr lang="hu-HU" dirty="0" smtClean="0"/>
              <a:t>ERNE – energikus részecskék</a:t>
            </a: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53</a:t>
            </a:fld>
            <a:endParaRPr lang="hu-HU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STEREO A és B</a:t>
            </a:r>
            <a:endParaRPr lang="hu-HU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54</a:t>
            </a:fld>
            <a:endParaRPr lang="hu-HU"/>
          </a:p>
        </p:txBody>
      </p:sp>
      <p:pic>
        <p:nvPicPr>
          <p:cNvPr id="6" name="Picture 4" descr="AHeu_07_04_S022-6kor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679221"/>
            <a:ext cx="4716016" cy="35276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5632"/>
            <a:ext cx="605340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836711"/>
            <a:ext cx="472071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fellövés </a:t>
            </a:r>
            <a:r>
              <a:rPr lang="hu-HU" sz="2000" dirty="0" smtClean="0"/>
              <a:t>2006. okt.</a:t>
            </a:r>
          </a:p>
          <a:p>
            <a:r>
              <a:rPr lang="hu-HU" sz="2000" dirty="0" smtClean="0"/>
              <a:t>22</a:t>
            </a:r>
            <a:r>
              <a:rPr lang="hu-HU" sz="2000" dirty="0" smtClean="0">
                <a:sym typeface="Symbol"/>
              </a:rPr>
              <a:t></a:t>
            </a:r>
            <a:r>
              <a:rPr lang="hu-HU" sz="2000" dirty="0" smtClean="0"/>
              <a:t>/év drift a földpálya mentén</a:t>
            </a:r>
          </a:p>
          <a:p>
            <a:endParaRPr lang="hu-HU" sz="1200" dirty="0" smtClean="0"/>
          </a:p>
          <a:p>
            <a:r>
              <a:rPr lang="hu-HU" sz="2000" dirty="0"/>
              <a:t>SECCHI - </a:t>
            </a:r>
            <a:r>
              <a:rPr lang="hu-HU" sz="2000" dirty="0" smtClean="0"/>
              <a:t>5 kamera, koronográf</a:t>
            </a:r>
            <a:endParaRPr lang="hu-HU" sz="2000" dirty="0"/>
          </a:p>
          <a:p>
            <a:r>
              <a:rPr lang="hu-HU" sz="2000" dirty="0"/>
              <a:t>IMPACT -</a:t>
            </a:r>
            <a:r>
              <a:rPr lang="hu-HU" sz="2000" dirty="0" smtClean="0"/>
              <a:t> nagyenergiájú részecskedetektor</a:t>
            </a:r>
            <a:endParaRPr lang="hu-HU" sz="2000" dirty="0"/>
          </a:p>
          <a:p>
            <a:r>
              <a:rPr lang="hu-HU" sz="2000" dirty="0"/>
              <a:t>PLASTIC - </a:t>
            </a:r>
            <a:r>
              <a:rPr lang="hu-HU" sz="2000" dirty="0" smtClean="0"/>
              <a:t>plazma </a:t>
            </a:r>
            <a:r>
              <a:rPr lang="hu-HU" sz="2000" dirty="0"/>
              <a:t>detektor</a:t>
            </a:r>
          </a:p>
          <a:p>
            <a:r>
              <a:rPr lang="hu-HU" sz="2000" dirty="0" smtClean="0"/>
              <a:t>S/WAVES – rádióhullám detektor</a:t>
            </a:r>
            <a:endParaRPr lang="hu-HU" sz="2000" dirty="0"/>
          </a:p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Téglalap 3"/>
          <p:cNvSpPr/>
          <p:nvPr/>
        </p:nvSpPr>
        <p:spPr>
          <a:xfrm>
            <a:off x="6053404" y="6488668"/>
            <a:ext cx="3090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38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18" y="3257694"/>
            <a:ext cx="3888432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 smtClean="0"/>
              <a:t>FIELDS</a:t>
            </a:r>
            <a:r>
              <a:rPr lang="hu-HU" sz="2000" dirty="0" smtClean="0"/>
              <a:t> elektromos-mágneses tér</a:t>
            </a:r>
          </a:p>
          <a:p>
            <a:pPr marL="0" indent="0">
              <a:buNone/>
            </a:pPr>
            <a:r>
              <a:rPr lang="hu-HU" sz="2000" b="1" dirty="0"/>
              <a:t>IS☉</a:t>
            </a:r>
            <a:r>
              <a:rPr lang="hu-HU" sz="2000" b="1" dirty="0" smtClean="0"/>
              <a:t>IS </a:t>
            </a:r>
            <a:r>
              <a:rPr lang="hu-HU" sz="2000" dirty="0" smtClean="0"/>
              <a:t>energikus ionok, elektronok</a:t>
            </a:r>
          </a:p>
          <a:p>
            <a:pPr marL="0" indent="0">
              <a:buNone/>
            </a:pPr>
            <a:r>
              <a:rPr lang="hu-HU" sz="2000" b="1" dirty="0" smtClean="0"/>
              <a:t>WISPR</a:t>
            </a:r>
            <a:r>
              <a:rPr lang="hu-HU" sz="2000" dirty="0" smtClean="0"/>
              <a:t> kamera</a:t>
            </a:r>
          </a:p>
          <a:p>
            <a:pPr marL="0" indent="0">
              <a:buNone/>
            </a:pPr>
            <a:r>
              <a:rPr lang="hu-HU" sz="2000" b="1" dirty="0" smtClean="0"/>
              <a:t>SWEAP</a:t>
            </a:r>
            <a:r>
              <a:rPr lang="hu-HU" sz="2000" dirty="0" smtClean="0"/>
              <a:t>  napszél</a:t>
            </a:r>
          </a:p>
          <a:p>
            <a:pPr marL="0" indent="0">
              <a:buNone/>
            </a:pPr>
            <a:r>
              <a:rPr lang="hu-HU" sz="2000" b="1" dirty="0" smtClean="0"/>
              <a:t>HeliOSPP</a:t>
            </a:r>
            <a:r>
              <a:rPr lang="hu-HU" sz="2000" dirty="0" smtClean="0"/>
              <a:t> modellezés </a:t>
            </a:r>
            <a:endParaRPr lang="hu-H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55</a:t>
            </a:fld>
            <a:endParaRPr lang="hu-H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92" y="0"/>
            <a:ext cx="6557330" cy="778098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Parker </a:t>
            </a:r>
            <a:r>
              <a:rPr lang="hu-HU" sz="3600" b="1" dirty="0" err="1" smtClean="0"/>
              <a:t>Solar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Probe</a:t>
            </a:r>
            <a:r>
              <a:rPr lang="hu-HU" sz="3600" b="1" dirty="0" smtClean="0"/>
              <a:t> (NASA)</a:t>
            </a:r>
            <a:endParaRPr lang="hu-HU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61318" y="764704"/>
            <a:ext cx="626469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fellövés </a:t>
            </a:r>
            <a:r>
              <a:rPr lang="hu-HU" sz="2000" dirty="0" smtClean="0"/>
              <a:t>2018. aug. 12</a:t>
            </a:r>
          </a:p>
          <a:p>
            <a:r>
              <a:rPr lang="hu-HU" sz="2000" dirty="0" smtClean="0"/>
              <a:t>pálya: 7 Vénusz hintamanőver</a:t>
            </a:r>
          </a:p>
          <a:p>
            <a:r>
              <a:rPr lang="hu-HU" sz="2000" dirty="0"/>
              <a:t>perihélium </a:t>
            </a:r>
            <a:r>
              <a:rPr lang="en-US" sz="2000" dirty="0" smtClean="0"/>
              <a:t>#1  </a:t>
            </a:r>
            <a:r>
              <a:rPr lang="hu-HU" sz="2000" dirty="0" smtClean="0"/>
              <a:t>  </a:t>
            </a:r>
            <a:r>
              <a:rPr lang="en-US" sz="2000" dirty="0" smtClean="0"/>
              <a:t>2018</a:t>
            </a:r>
            <a:r>
              <a:rPr lang="hu-HU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 err="1" smtClean="0"/>
              <a:t>nov.</a:t>
            </a:r>
            <a:r>
              <a:rPr lang="en-US" sz="2000" dirty="0" smtClean="0"/>
              <a:t> 6 </a:t>
            </a:r>
            <a:r>
              <a:rPr lang="hu-HU" sz="2000" dirty="0" smtClean="0"/>
              <a:t> </a:t>
            </a:r>
            <a:r>
              <a:rPr lang="en-US" sz="2000" dirty="0" smtClean="0"/>
              <a:t>0.165 </a:t>
            </a:r>
            <a:r>
              <a:rPr lang="hu-HU" sz="2000" dirty="0" err="1" smtClean="0"/>
              <a:t>CsE</a:t>
            </a:r>
            <a:r>
              <a:rPr lang="en-US" sz="2000" dirty="0" smtClean="0"/>
              <a:t>AU  24.8 Gm</a:t>
            </a:r>
            <a:endParaRPr lang="hu-HU" sz="2000" dirty="0" smtClean="0"/>
          </a:p>
          <a:p>
            <a:r>
              <a:rPr lang="hu-HU" sz="2000" dirty="0" smtClean="0"/>
              <a:t>perihélium </a:t>
            </a:r>
            <a:r>
              <a:rPr lang="en-US" sz="2000" dirty="0" smtClean="0"/>
              <a:t>#22 </a:t>
            </a:r>
            <a:r>
              <a:rPr lang="hu-HU" sz="2000" dirty="0" smtClean="0"/>
              <a:t> </a:t>
            </a:r>
            <a:r>
              <a:rPr lang="en-US" sz="2000" dirty="0" smtClean="0"/>
              <a:t>2025. m</a:t>
            </a:r>
            <a:r>
              <a:rPr lang="hu-HU" sz="2000" dirty="0" smtClean="0"/>
              <a:t>árc. </a:t>
            </a:r>
            <a:r>
              <a:rPr lang="en-US" sz="2000" dirty="0" smtClean="0"/>
              <a:t> </a:t>
            </a:r>
            <a:r>
              <a:rPr lang="hu-HU" sz="2000" dirty="0" smtClean="0"/>
              <a:t>0.04</a:t>
            </a:r>
            <a:r>
              <a:rPr lang="en-US" sz="2000" dirty="0" smtClean="0"/>
              <a:t>6</a:t>
            </a:r>
            <a:r>
              <a:rPr lang="hu-HU" sz="2000" dirty="0" smtClean="0"/>
              <a:t> CsE  6.8 Gm 9.86</a:t>
            </a:r>
            <a:r>
              <a:rPr lang="en-US" sz="2000" dirty="0" smtClean="0"/>
              <a:t> </a:t>
            </a:r>
            <a:r>
              <a:rPr lang="en-US" sz="2000" dirty="0" err="1"/>
              <a:t>R</a:t>
            </a:r>
            <a:r>
              <a:rPr lang="en-US" sz="2000" baseline="-25000" dirty="0" err="1"/>
              <a:t>Sun</a:t>
            </a:r>
            <a:endParaRPr lang="hu-HU" sz="2000" dirty="0"/>
          </a:p>
          <a:p>
            <a:r>
              <a:rPr lang="hu-HU" sz="2000" dirty="0" smtClean="0"/>
              <a:t>keringési idő 150 nap  ... 88 nap</a:t>
            </a:r>
          </a:p>
          <a:p>
            <a:r>
              <a:rPr lang="hu-HU" sz="2000" dirty="0"/>
              <a:t>a</a:t>
            </a:r>
            <a:r>
              <a:rPr lang="hu-HU" sz="2000" dirty="0" smtClean="0"/>
              <a:t>ktiv fázis (autonóm) 0.25 CsE-n belül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12290" name="Picture 2" descr="Experts are hoping it will provide vital information on the life of stars and devastating solar flares which can buffet the pl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89" y="2228881"/>
            <a:ext cx="5034067" cy="462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4113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47" y="17902"/>
            <a:ext cx="3170353" cy="21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819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switchbacks </a:t>
            </a:r>
            <a:r>
              <a:rPr lang="en-US" sz="2000" dirty="0" smtClean="0"/>
              <a:t>— </a:t>
            </a:r>
            <a:r>
              <a:rPr lang="en-US" sz="2000" dirty="0"/>
              <a:t>sudden reversals in the magnetic field of the solar </a:t>
            </a:r>
            <a:r>
              <a:rPr lang="en-US" sz="2000" dirty="0" smtClean="0"/>
              <a:t>wind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err="1"/>
              <a:t>i</a:t>
            </a:r>
            <a:r>
              <a:rPr lang="hu-HU" sz="2000" dirty="0" err="1" smtClean="0"/>
              <a:t>nterchange</a:t>
            </a:r>
            <a:r>
              <a:rPr lang="hu-HU" sz="2000" dirty="0" smtClean="0"/>
              <a:t> </a:t>
            </a:r>
            <a:r>
              <a:rPr lang="hu-HU" sz="2000" dirty="0" err="1" smtClean="0"/>
              <a:t>reconnection</a:t>
            </a:r>
            <a:r>
              <a:rPr lang="en-US" sz="2000" dirty="0" smtClean="0"/>
              <a:t> </a:t>
            </a:r>
            <a:r>
              <a:rPr lang="hu-HU" sz="2000" dirty="0" smtClean="0"/>
              <a:t>– nyitott erővonalak és zárt hurkok átrendeződése</a:t>
            </a:r>
            <a:endParaRPr lang="hu-HU" sz="20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56</a:t>
            </a:fld>
            <a:endParaRPr lang="hu-HU"/>
          </a:p>
        </p:txBody>
      </p:sp>
      <p:pic>
        <p:nvPicPr>
          <p:cNvPr id="17410" name="Picture 2" descr="graphic of interchange reconnection as an origin for switchback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6624106" cy="372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Parker </a:t>
            </a:r>
            <a:r>
              <a:rPr lang="hu-HU" sz="3600" b="1" dirty="0" err="1" smtClean="0"/>
              <a:t>Solar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Probe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2430512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7457"/>
            <a:ext cx="8229600" cy="778098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Solar Orbiter (ESA)</a:t>
            </a:r>
            <a:endParaRPr lang="hu-HU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57</a:t>
            </a:fld>
            <a:endParaRPr lang="hu-H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33" y="3284984"/>
            <a:ext cx="4933266" cy="332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6" y="699661"/>
            <a:ext cx="36610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fellövés </a:t>
            </a:r>
            <a:r>
              <a:rPr lang="hu-HU" sz="2000" dirty="0" smtClean="0"/>
              <a:t>2020. </a:t>
            </a:r>
            <a:r>
              <a:rPr lang="hu-HU" sz="2000" dirty="0" err="1" smtClean="0"/>
              <a:t>feb</a:t>
            </a:r>
            <a:r>
              <a:rPr lang="hu-HU" sz="2000" dirty="0" smtClean="0"/>
              <a:t>. 10.</a:t>
            </a:r>
          </a:p>
          <a:p>
            <a:r>
              <a:rPr lang="hu-HU" sz="2000" dirty="0"/>
              <a:t>h</a:t>
            </a:r>
            <a:r>
              <a:rPr lang="hu-HU" sz="2000" dirty="0" smtClean="0"/>
              <a:t>intamanőver Föld 1, Vénusz 2</a:t>
            </a:r>
          </a:p>
          <a:p>
            <a:r>
              <a:rPr lang="hu-HU" sz="2000" dirty="0" err="1" smtClean="0"/>
              <a:t>perihélium</a:t>
            </a:r>
            <a:r>
              <a:rPr lang="hu-HU" sz="2000" dirty="0" smtClean="0"/>
              <a:t> 0,28  CsE (2023)</a:t>
            </a:r>
          </a:p>
          <a:p>
            <a:r>
              <a:rPr lang="hu-HU" sz="2000" dirty="0" smtClean="0"/>
              <a:t>keringési idő 168 nap</a:t>
            </a:r>
          </a:p>
          <a:p>
            <a:r>
              <a:rPr lang="hu-HU" sz="2000" dirty="0" smtClean="0"/>
              <a:t>pálya hajlásszöge 25 fokra nő</a:t>
            </a:r>
            <a:endParaRPr lang="hu-HU" sz="2000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" y="2496626"/>
            <a:ext cx="3784182" cy="374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4534104" y="699661"/>
            <a:ext cx="307629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SWA napszél</a:t>
            </a:r>
          </a:p>
          <a:p>
            <a:r>
              <a:rPr lang="hu-HU" dirty="0" smtClean="0"/>
              <a:t>EPD energikus részecskék</a:t>
            </a:r>
          </a:p>
          <a:p>
            <a:r>
              <a:rPr lang="hu-HU" dirty="0" smtClean="0"/>
              <a:t>MAG magnetométer</a:t>
            </a:r>
          </a:p>
          <a:p>
            <a:r>
              <a:rPr lang="hu-HU" dirty="0" smtClean="0"/>
              <a:t>RPW plazmahullámok</a:t>
            </a:r>
          </a:p>
          <a:p>
            <a:r>
              <a:rPr lang="hu-HU" dirty="0" smtClean="0"/>
              <a:t>PHI fotoszféra mágneses tere</a:t>
            </a:r>
          </a:p>
          <a:p>
            <a:r>
              <a:rPr lang="hu-HU" dirty="0" smtClean="0"/>
              <a:t>EUI/EUV kamera</a:t>
            </a:r>
          </a:p>
          <a:p>
            <a:r>
              <a:rPr lang="hu-HU" dirty="0" smtClean="0"/>
              <a:t>STIX röntgen</a:t>
            </a:r>
          </a:p>
          <a:p>
            <a:r>
              <a:rPr lang="hu-HU" dirty="0" err="1" smtClean="0"/>
              <a:t>Metis</a:t>
            </a:r>
            <a:r>
              <a:rPr lang="hu-HU" dirty="0" smtClean="0"/>
              <a:t> </a:t>
            </a:r>
            <a:r>
              <a:rPr lang="hu-HU" dirty="0" err="1" smtClean="0"/>
              <a:t>koronográf</a:t>
            </a:r>
            <a:endParaRPr lang="hu-HU" dirty="0" smtClean="0"/>
          </a:p>
          <a:p>
            <a:r>
              <a:rPr lang="hu-HU" dirty="0" err="1" smtClean="0"/>
              <a:t>SoloHI</a:t>
            </a:r>
            <a:r>
              <a:rPr lang="hu-HU" dirty="0" smtClean="0"/>
              <a:t> széles látószögű kamera</a:t>
            </a:r>
            <a:endParaRPr lang="hu-HU" dirty="0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60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034" y="0"/>
            <a:ext cx="8229600" cy="1143000"/>
          </a:xfrm>
        </p:spPr>
        <p:txBody>
          <a:bodyPr/>
          <a:lstStyle/>
          <a:p>
            <a:r>
              <a:rPr lang="hu-HU" b="1" dirty="0" err="1"/>
              <a:t>Solar</a:t>
            </a:r>
            <a:r>
              <a:rPr lang="hu-HU" b="1" dirty="0"/>
              <a:t> </a:t>
            </a:r>
            <a:r>
              <a:rPr lang="hu-HU" b="1" dirty="0" err="1"/>
              <a:t>Orbiter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58</a:t>
            </a:fld>
            <a:endParaRPr lang="hu-H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5947084" cy="334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1607369" y="1340768"/>
            <a:ext cx="5876930" cy="1166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„tábortüzek” a felső atmoszférában (1 millió K)</a:t>
            </a:r>
          </a:p>
          <a:p>
            <a:pPr>
              <a:lnSpc>
                <a:spcPct val="12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extrém ultraibolya (17 nm) fényes hurkok, </a:t>
            </a:r>
          </a:p>
          <a:p>
            <a:pPr>
              <a:lnSpc>
                <a:spcPct val="120000"/>
              </a:lnSpc>
            </a:pP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ikro-nano-pikoflerek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054785" y="6381328"/>
            <a:ext cx="2982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/>
              <a:t>A Naprendszer fizikája </a:t>
            </a:r>
            <a:r>
              <a:rPr lang="en-US" dirty="0"/>
              <a:t>20</a:t>
            </a:r>
            <a:r>
              <a:rPr lang="hu-HU" dirty="0"/>
              <a:t>20/5</a:t>
            </a:r>
            <a:endParaRPr lang="hu-H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21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22426"/>
            <a:ext cx="3527376" cy="81428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hu-HU" sz="2800" b="1" dirty="0" smtClean="0">
                <a:cs typeface="Arial" pitchFamily="34" charset="0"/>
              </a:rPr>
              <a:t>A 24. és a 25. napciklus</a:t>
            </a:r>
            <a:br>
              <a:rPr lang="hu-HU" sz="2800" b="1" dirty="0" smtClean="0">
                <a:cs typeface="Arial" pitchFamily="34" charset="0"/>
              </a:rPr>
            </a:br>
            <a:r>
              <a:rPr lang="hu-HU" sz="2800" b="1" dirty="0" smtClean="0">
                <a:cs typeface="Arial" pitchFamily="34" charset="0"/>
              </a:rPr>
              <a:t>előrejelzése</a:t>
            </a:r>
            <a:endParaRPr lang="hu-HU" sz="2800" b="1" dirty="0">
              <a:cs typeface="Arial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648866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59</a:t>
            </a:fld>
            <a:endParaRPr lang="hu-HU" dirty="0"/>
          </a:p>
        </p:txBody>
      </p:sp>
      <p:pic>
        <p:nvPicPr>
          <p:cNvPr id="17410" name="Picture 2" descr="https://earthsky.org/upl/2018/12/Sunspot-activity-observation-dec6-e154411800198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8" y="2450813"/>
            <a:ext cx="6060570" cy="40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sten.astronomycafe.net/wp-content/uploads/2017/01/Cycle23-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48" y="0"/>
            <a:ext cx="5831967" cy="36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4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5897"/>
            <a:ext cx="9144000" cy="7806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latin typeface="+mn-lt"/>
                <a:cs typeface="Arial" panose="020B0604020202020204" pitchFamily="34" charset="0"/>
              </a:rPr>
              <a:t>Az űridőjárás forrása: a Nap</a:t>
            </a:r>
            <a:endParaRPr lang="hu-HU" sz="36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9592" y="1052736"/>
            <a:ext cx="7344816" cy="46805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b="1" dirty="0" smtClean="0">
                <a:latin typeface="Arial" pitchFamily="34" charset="0"/>
                <a:cs typeface="Arial" pitchFamily="34" charset="0"/>
              </a:rPr>
              <a:t>eruptív jelenségek: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f</a:t>
            </a:r>
            <a:r>
              <a:rPr lang="en-US" sz="2200" dirty="0" smtClean="0"/>
              <a:t>l</a:t>
            </a:r>
            <a:r>
              <a:rPr lang="hu-HU" sz="2200" dirty="0" smtClean="0"/>
              <a:t>e</a:t>
            </a:r>
            <a:r>
              <a:rPr lang="en-US" sz="2200" dirty="0" smtClean="0"/>
              <a:t>re</a:t>
            </a:r>
            <a:r>
              <a:rPr lang="hu-HU" sz="2200" dirty="0" smtClean="0"/>
              <a:t>k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koronakitörések </a:t>
            </a:r>
            <a:r>
              <a:rPr lang="hu-HU" sz="2200" dirty="0"/>
              <a:t>(</a:t>
            </a:r>
            <a:r>
              <a:rPr lang="en-US" sz="2200" dirty="0"/>
              <a:t>coronal mass ejection</a:t>
            </a:r>
            <a:r>
              <a:rPr lang="hu-HU" sz="2200" dirty="0"/>
              <a:t>, </a:t>
            </a:r>
            <a:r>
              <a:rPr lang="en-US" sz="2200" dirty="0"/>
              <a:t>CME</a:t>
            </a:r>
            <a:r>
              <a:rPr lang="en-US" sz="2200" dirty="0" smtClean="0"/>
              <a:t>)</a:t>
            </a:r>
            <a:endParaRPr lang="hu-HU" sz="2200" dirty="0" smtClean="0"/>
          </a:p>
          <a:p>
            <a:pPr>
              <a:spcBef>
                <a:spcPts val="0"/>
              </a:spcBef>
            </a:pPr>
            <a:r>
              <a:rPr lang="hu-HU" sz="2200" dirty="0" smtClean="0"/>
              <a:t>szoláris energikus részecske (SEP</a:t>
            </a:r>
            <a:r>
              <a:rPr lang="hu-HU" sz="2200" dirty="0"/>
              <a:t>) </a:t>
            </a:r>
            <a:r>
              <a:rPr lang="hu-HU" sz="2200" dirty="0" smtClean="0"/>
              <a:t>események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200" b="1" dirty="0" smtClean="0">
                <a:latin typeface="Arial" pitchFamily="34" charset="0"/>
                <a:cs typeface="Arial" pitchFamily="34" charset="0"/>
              </a:rPr>
              <a:t>bolygóközi mágneses tér - napszél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interplanetáris CME-k (</a:t>
            </a:r>
            <a:r>
              <a:rPr lang="en-US" sz="2200" dirty="0" smtClean="0"/>
              <a:t>ICME</a:t>
            </a:r>
            <a:r>
              <a:rPr lang="hu-HU" sz="2200" dirty="0" smtClean="0"/>
              <a:t>-k)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          </a:t>
            </a:r>
            <a:r>
              <a:rPr lang="en-US" sz="2200" dirty="0" smtClean="0"/>
              <a:t>m</a:t>
            </a:r>
            <a:r>
              <a:rPr lang="hu-HU" sz="2200" dirty="0" smtClean="0"/>
              <a:t>á</a:t>
            </a:r>
            <a:r>
              <a:rPr lang="en-US" sz="2200" dirty="0" err="1" smtClean="0"/>
              <a:t>gne</a:t>
            </a:r>
            <a:r>
              <a:rPr lang="hu-HU" sz="2200" dirty="0" err="1" smtClean="0"/>
              <a:t>ses</a:t>
            </a:r>
            <a:r>
              <a:rPr lang="hu-HU" sz="2200" dirty="0" smtClean="0"/>
              <a:t> felhők </a:t>
            </a:r>
            <a:r>
              <a:rPr lang="en-US" sz="2200" dirty="0" smtClean="0"/>
              <a:t>(ICME</a:t>
            </a:r>
            <a:r>
              <a:rPr lang="hu-HU" sz="2200" dirty="0" smtClean="0"/>
              <a:t>-k részhalmaza</a:t>
            </a:r>
            <a:r>
              <a:rPr lang="en-US" sz="2200" dirty="0" smtClean="0"/>
              <a:t>)</a:t>
            </a:r>
            <a:endParaRPr lang="hu-HU" sz="2200" dirty="0" smtClean="0"/>
          </a:p>
          <a:p>
            <a:pPr>
              <a:spcBef>
                <a:spcPts val="0"/>
              </a:spcBef>
            </a:pPr>
            <a:r>
              <a:rPr lang="hu-HU" sz="2200" dirty="0"/>
              <a:t>interplanetáris </a:t>
            </a:r>
            <a:r>
              <a:rPr lang="hu-HU" sz="2200" dirty="0" smtClean="0"/>
              <a:t>lökéshullámok, más diszkontinuitások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együttforgó kölcsönhatási tartományok (</a:t>
            </a:r>
            <a:r>
              <a:rPr lang="en-US" sz="2200" dirty="0" err="1" smtClean="0"/>
              <a:t>corotating</a:t>
            </a:r>
            <a:r>
              <a:rPr lang="en-US" sz="2200" dirty="0" smtClean="0"/>
              <a:t> </a:t>
            </a:r>
            <a:r>
              <a:rPr lang="hu-HU" sz="22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 </a:t>
            </a:r>
            <a:r>
              <a:rPr lang="hu-HU" sz="2200" dirty="0" smtClean="0"/>
              <a:t>         </a:t>
            </a:r>
            <a:r>
              <a:rPr lang="en-US" sz="2200" dirty="0" smtClean="0"/>
              <a:t>interaction region</a:t>
            </a:r>
            <a:r>
              <a:rPr lang="hu-HU" sz="2200" dirty="0" smtClean="0"/>
              <a:t>, CIR)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koronalyukakból eredő </a:t>
            </a:r>
            <a:r>
              <a:rPr lang="hu-HU" sz="2200" dirty="0" err="1" smtClean="0"/>
              <a:t>gyor</a:t>
            </a:r>
            <a:r>
              <a:rPr lang="en-US" sz="2200" dirty="0" smtClean="0"/>
              <a:t>s</a:t>
            </a:r>
            <a:r>
              <a:rPr lang="hu-HU" sz="2200" dirty="0"/>
              <a:t> </a:t>
            </a:r>
            <a:r>
              <a:rPr lang="hu-HU" sz="2200" dirty="0" err="1" smtClean="0"/>
              <a:t>napszélnyalábok</a:t>
            </a:r>
            <a:endParaRPr lang="hu-HU" sz="2200" dirty="0" smtClean="0"/>
          </a:p>
          <a:p>
            <a:pPr marL="0" indent="0">
              <a:spcBef>
                <a:spcPts val="0"/>
              </a:spcBef>
              <a:buNone/>
            </a:pPr>
            <a:endParaRPr lang="hu-HU" sz="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200" b="1" dirty="0" smtClean="0">
                <a:latin typeface="Arial" pitchFamily="34" charset="0"/>
                <a:cs typeface="Arial" pitchFamily="34" charset="0"/>
              </a:rPr>
              <a:t>más források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kozmikus sugárzás, por</a:t>
            </a:r>
            <a:r>
              <a:rPr lang="hu-HU" sz="2200" dirty="0"/>
              <a:t>, meteorok, </a:t>
            </a:r>
            <a:r>
              <a:rPr lang="hu-HU" sz="2200" dirty="0" smtClean="0"/>
              <a:t>űrszemét, stb.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920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60</a:t>
            </a:fld>
            <a:endParaRPr lang="hu-H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Mi</a:t>
            </a:r>
            <a:r>
              <a:rPr lang="en-US" sz="2400" dirty="0" smtClean="0"/>
              <a:t> a </a:t>
            </a:r>
            <a:r>
              <a:rPr lang="en-US" sz="2400" dirty="0" err="1" smtClean="0"/>
              <a:t>napszél</a:t>
            </a:r>
            <a:r>
              <a:rPr lang="en-US" sz="2400" dirty="0" smtClean="0"/>
              <a:t> </a:t>
            </a:r>
            <a:r>
              <a:rPr lang="en-US" sz="2400" dirty="0" err="1" smtClean="0"/>
              <a:t>összetétele</a:t>
            </a:r>
            <a:r>
              <a:rPr lang="en-US" sz="2400" dirty="0" smtClean="0"/>
              <a:t>, </a:t>
            </a:r>
            <a:r>
              <a:rPr lang="en-US" sz="2400" dirty="0" err="1" smtClean="0"/>
              <a:t>hogyan</a:t>
            </a:r>
            <a:r>
              <a:rPr lang="en-US" sz="2400" dirty="0" smtClean="0"/>
              <a:t> </a:t>
            </a:r>
            <a:r>
              <a:rPr lang="en-US" sz="2400" dirty="0" err="1" smtClean="0"/>
              <a:t>terjed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mik</a:t>
            </a:r>
            <a:r>
              <a:rPr lang="en-US" sz="2400" dirty="0" smtClean="0"/>
              <a:t> a </a:t>
            </a:r>
            <a:r>
              <a:rPr lang="en-US" sz="2400" dirty="0" err="1" smtClean="0"/>
              <a:t>paraméterei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Milyen</a:t>
            </a:r>
            <a:r>
              <a:rPr lang="en-US" sz="2400" dirty="0" smtClean="0"/>
              <a:t> </a:t>
            </a:r>
            <a:r>
              <a:rPr lang="en-US" sz="2400" dirty="0" err="1" smtClean="0"/>
              <a:t>típusú</a:t>
            </a:r>
            <a:r>
              <a:rPr lang="en-US" sz="2400" dirty="0" smtClean="0"/>
              <a:t> </a:t>
            </a:r>
            <a:r>
              <a:rPr lang="en-US" sz="2400" dirty="0" err="1" smtClean="0"/>
              <a:t>napszelet</a:t>
            </a:r>
            <a:r>
              <a:rPr lang="en-US" sz="2400" dirty="0" smtClean="0"/>
              <a:t> </a:t>
            </a:r>
            <a:r>
              <a:rPr lang="en-US" sz="2400" dirty="0" err="1" smtClean="0"/>
              <a:t>ismerünk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milyen</a:t>
            </a:r>
            <a:r>
              <a:rPr lang="en-US" sz="2400" dirty="0" smtClean="0"/>
              <a:t> </a:t>
            </a:r>
            <a:r>
              <a:rPr lang="en-US" sz="2400" dirty="0" err="1" smtClean="0"/>
              <a:t>ezek</a:t>
            </a:r>
            <a:r>
              <a:rPr lang="en-US" sz="2400" dirty="0" smtClean="0"/>
              <a:t> </a:t>
            </a:r>
            <a:r>
              <a:rPr lang="en-US" sz="2400" dirty="0" err="1" smtClean="0"/>
              <a:t>eloszlása</a:t>
            </a:r>
            <a:r>
              <a:rPr lang="en-US" sz="2400" dirty="0" smtClean="0"/>
              <a:t> a </a:t>
            </a:r>
            <a:r>
              <a:rPr lang="en-US" sz="2400" dirty="0" err="1" smtClean="0"/>
              <a:t>napciklus</a:t>
            </a:r>
            <a:r>
              <a:rPr lang="en-US" sz="2400" dirty="0" smtClean="0"/>
              <a:t> </a:t>
            </a:r>
            <a:r>
              <a:rPr lang="en-US" sz="2400" dirty="0" err="1" smtClean="0"/>
              <a:t>során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Mi</a:t>
            </a:r>
            <a:r>
              <a:rPr lang="en-US" sz="2400" dirty="0" smtClean="0"/>
              <a:t> a "</a:t>
            </a:r>
            <a:r>
              <a:rPr lang="en-US" sz="2400" dirty="0" err="1" smtClean="0"/>
              <a:t>Corotating</a:t>
            </a:r>
            <a:r>
              <a:rPr lang="en-US" sz="2400" dirty="0" smtClean="0"/>
              <a:t> Interaction Region"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hogyan</a:t>
            </a:r>
            <a:r>
              <a:rPr lang="en-US" sz="2400" dirty="0" smtClean="0"/>
              <a:t> </a:t>
            </a:r>
            <a:r>
              <a:rPr lang="en-US" sz="2400" dirty="0" err="1" smtClean="0"/>
              <a:t>alakul</a:t>
            </a:r>
            <a:r>
              <a:rPr lang="en-US" sz="2400" dirty="0" smtClean="0"/>
              <a:t> </a:t>
            </a:r>
            <a:r>
              <a:rPr lang="en-US" sz="2400" dirty="0" err="1" smtClean="0"/>
              <a:t>ki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Mi</a:t>
            </a:r>
            <a:r>
              <a:rPr lang="en-US" sz="2400" dirty="0" smtClean="0"/>
              <a:t> a "Coronal Mass Ejection"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mik</a:t>
            </a:r>
            <a:r>
              <a:rPr lang="en-US" sz="2400" dirty="0" smtClean="0"/>
              <a:t> a </a:t>
            </a:r>
            <a:r>
              <a:rPr lang="en-US" sz="2400" dirty="0" err="1" smtClean="0"/>
              <a:t>tulajdonságai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Mely</a:t>
            </a:r>
            <a:r>
              <a:rPr lang="en-US" sz="2400" dirty="0" smtClean="0"/>
              <a:t> </a:t>
            </a:r>
            <a:r>
              <a:rPr lang="en-US" sz="2400" dirty="0" err="1" smtClean="0"/>
              <a:t>napszondák</a:t>
            </a:r>
            <a:r>
              <a:rPr lang="en-US" sz="2400" dirty="0" smtClean="0"/>
              <a:t> </a:t>
            </a:r>
            <a:r>
              <a:rPr lang="en-US" sz="2400" dirty="0" err="1" smtClean="0"/>
              <a:t>vizsgálják</a:t>
            </a:r>
            <a:r>
              <a:rPr lang="en-US" sz="2400" dirty="0" smtClean="0"/>
              <a:t> a </a:t>
            </a:r>
            <a:r>
              <a:rPr lang="en-US" sz="2400" dirty="0" err="1" smtClean="0"/>
              <a:t>Napot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a </a:t>
            </a:r>
            <a:r>
              <a:rPr lang="en-US" sz="2400" dirty="0" err="1" smtClean="0"/>
              <a:t>napszelet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Hogyan</a:t>
            </a:r>
            <a:r>
              <a:rPr lang="en-US" sz="2400" dirty="0" smtClean="0"/>
              <a:t> </a:t>
            </a:r>
            <a:r>
              <a:rPr lang="en-US" sz="2400" dirty="0" err="1" smtClean="0"/>
              <a:t>változhat</a:t>
            </a:r>
            <a:r>
              <a:rPr lang="en-US" sz="2400" dirty="0" smtClean="0"/>
              <a:t> a </a:t>
            </a:r>
            <a:r>
              <a:rPr lang="en-US" sz="2400" dirty="0" err="1" smtClean="0"/>
              <a:t>napszél</a:t>
            </a:r>
            <a:r>
              <a:rPr lang="en-US" sz="2400" dirty="0" smtClean="0"/>
              <a:t> </a:t>
            </a:r>
            <a:r>
              <a:rPr lang="en-US" sz="2400" dirty="0" err="1" smtClean="0"/>
              <a:t>térben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id</a:t>
            </a:r>
            <a:r>
              <a:rPr lang="hu-HU" sz="2400" dirty="0" smtClean="0"/>
              <a:t>ő</a:t>
            </a:r>
            <a:r>
              <a:rPr lang="en-US" sz="2400" dirty="0" smtClean="0"/>
              <a:t>ben?</a:t>
            </a:r>
          </a:p>
          <a:p>
            <a:r>
              <a:rPr lang="en-US" sz="2400" dirty="0" err="1" smtClean="0"/>
              <a:t>Mit</a:t>
            </a:r>
            <a:r>
              <a:rPr lang="en-US" sz="2400" dirty="0" smtClean="0"/>
              <a:t> </a:t>
            </a:r>
            <a:r>
              <a:rPr lang="en-US" sz="2400" dirty="0" err="1" smtClean="0"/>
              <a:t>jelent</a:t>
            </a:r>
            <a:r>
              <a:rPr lang="en-US" sz="2400" dirty="0" smtClean="0"/>
              <a:t> a </a:t>
            </a:r>
            <a:r>
              <a:rPr lang="en-US" sz="2400" dirty="0" err="1" smtClean="0"/>
              <a:t>girotropikus</a:t>
            </a:r>
            <a:r>
              <a:rPr lang="en-US" sz="2400" dirty="0" smtClean="0"/>
              <a:t> </a:t>
            </a:r>
            <a:r>
              <a:rPr lang="en-US" sz="2400" dirty="0" err="1" smtClean="0"/>
              <a:t>sebesség</a:t>
            </a:r>
            <a:r>
              <a:rPr lang="en-US" sz="2400" dirty="0" smtClean="0"/>
              <a:t> </a:t>
            </a:r>
            <a:r>
              <a:rPr lang="en-US" sz="2400" dirty="0" err="1" smtClean="0"/>
              <a:t>eloszlás</a:t>
            </a:r>
            <a:r>
              <a:rPr lang="en-US" sz="2400" dirty="0" smtClean="0"/>
              <a:t> a </a:t>
            </a:r>
            <a:r>
              <a:rPr lang="en-US" sz="2400" dirty="0" err="1" smtClean="0"/>
              <a:t>napszélben</a:t>
            </a:r>
            <a:r>
              <a:rPr lang="en-US" sz="2400" dirty="0" smtClean="0"/>
              <a:t>?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7504" y="6185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E</a:t>
            </a:r>
            <a:r>
              <a:rPr lang="en-US" sz="3600" b="1" dirty="0" err="1" smtClean="0"/>
              <a:t>llenőrző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kérdések</a:t>
            </a:r>
            <a:r>
              <a:rPr lang="hu-HU" sz="3600" b="1" dirty="0" smtClean="0"/>
              <a:t>:</a:t>
            </a:r>
            <a:r>
              <a:rPr lang="en-US" sz="3600" b="1" dirty="0"/>
              <a:t> </a:t>
            </a:r>
            <a:r>
              <a:rPr lang="hu-HU" sz="3600" b="1" dirty="0"/>
              <a:t>n</a:t>
            </a:r>
            <a:r>
              <a:rPr lang="en-US" sz="3600" b="1" dirty="0" err="1" smtClean="0"/>
              <a:t>apszél</a:t>
            </a:r>
            <a:endParaRPr lang="en-US" sz="36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églalap 7"/>
          <p:cNvSpPr/>
          <p:nvPr/>
        </p:nvSpPr>
        <p:spPr>
          <a:xfrm>
            <a:off x="0" y="648866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6269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-6480"/>
            <a:ext cx="8229600" cy="915200"/>
          </a:xfrm>
        </p:spPr>
        <p:txBody>
          <a:bodyPr>
            <a:normAutofit/>
          </a:bodyPr>
          <a:lstStyle/>
          <a:p>
            <a:r>
              <a:rPr lang="hu-HU" sz="3600" b="1" dirty="0"/>
              <a:t>E</a:t>
            </a:r>
            <a:r>
              <a:rPr lang="en-US" sz="3600" b="1" dirty="0" err="1"/>
              <a:t>llenőrző</a:t>
            </a:r>
            <a:r>
              <a:rPr lang="en-US" sz="3600" b="1" dirty="0"/>
              <a:t> </a:t>
            </a:r>
            <a:r>
              <a:rPr lang="hu-HU" sz="3600" b="1" dirty="0" smtClean="0"/>
              <a:t>kérdések: űridőjárás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8748" y="1340768"/>
            <a:ext cx="8229600" cy="4525963"/>
          </a:xfrm>
        </p:spPr>
        <p:txBody>
          <a:bodyPr>
            <a:noAutofit/>
          </a:bodyPr>
          <a:lstStyle/>
          <a:p>
            <a:r>
              <a:rPr lang="hu-HU" sz="2400" dirty="0" smtClean="0"/>
              <a:t>Milyen fontos űridőjárási jelenségek vannak a Napon, a bolygóközi térben és a Földnél?</a:t>
            </a:r>
          </a:p>
          <a:p>
            <a:r>
              <a:rPr lang="hu-HU" sz="2400" dirty="0" smtClean="0"/>
              <a:t>Mik a koronakitörések (</a:t>
            </a:r>
            <a:r>
              <a:rPr lang="hu-HU" sz="2400" dirty="0" err="1" smtClean="0"/>
              <a:t>CMEk</a:t>
            </a:r>
            <a:r>
              <a:rPr lang="hu-HU" sz="2400" dirty="0" smtClean="0"/>
              <a:t>) és az </a:t>
            </a:r>
            <a:r>
              <a:rPr lang="hu-HU" sz="2400" dirty="0" err="1" smtClean="0"/>
              <a:t>ICMEk</a:t>
            </a:r>
            <a:r>
              <a:rPr lang="hu-HU" sz="2400" dirty="0" smtClean="0"/>
              <a:t>/mágneses felhők jellemző tulajdonságai?</a:t>
            </a:r>
          </a:p>
          <a:p>
            <a:r>
              <a:rPr lang="hu-HU" sz="2400" dirty="0" smtClean="0"/>
              <a:t>Hogyan alakulnak ki és mik </a:t>
            </a:r>
            <a:r>
              <a:rPr lang="hu-HU" sz="2400" dirty="0"/>
              <a:t>a SEP </a:t>
            </a:r>
            <a:r>
              <a:rPr lang="hu-HU" sz="2400" dirty="0" smtClean="0"/>
              <a:t>események fő tulajdonságai?</a:t>
            </a:r>
          </a:p>
          <a:p>
            <a:r>
              <a:rPr lang="hu-HU" sz="2400" dirty="0"/>
              <a:t>Hogyan alakul ki a sarki fény</a:t>
            </a:r>
            <a:r>
              <a:rPr lang="hu-HU" sz="2400" dirty="0" smtClean="0"/>
              <a:t>?</a:t>
            </a:r>
          </a:p>
          <a:p>
            <a:r>
              <a:rPr lang="hu-HU" sz="2400" dirty="0" smtClean="0"/>
              <a:t>Mik az űridőjárási események földi hatásai?</a:t>
            </a:r>
          </a:p>
          <a:p>
            <a:r>
              <a:rPr lang="hu-HU" sz="2400" dirty="0" smtClean="0"/>
              <a:t>Mik a leggyakoribb részecskegyorsítási mechanizmusok? </a:t>
            </a:r>
          </a:p>
          <a:p>
            <a:pPr marL="0" indent="0">
              <a:buNone/>
            </a:pPr>
            <a:r>
              <a:rPr lang="hu-HU" sz="2400" dirty="0"/>
              <a:t> </a:t>
            </a:r>
            <a:r>
              <a:rPr lang="hu-HU" sz="2400" dirty="0" smtClean="0"/>
              <a:t>    Egyet elemezzen részletesebben.</a:t>
            </a:r>
          </a:p>
          <a:p>
            <a:r>
              <a:rPr lang="hu-HU" sz="2400" dirty="0" smtClean="0"/>
              <a:t>Milyen fizikai folyamatokat írnak le a Parker-féle transzport egyenlet egyes tagjai?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61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8866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Ajánlott irodalom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819" y="4221088"/>
            <a:ext cx="8153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err="1" smtClean="0">
                <a:solidFill>
                  <a:srgbClr val="C00000"/>
                </a:solidFill>
              </a:rPr>
              <a:t>Videók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CME versus flare: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www.youtube.com/watch?v=TWjtYSRlOUI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CME201207:</a:t>
            </a:r>
            <a:r>
              <a:rPr lang="en-US" dirty="0" smtClean="0"/>
              <a:t>  https</a:t>
            </a:r>
            <a:r>
              <a:rPr lang="en-US" dirty="0"/>
              <a:t>://www.youtube.com/watch?v=sg3NAdOYp8Q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Sun:</a:t>
            </a:r>
            <a:r>
              <a:rPr lang="en-US" dirty="0" smtClean="0"/>
              <a:t>  https</a:t>
            </a:r>
            <a:r>
              <a:rPr lang="en-US" dirty="0"/>
              <a:t>://</a:t>
            </a:r>
            <a:r>
              <a:rPr lang="en-US" dirty="0" smtClean="0"/>
              <a:t>www.youtube.com/watch?v=lpzCSZ7Eerc#t=199.681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Solar documentary (~45 min):</a:t>
            </a:r>
            <a:r>
              <a:rPr lang="en-US" dirty="0" smtClean="0"/>
              <a:t>  https</a:t>
            </a:r>
            <a:r>
              <a:rPr lang="en-US" dirty="0"/>
              <a:t>://</a:t>
            </a:r>
            <a:r>
              <a:rPr lang="en-US" dirty="0" smtClean="0"/>
              <a:t>www.youtube.com/watch?v=C2FETG7tCF0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SDO </a:t>
            </a:r>
            <a:r>
              <a:rPr lang="en-US" b="1" dirty="0" err="1"/>
              <a:t>dupla</a:t>
            </a:r>
            <a:r>
              <a:rPr lang="en-US" b="1" dirty="0"/>
              <a:t> </a:t>
            </a:r>
            <a:r>
              <a:rPr lang="en-US" b="1" dirty="0" err="1" smtClean="0"/>
              <a:t>napfogyatkozás</a:t>
            </a:r>
            <a:r>
              <a:rPr lang="en-US" b="1" dirty="0" smtClean="0"/>
              <a:t>:</a:t>
            </a:r>
            <a:r>
              <a:rPr lang="en-US" dirty="0" smtClean="0"/>
              <a:t>  https</a:t>
            </a:r>
            <a:r>
              <a:rPr lang="en-US" dirty="0"/>
              <a:t>://</a:t>
            </a:r>
            <a:r>
              <a:rPr lang="en-US" dirty="0" smtClean="0"/>
              <a:t>www.youtube.com/watch?v=yqQ3bvVQuD8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7012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err="1"/>
              <a:t>Baumjohann</a:t>
            </a:r>
            <a:r>
              <a:rPr lang="en-US" sz="2000" dirty="0"/>
              <a:t> and </a:t>
            </a:r>
            <a:r>
              <a:rPr lang="en-US" sz="2000" dirty="0" err="1"/>
              <a:t>Treumann</a:t>
            </a:r>
            <a:r>
              <a:rPr lang="en-US" sz="2000" dirty="0"/>
              <a:t> [1997] book: </a:t>
            </a:r>
            <a:r>
              <a:rPr lang="en-US" sz="2000" i="1" dirty="0"/>
              <a:t>Basic Space Plasma Physics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 err="1" smtClean="0"/>
              <a:t>Bevington</a:t>
            </a:r>
            <a:r>
              <a:rPr lang="en-US" sz="2000" dirty="0" smtClean="0"/>
              <a:t> and Robinson [2003] book: </a:t>
            </a:r>
            <a:r>
              <a:rPr lang="en-US" sz="2000" i="1" dirty="0" smtClean="0"/>
              <a:t>Data Reduction and Error Analysis for the Physical Sciences</a:t>
            </a:r>
          </a:p>
          <a:p>
            <a:pPr>
              <a:spcBef>
                <a:spcPts val="0"/>
              </a:spcBef>
            </a:pPr>
            <a:r>
              <a:rPr lang="en-US" sz="2000" dirty="0" err="1" smtClean="0"/>
              <a:t>Pizzo</a:t>
            </a:r>
            <a:r>
              <a:rPr lang="en-US" sz="2000" dirty="0" smtClean="0"/>
              <a:t> [1978] J</a:t>
            </a:r>
            <a:r>
              <a:rPr lang="hu-HU" sz="2000" dirty="0" smtClean="0"/>
              <a:t>.</a:t>
            </a:r>
            <a:r>
              <a:rPr lang="en-US" sz="2000" dirty="0" smtClean="0"/>
              <a:t> Geophysical Research: </a:t>
            </a:r>
            <a:r>
              <a:rPr lang="en-US" sz="2000" i="1" dirty="0" smtClean="0"/>
              <a:t>A Three-Dimensional Model of </a:t>
            </a:r>
            <a:r>
              <a:rPr lang="en-US" sz="2000" i="1" dirty="0" err="1" smtClean="0"/>
              <a:t>Corotating</a:t>
            </a:r>
            <a:r>
              <a:rPr lang="en-US" sz="2000" i="1" dirty="0" smtClean="0"/>
              <a:t> Streams in the Solar Wind - I. Theoretical Foundations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Forsyth </a:t>
            </a:r>
            <a:r>
              <a:rPr lang="en-US" sz="2000" dirty="0"/>
              <a:t>lecture </a:t>
            </a:r>
            <a:r>
              <a:rPr lang="en-US" sz="2000" dirty="0" smtClean="0"/>
              <a:t>notes [2002]: </a:t>
            </a:r>
            <a:r>
              <a:rPr lang="en-US" sz="2000" i="1" dirty="0"/>
              <a:t>http://www.sp.ph.ic.ac.uk/~</a:t>
            </a:r>
            <a:r>
              <a:rPr lang="en-US" sz="2000" i="1" dirty="0" smtClean="0"/>
              <a:t>mkd/AdvancedOption2Handout.pdf</a:t>
            </a:r>
            <a:endParaRPr lang="hu-HU" sz="2000" i="1" dirty="0" smtClean="0"/>
          </a:p>
          <a:p>
            <a:pPr>
              <a:spcBef>
                <a:spcPts val="0"/>
              </a:spcBef>
            </a:pPr>
            <a:r>
              <a:rPr lang="hu-HU" sz="2000" dirty="0" err="1" smtClean="0"/>
              <a:t>Tsurutani</a:t>
            </a:r>
            <a:r>
              <a:rPr lang="hu-HU" sz="2000" dirty="0" smtClean="0"/>
              <a:t> et </a:t>
            </a:r>
            <a:r>
              <a:rPr lang="hu-HU" sz="2000" dirty="0" err="1" smtClean="0"/>
              <a:t>al</a:t>
            </a:r>
            <a:r>
              <a:rPr lang="hu-HU" sz="2000" dirty="0" smtClean="0"/>
              <a:t>: </a:t>
            </a:r>
            <a:r>
              <a:rPr lang="en-US" sz="2000" dirty="0" smtClean="0"/>
              <a:t>Nonlinear </a:t>
            </a:r>
            <a:r>
              <a:rPr lang="en-US" sz="2000" dirty="0"/>
              <a:t>Processes in Geophysics 27(1):</a:t>
            </a:r>
            <a:r>
              <a:rPr lang="en-US" sz="2000" dirty="0" smtClean="0"/>
              <a:t>75</a:t>
            </a:r>
            <a:r>
              <a:rPr lang="hu-HU" sz="2000" dirty="0" smtClean="0"/>
              <a:t> </a:t>
            </a:r>
            <a:r>
              <a:rPr lang="en-US" sz="2000" dirty="0"/>
              <a:t>[</a:t>
            </a:r>
            <a:r>
              <a:rPr lang="en-US" sz="2000" dirty="0" smtClean="0"/>
              <a:t>202</a:t>
            </a:r>
            <a:r>
              <a:rPr lang="hu-HU" sz="2000" dirty="0" smtClean="0"/>
              <a:t>0</a:t>
            </a:r>
            <a:r>
              <a:rPr lang="en-US" sz="2000" dirty="0" smtClean="0"/>
              <a:t>]</a:t>
            </a:r>
            <a:endParaRPr lang="en-US" sz="2000" i="1" dirty="0" smtClean="0"/>
          </a:p>
          <a:p>
            <a:endParaRPr lang="en-US" sz="2000" dirty="0"/>
          </a:p>
        </p:txBody>
      </p:sp>
      <p:sp>
        <p:nvSpPr>
          <p:cNvPr id="8" name="Téglalap 7"/>
          <p:cNvSpPr/>
          <p:nvPr/>
        </p:nvSpPr>
        <p:spPr>
          <a:xfrm>
            <a:off x="0" y="644250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4042792" cy="471427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altLang="hu-HU" b="1" dirty="0" smtClean="0">
                <a:solidFill>
                  <a:schemeClr val="accent2"/>
                </a:solidFill>
              </a:rPr>
              <a:t>Napaktivitás</a:t>
            </a:r>
            <a:endParaRPr lang="hu-HU" b="1" dirty="0" smtClean="0">
              <a:solidFill>
                <a:srgbClr val="FF0000"/>
              </a:solidFill>
            </a:endParaRPr>
          </a:p>
          <a:p>
            <a:endParaRPr lang="hu-H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altLang="hu-HU" dirty="0"/>
              <a:t>~</a:t>
            </a:r>
            <a:r>
              <a:rPr lang="en-US" altLang="hu-HU" b="1" dirty="0"/>
              <a:t>27 </a:t>
            </a:r>
            <a:r>
              <a:rPr lang="hu-HU" altLang="hu-HU" b="1" dirty="0" smtClean="0"/>
              <a:t>év</a:t>
            </a:r>
            <a:r>
              <a:rPr lang="en-US" altLang="hu-HU" dirty="0" smtClean="0"/>
              <a:t> </a:t>
            </a:r>
            <a:r>
              <a:rPr lang="hu-HU" altLang="hu-HU" dirty="0"/>
              <a:t> </a:t>
            </a:r>
            <a:r>
              <a:rPr lang="en-US" altLang="hu-HU" dirty="0" smtClean="0"/>
              <a:t>Solar rotation</a:t>
            </a:r>
            <a:endParaRPr lang="en-US" altLang="hu-HU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hu-HU" dirty="0"/>
              <a:t>~</a:t>
            </a:r>
            <a:r>
              <a:rPr lang="en-US" altLang="hu-HU" b="1" dirty="0"/>
              <a:t>11.2 </a:t>
            </a:r>
            <a:r>
              <a:rPr lang="hu-HU" altLang="hu-HU" b="1" dirty="0" smtClean="0"/>
              <a:t>év</a:t>
            </a:r>
            <a:r>
              <a:rPr lang="en-US" altLang="hu-HU" dirty="0" smtClean="0"/>
              <a:t> </a:t>
            </a:r>
            <a:r>
              <a:rPr lang="en-US" altLang="hu-HU" dirty="0" err="1" smtClean="0"/>
              <a:t>Schwabe</a:t>
            </a:r>
            <a:r>
              <a:rPr lang="en-US" altLang="hu-HU" dirty="0" smtClean="0"/>
              <a:t> </a:t>
            </a:r>
            <a:r>
              <a:rPr lang="en-US" altLang="hu-HU" dirty="0"/>
              <a:t>cycle, cycle of solar </a:t>
            </a:r>
            <a:r>
              <a:rPr lang="en-US" altLang="hu-HU" dirty="0" smtClean="0"/>
              <a:t>activity</a:t>
            </a:r>
            <a:endParaRPr lang="en-US" altLang="hu-HU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hu-HU" dirty="0"/>
              <a:t>~</a:t>
            </a:r>
            <a:r>
              <a:rPr lang="en-US" altLang="hu-HU" b="1" dirty="0"/>
              <a:t>22 </a:t>
            </a:r>
            <a:r>
              <a:rPr lang="hu-HU" altLang="hu-HU" b="1" dirty="0" smtClean="0"/>
              <a:t>év</a:t>
            </a:r>
            <a:r>
              <a:rPr lang="en-US" altLang="hu-HU" dirty="0" smtClean="0"/>
              <a:t> </a:t>
            </a:r>
            <a:r>
              <a:rPr lang="hu-HU" altLang="hu-HU" dirty="0"/>
              <a:t> </a:t>
            </a:r>
            <a:r>
              <a:rPr lang="en-US" altLang="hu-HU" dirty="0" smtClean="0"/>
              <a:t>Hale cycle</a:t>
            </a:r>
            <a:r>
              <a:rPr lang="hu-HU" altLang="hu-HU" dirty="0" smtClean="0"/>
              <a:t>:</a:t>
            </a:r>
            <a:r>
              <a:rPr lang="en-US" altLang="hu-HU" dirty="0" smtClean="0"/>
              <a:t>  magnetic </a:t>
            </a:r>
            <a:r>
              <a:rPr lang="en-US" altLang="hu-HU" dirty="0"/>
              <a:t>cycle : the original magnetic polarity is restored every second </a:t>
            </a:r>
            <a:r>
              <a:rPr lang="en-US" altLang="hu-HU" dirty="0" smtClean="0"/>
              <a:t>11-year</a:t>
            </a:r>
            <a:endParaRPr lang="en-US" altLang="hu-HU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hu-HU" b="1" dirty="0"/>
              <a:t>80-90 </a:t>
            </a:r>
            <a:r>
              <a:rPr lang="hu-HU" altLang="hu-HU" b="1" dirty="0" smtClean="0"/>
              <a:t>év</a:t>
            </a:r>
            <a:r>
              <a:rPr lang="en-US" altLang="hu-HU" dirty="0" smtClean="0"/>
              <a:t> </a:t>
            </a:r>
            <a:r>
              <a:rPr lang="en-US" altLang="hu-HU" dirty="0"/>
              <a:t>( </a:t>
            </a:r>
            <a:r>
              <a:rPr lang="en-US" altLang="hu-HU" dirty="0" err="1"/>
              <a:t>Gleissberg</a:t>
            </a:r>
            <a:r>
              <a:rPr lang="en-US" altLang="hu-HU" dirty="0"/>
              <a:t> cycle)  </a:t>
            </a:r>
            <a:r>
              <a:rPr lang="en-US" altLang="hu-HU" dirty="0" smtClean="0"/>
              <a:t>seen </a:t>
            </a:r>
            <a:r>
              <a:rPr lang="en-US" altLang="hu-HU" dirty="0"/>
              <a:t>by an enveloping curve of peaks </a:t>
            </a:r>
            <a:r>
              <a:rPr lang="en-US" altLang="hu-HU" dirty="0" smtClean="0"/>
              <a:t>of </a:t>
            </a:r>
            <a:r>
              <a:rPr lang="en-US" altLang="hu-HU" dirty="0"/>
              <a:t>sunspot </a:t>
            </a:r>
            <a:r>
              <a:rPr lang="en-US" altLang="hu-HU" dirty="0" smtClean="0"/>
              <a:t>record</a:t>
            </a:r>
            <a:endParaRPr lang="en-US" altLang="hu-HU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hu-HU" dirty="0"/>
              <a:t>~</a:t>
            </a:r>
            <a:r>
              <a:rPr lang="en-US" altLang="hu-HU" b="1" dirty="0" smtClean="0"/>
              <a:t>205</a:t>
            </a:r>
            <a:r>
              <a:rPr lang="hu-HU" altLang="hu-HU" b="1" dirty="0" smtClean="0"/>
              <a:t>év </a:t>
            </a:r>
            <a:r>
              <a:rPr lang="en-US" altLang="hu-HU" dirty="0" smtClean="0"/>
              <a:t>(de </a:t>
            </a:r>
            <a:r>
              <a:rPr lang="en-US" altLang="hu-HU" dirty="0" err="1"/>
              <a:t>Vries</a:t>
            </a:r>
            <a:r>
              <a:rPr lang="en-US" altLang="hu-HU" dirty="0"/>
              <a:t> cycle):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hu-HU" dirty="0"/>
              <a:t>            </a:t>
            </a:r>
            <a:r>
              <a:rPr lang="en-US" altLang="hu-HU" dirty="0" err="1"/>
              <a:t>Sporer</a:t>
            </a:r>
            <a:r>
              <a:rPr lang="en-US" altLang="hu-HU" dirty="0"/>
              <a:t> minima      (AD 1420-1540)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hu-HU" dirty="0"/>
              <a:t>            Maunder minima  (AD 1645-1715)</a:t>
            </a:r>
          </a:p>
          <a:p>
            <a:pPr>
              <a:lnSpc>
                <a:spcPct val="90000"/>
              </a:lnSpc>
            </a:pPr>
            <a:endParaRPr lang="en-US" alt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7</a:t>
            </a:fld>
            <a:endParaRPr lang="hu-H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29208" y="123867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Változások, periodicitás</a:t>
            </a:r>
            <a:endParaRPr lang="en-US" sz="3600" b="1" dirty="0"/>
          </a:p>
        </p:txBody>
      </p:sp>
      <p:sp>
        <p:nvSpPr>
          <p:cNvPr id="6" name="Rectangle 4"/>
          <p:cNvSpPr>
            <a:spLocks noGrp="1" noChangeArrowheads="1"/>
          </p:cNvSpPr>
          <p:nvPr/>
        </p:nvSpPr>
        <p:spPr bwMode="auto">
          <a:xfrm>
            <a:off x="4644008" y="1196752"/>
            <a:ext cx="360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hu-HU" altLang="hu-HU" sz="1800" b="1" dirty="0" err="1" smtClean="0">
                <a:solidFill>
                  <a:schemeClr val="accent2"/>
                </a:solidFill>
              </a:rPr>
              <a:t>Nap-Föld</a:t>
            </a:r>
            <a:r>
              <a:rPr lang="hu-HU" altLang="hu-HU" sz="1800" b="1" dirty="0" smtClean="0">
                <a:solidFill>
                  <a:schemeClr val="accent2"/>
                </a:solidFill>
              </a:rPr>
              <a:t> rendszer</a:t>
            </a:r>
          </a:p>
          <a:p>
            <a:pPr marL="0" indent="0">
              <a:buNone/>
            </a:pPr>
            <a:endParaRPr lang="hu-HU" altLang="hu-HU" sz="1400" b="1" dirty="0" smtClean="0"/>
          </a:p>
          <a:p>
            <a:pPr marL="0" indent="0">
              <a:buNone/>
            </a:pPr>
            <a:r>
              <a:rPr lang="hu-HU" altLang="hu-HU" sz="1800" b="1" dirty="0" smtClean="0"/>
              <a:t>Évszakos</a:t>
            </a:r>
          </a:p>
          <a:p>
            <a:pPr marL="0" indent="0">
              <a:buNone/>
            </a:pPr>
            <a:r>
              <a:rPr lang="en-US" altLang="hu-HU" sz="1800" dirty="0" err="1" smtClean="0"/>
              <a:t>geom</a:t>
            </a:r>
            <a:r>
              <a:rPr lang="hu-HU" altLang="hu-HU" sz="1800" dirty="0" smtClean="0"/>
              <a:t>á</a:t>
            </a:r>
            <a:r>
              <a:rPr lang="en-US" altLang="hu-HU" sz="1800" dirty="0" err="1" smtClean="0"/>
              <a:t>gne</a:t>
            </a:r>
            <a:r>
              <a:rPr lang="hu-HU" altLang="hu-HU" sz="1800" dirty="0" smtClean="0"/>
              <a:t>s aktivitás szezonális változása</a:t>
            </a:r>
            <a:r>
              <a:rPr lang="en-US" altLang="hu-HU" sz="1800" dirty="0" err="1" smtClean="0"/>
              <a:t>i</a:t>
            </a:r>
            <a:r>
              <a:rPr lang="hu-HU" altLang="hu-HU" sz="1800" dirty="0" smtClean="0"/>
              <a:t> </a:t>
            </a:r>
            <a:r>
              <a:rPr lang="hu-HU" altLang="hu-HU" sz="1800" dirty="0" smtClean="0">
                <a:sym typeface="Symbol"/>
              </a:rPr>
              <a:t></a:t>
            </a:r>
            <a:r>
              <a:rPr lang="hu-HU" altLang="hu-HU" sz="1800" dirty="0" smtClean="0"/>
              <a:t> külső sugárzási öv elektronsűrűsége változik</a:t>
            </a:r>
          </a:p>
          <a:p>
            <a:pPr marL="0" indent="0">
              <a:buNone/>
            </a:pPr>
            <a:r>
              <a:rPr lang="hu-HU" altLang="hu-HU" sz="1800" dirty="0" smtClean="0"/>
              <a:t>Föld keringése</a:t>
            </a:r>
            <a:r>
              <a:rPr lang="en-US" altLang="hu-HU" sz="1800" dirty="0" smtClean="0"/>
              <a:t> </a:t>
            </a:r>
            <a:r>
              <a:rPr lang="hu-HU" altLang="hu-HU" sz="1800" dirty="0" smtClean="0">
                <a:sym typeface="Symbol"/>
              </a:rPr>
              <a:t></a:t>
            </a:r>
            <a:r>
              <a:rPr lang="en-US" altLang="hu-HU" sz="1800" dirty="0" smtClean="0"/>
              <a:t> </a:t>
            </a:r>
            <a:r>
              <a:rPr lang="hu-HU" altLang="hu-HU" sz="1800" dirty="0" smtClean="0"/>
              <a:t>légkör éves változása </a:t>
            </a:r>
            <a:r>
              <a:rPr lang="hu-HU" altLang="hu-HU" sz="1800" dirty="0">
                <a:sym typeface="Symbol"/>
              </a:rPr>
              <a:t> </a:t>
            </a:r>
            <a:r>
              <a:rPr lang="hu-HU" altLang="hu-HU" sz="1800" dirty="0" smtClean="0">
                <a:sym typeface="Symbol"/>
              </a:rPr>
              <a:t>évszakos modulációt okoz a belső sugárzási öv proton </a:t>
            </a:r>
            <a:r>
              <a:rPr lang="en-US" altLang="hu-HU" sz="1800" dirty="0" err="1" smtClean="0"/>
              <a:t>popul</a:t>
            </a:r>
            <a:r>
              <a:rPr lang="hu-HU" altLang="hu-HU" sz="1800" dirty="0" err="1" smtClean="0"/>
              <a:t>ációjában</a:t>
            </a:r>
            <a:endParaRPr lang="en-US" altLang="hu-HU" sz="1800" dirty="0"/>
          </a:p>
          <a:p>
            <a:pPr marL="0" indent="0">
              <a:buNone/>
            </a:pPr>
            <a:r>
              <a:rPr lang="hu-HU" altLang="hu-HU" sz="1800" b="1" dirty="0" smtClean="0"/>
              <a:t>Napi változás</a:t>
            </a:r>
          </a:p>
          <a:p>
            <a:pPr marL="0" indent="0">
              <a:buNone/>
            </a:pPr>
            <a:r>
              <a:rPr lang="hu-HU" altLang="hu-HU" sz="1800" dirty="0" smtClean="0"/>
              <a:t>Föld tengelyforgása </a:t>
            </a:r>
            <a:r>
              <a:rPr lang="hu-HU" altLang="hu-HU" sz="1800" dirty="0" smtClean="0">
                <a:sym typeface="Symbol"/>
              </a:rPr>
              <a:t> a mágneses</a:t>
            </a:r>
            <a:r>
              <a:rPr lang="hu-HU" altLang="hu-HU" sz="1800" dirty="0">
                <a:sym typeface="Symbol"/>
              </a:rPr>
              <a:t> </a:t>
            </a:r>
            <a:r>
              <a:rPr lang="en-US" altLang="hu-HU" sz="1800" dirty="0" smtClean="0"/>
              <a:t>dip</a:t>
            </a:r>
            <a:r>
              <a:rPr lang="hu-HU" altLang="hu-HU" sz="1800" dirty="0" smtClean="0"/>
              <a:t>ó</a:t>
            </a:r>
            <a:r>
              <a:rPr lang="en-US" altLang="hu-HU" sz="1800" dirty="0" smtClean="0"/>
              <a:t>l</a:t>
            </a:r>
            <a:r>
              <a:rPr lang="hu-HU" altLang="hu-HU" sz="1800" dirty="0" err="1" smtClean="0"/>
              <a:t>us</a:t>
            </a:r>
            <a:r>
              <a:rPr lang="hu-HU" altLang="hu-HU" sz="1800" dirty="0" smtClean="0"/>
              <a:t> (11 fok) t</a:t>
            </a:r>
            <a:r>
              <a:rPr lang="en-US" altLang="hu-HU" sz="1800" dirty="0" smtClean="0"/>
              <a:t>e</a:t>
            </a:r>
            <a:r>
              <a:rPr lang="hu-HU" altLang="hu-HU" sz="1800" dirty="0" err="1" smtClean="0"/>
              <a:t>ngelye</a:t>
            </a:r>
            <a:r>
              <a:rPr lang="hu-HU" altLang="hu-HU" sz="1800" dirty="0" smtClean="0"/>
              <a:t> is mozog</a:t>
            </a:r>
            <a:r>
              <a:rPr lang="en-US" altLang="hu-HU" sz="1800" dirty="0" smtClean="0"/>
              <a:t>                          </a:t>
            </a:r>
            <a:endParaRPr lang="en-US" altLang="hu-HU" sz="1800" dirty="0"/>
          </a:p>
          <a:p>
            <a:endParaRPr lang="en-US" altLang="hu-HU" sz="1800" dirty="0"/>
          </a:p>
        </p:txBody>
      </p:sp>
      <p:sp>
        <p:nvSpPr>
          <p:cNvPr id="7" name="Téglalap 6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3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8</a:t>
            </a:fld>
            <a:endParaRPr lang="hu-HU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-15897"/>
            <a:ext cx="9144000" cy="7806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sz="3600" b="1" dirty="0" err="1" smtClean="0">
                <a:latin typeface="+mn-lt"/>
                <a:cs typeface="Arial" panose="020B0604020202020204" pitchFamily="34" charset="0"/>
              </a:rPr>
              <a:t>Űridőjárásjelentés</a:t>
            </a:r>
            <a:endParaRPr lang="hu-HU" sz="36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5195"/>
            <a:ext cx="8128142" cy="549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3995936" y="764704"/>
            <a:ext cx="1967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err="1"/>
              <a:t>s</a:t>
            </a:r>
            <a:r>
              <a:rPr lang="hu-HU" altLang="hu-HU" b="1" dirty="0" err="1" smtClean="0"/>
              <a:t>paceweather.com</a:t>
            </a:r>
            <a:endParaRPr lang="hu-HU" altLang="hu-HU" b="1" dirty="0"/>
          </a:p>
        </p:txBody>
      </p:sp>
    </p:spTree>
    <p:extLst>
      <p:ext uri="{BB962C8B-B14F-4D97-AF65-F5344CB8AC3E}">
        <p14:creationId xmlns:p14="http://schemas.microsoft.com/office/powerpoint/2010/main" val="190081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9</a:t>
            </a:fld>
            <a:endParaRPr lang="hu-H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-6849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A </a:t>
            </a:r>
            <a:r>
              <a:rPr lang="en-US" sz="3600" b="1" dirty="0" err="1" smtClean="0"/>
              <a:t>napszél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mérése</a:t>
            </a:r>
            <a:endParaRPr lang="en-US" sz="3600" b="1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67516" y="708631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err="1" smtClean="0"/>
              <a:t>Ionok</a:t>
            </a:r>
            <a:r>
              <a:rPr lang="en-US" sz="2800" b="1" dirty="0" smtClean="0"/>
              <a:t>  ( u &gt;&gt; </a:t>
            </a:r>
            <a:r>
              <a:rPr lang="en-US" sz="2800" b="1" dirty="0" err="1" smtClean="0"/>
              <a:t>v</a:t>
            </a:r>
            <a:r>
              <a:rPr lang="en-US" sz="2800" b="1" baseline="-25000" dirty="0" err="1" smtClean="0"/>
              <a:t>th</a:t>
            </a:r>
            <a:r>
              <a:rPr lang="en-US" sz="2800" b="1" dirty="0" smtClean="0"/>
              <a:t> )</a:t>
            </a:r>
            <a:endParaRPr lang="en-US" sz="28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3" y="3132474"/>
            <a:ext cx="3556497" cy="269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360576" y="5823031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STEREO PLASTIC</a:t>
            </a: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4785518" y="827447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err="1" smtClean="0"/>
              <a:t>Elektronok</a:t>
            </a:r>
            <a:r>
              <a:rPr lang="en-US" sz="2800" b="1" dirty="0" smtClean="0"/>
              <a:t>  ( u &lt;&lt; </a:t>
            </a:r>
            <a:r>
              <a:rPr lang="en-US" sz="2800" b="1" dirty="0" err="1" smtClean="0"/>
              <a:t>v</a:t>
            </a:r>
            <a:r>
              <a:rPr lang="en-US" sz="2800" b="1" baseline="-25000" dirty="0" err="1" smtClean="0"/>
              <a:t>th</a:t>
            </a:r>
            <a:r>
              <a:rPr lang="en-US" sz="2800" b="1" dirty="0" smtClean="0"/>
              <a:t> )</a:t>
            </a:r>
            <a:endParaRPr lang="en-US" sz="28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62" y="2000337"/>
            <a:ext cx="4316412" cy="323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2"/>
          <p:cNvSpPr txBox="1"/>
          <p:nvPr/>
        </p:nvSpPr>
        <p:spPr>
          <a:xfrm>
            <a:off x="4659952" y="5792253"/>
            <a:ext cx="431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STEREO SWEA</a:t>
            </a:r>
          </a:p>
        </p:txBody>
      </p:sp>
      <p:sp>
        <p:nvSpPr>
          <p:cNvPr id="13" name="Téglalap 12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</a:t>
            </a:r>
            <a:r>
              <a:rPr lang="hu-HU" sz="1600"/>
              <a:t>fizikája  </a:t>
            </a:r>
            <a:r>
              <a:rPr lang="en-US" sz="1600" smtClean="0"/>
              <a:t>20</a:t>
            </a:r>
            <a:r>
              <a:rPr lang="hu-HU" sz="1600" dirty="0"/>
              <a:t>20/5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" y="1338586"/>
            <a:ext cx="4344134" cy="19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23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3996</TotalTime>
  <Words>2856</Words>
  <Application>Microsoft Office PowerPoint</Application>
  <PresentationFormat>Diavetítés a képernyőre (4:3 oldalarány)</PresentationFormat>
  <Paragraphs>631</Paragraphs>
  <Slides>62</Slides>
  <Notes>3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62</vt:i4>
      </vt:variant>
    </vt:vector>
  </HeadingPairs>
  <TitlesOfParts>
    <vt:vector size="64" baseType="lpstr">
      <vt:lpstr>Office-téma</vt:lpstr>
      <vt:lpstr>Equation</vt:lpstr>
      <vt:lpstr>PowerPoint bemutató</vt:lpstr>
      <vt:lpstr>5. Űridőjárás</vt:lpstr>
      <vt:lpstr>PowerPoint bemutató</vt:lpstr>
      <vt:lpstr>Űridőjárás = Nap-Föld kölcsönhatások</vt:lpstr>
      <vt:lpstr>Űridőjárás összetevői</vt:lpstr>
      <vt:lpstr>Az űridőjárás forrása: a Nap</vt:lpstr>
      <vt:lpstr>PowerPoint bemutató</vt:lpstr>
      <vt:lpstr>Űridőjárásjelentés</vt:lpstr>
      <vt:lpstr>PowerPoint bemutató</vt:lpstr>
      <vt:lpstr>PowerPoint bemutató</vt:lpstr>
      <vt:lpstr>PowerPoint bemutató</vt:lpstr>
      <vt:lpstr>Flerek</vt:lpstr>
      <vt:lpstr>Standard fler modell</vt:lpstr>
      <vt:lpstr>Koronakitörések (CME)</vt:lpstr>
      <vt:lpstr>Interplanetáris CME</vt:lpstr>
      <vt:lpstr>Mágneses felhő</vt:lpstr>
      <vt:lpstr>Együttforgó kölcsönhatási tartományok (CIR)</vt:lpstr>
      <vt:lpstr>PowerPoint bemutató</vt:lpstr>
      <vt:lpstr>PowerPoint bemutató</vt:lpstr>
      <vt:lpstr>SEP események - hosszúságfüggés</vt:lpstr>
      <vt:lpstr>Mágneses térre merőleges terjedés?</vt:lpstr>
      <vt:lpstr>PowerPoint bemutató</vt:lpstr>
      <vt:lpstr>Töltött részecskék a Helioszférában</vt:lpstr>
      <vt:lpstr>Kozmikus sugárzás</vt:lpstr>
      <vt:lpstr>PowerPoint bemutató</vt:lpstr>
      <vt:lpstr>Töltött részecske mozgása mágneses  térben</vt:lpstr>
      <vt:lpstr>Szupratermális részecskék: gyorsítás</vt:lpstr>
      <vt:lpstr>Lökéshullámok</vt:lpstr>
      <vt:lpstr>Shock drift gyorsítás</vt:lpstr>
      <vt:lpstr>Sztochasztikus gyorsítás - másodrendű Fermi </vt:lpstr>
      <vt:lpstr>PowerPoint bemutató</vt:lpstr>
      <vt:lpstr>Diffuzív shock gyorsítás (elsőrendű Fermi)</vt:lpstr>
      <vt:lpstr>PowerPoint bemutató</vt:lpstr>
      <vt:lpstr>Reguláris (elektrosztatikus) gyorsítás</vt:lpstr>
      <vt:lpstr>Töltött részecskék terjedése a Helioszférában</vt:lpstr>
      <vt:lpstr>PowerPoint bemutató</vt:lpstr>
      <vt:lpstr>PowerPoint bemutató</vt:lpstr>
      <vt:lpstr>PowerPoint bemutató</vt:lpstr>
      <vt:lpstr>Napaktivitási indexek</vt:lpstr>
      <vt:lpstr>Földi hatások: geomágneses vihar</vt:lpstr>
      <vt:lpstr>A geomágneses tér zavarai: indexek</vt:lpstr>
      <vt:lpstr>Sarki fény (aurora borealis)</vt:lpstr>
      <vt:lpstr>Az űridőjárás földi hatásai</vt:lpstr>
      <vt:lpstr>PowerPoint bemutató</vt:lpstr>
      <vt:lpstr>Carrington fler</vt:lpstr>
      <vt:lpstr>Az űridőjárás előrejelzése</vt:lpstr>
      <vt:lpstr>PowerPoint bemutató</vt:lpstr>
      <vt:lpstr>PowerPoint bemutató</vt:lpstr>
      <vt:lpstr>Az űridőjárás előrejelzése</vt:lpstr>
      <vt:lpstr>Űrszondák</vt:lpstr>
      <vt:lpstr>PowerPoint bemutató</vt:lpstr>
      <vt:lpstr>PowerPoint bemutató</vt:lpstr>
      <vt:lpstr>SOHO - Solar Heliospheric Observatory</vt:lpstr>
      <vt:lpstr>STEREO A és B</vt:lpstr>
      <vt:lpstr>Parker Solar Probe (NASA)</vt:lpstr>
      <vt:lpstr>Parker Solar Probe</vt:lpstr>
      <vt:lpstr>Solar Orbiter (ESA)</vt:lpstr>
      <vt:lpstr>Solar Orbiter</vt:lpstr>
      <vt:lpstr>A 24. és a 25. napciklus előrejelzése</vt:lpstr>
      <vt:lpstr>PowerPoint bemutató</vt:lpstr>
      <vt:lpstr>Ellenőrző kérdések: űridőjárás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at Mercury</dc:title>
  <dc:creator>kecske</dc:creator>
  <cp:lastModifiedBy>kecske</cp:lastModifiedBy>
  <cp:revision>1235</cp:revision>
  <dcterms:created xsi:type="dcterms:W3CDTF">2016-01-04T13:53:36Z</dcterms:created>
  <dcterms:modified xsi:type="dcterms:W3CDTF">2020-10-19T22:36:30Z</dcterms:modified>
</cp:coreProperties>
</file>