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4" r:id="rId1"/>
    <p:sldMasterId id="2147483696" r:id="rId2"/>
  </p:sldMasterIdLst>
  <p:notesMasterIdLst>
    <p:notesMasterId r:id="rId47"/>
  </p:notesMasterIdLst>
  <p:sldIdLst>
    <p:sldId id="256" r:id="rId3"/>
    <p:sldId id="281" r:id="rId4"/>
    <p:sldId id="300" r:id="rId5"/>
    <p:sldId id="301" r:id="rId6"/>
    <p:sldId id="258" r:id="rId7"/>
    <p:sldId id="280" r:id="rId8"/>
    <p:sldId id="257" r:id="rId9"/>
    <p:sldId id="302" r:id="rId10"/>
    <p:sldId id="259" r:id="rId11"/>
    <p:sldId id="266" r:id="rId12"/>
    <p:sldId id="283" r:id="rId13"/>
    <p:sldId id="297" r:id="rId14"/>
    <p:sldId id="298" r:id="rId15"/>
    <p:sldId id="292" r:id="rId16"/>
    <p:sldId id="308" r:id="rId17"/>
    <p:sldId id="284" r:id="rId18"/>
    <p:sldId id="270" r:id="rId19"/>
    <p:sldId id="289" r:id="rId20"/>
    <p:sldId id="271" r:id="rId21"/>
    <p:sldId id="287" r:id="rId22"/>
    <p:sldId id="278" r:id="rId23"/>
    <p:sldId id="268" r:id="rId24"/>
    <p:sldId id="304" r:id="rId25"/>
    <p:sldId id="290" r:id="rId26"/>
    <p:sldId id="279" r:id="rId27"/>
    <p:sldId id="267" r:id="rId28"/>
    <p:sldId id="299" r:id="rId29"/>
    <p:sldId id="296" r:id="rId30"/>
    <p:sldId id="295" r:id="rId31"/>
    <p:sldId id="305" r:id="rId32"/>
    <p:sldId id="306" r:id="rId33"/>
    <p:sldId id="307" r:id="rId34"/>
    <p:sldId id="288" r:id="rId35"/>
    <p:sldId id="274" r:id="rId36"/>
    <p:sldId id="273" r:id="rId37"/>
    <p:sldId id="303" r:id="rId38"/>
    <p:sldId id="275" r:id="rId39"/>
    <p:sldId id="276" r:id="rId40"/>
    <p:sldId id="277" r:id="rId41"/>
    <p:sldId id="262" r:id="rId42"/>
    <p:sldId id="269" r:id="rId43"/>
    <p:sldId id="294" r:id="rId44"/>
    <p:sldId id="293" r:id="rId45"/>
    <p:sldId id="309" r:id="rId4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BDBFD0B-CB72-4F35-ACE4-7E2C143843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1682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Jegyzetek hely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17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0BCB787-37A9-4A0E-BC8E-13B04F908B9B}" type="slidenum">
              <a:rPr lang="en-US" altLang="en-US" sz="1200"/>
              <a:pPr/>
              <a:t>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62197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23D3C-827F-4448-A0C8-B9A624B17925}" type="slidenum">
              <a:rPr lang="hu-HU" smtClean="0">
                <a:solidFill>
                  <a:prstClr val="black"/>
                </a:solidFill>
              </a:rPr>
              <a:pPr/>
              <a:t>3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57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23D3C-827F-4448-A0C8-B9A624B17925}" type="slidenum">
              <a:rPr lang="hu-HU" smtClean="0">
                <a:solidFill>
                  <a:prstClr val="black"/>
                </a:solidFill>
              </a:rPr>
              <a:pPr/>
              <a:t>4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21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23D3C-827F-4448-A0C8-B9A624B17925}" type="slidenum">
              <a:rPr lang="hu-HU">
                <a:solidFill>
                  <a:prstClr val="black"/>
                </a:solidFill>
              </a:rPr>
              <a:pPr/>
              <a:t>8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594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Jegyzetek hely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3994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3110BC5-A77E-4F6D-B335-E7EF979DD21F}" type="slidenum">
              <a:rPr lang="en-US" altLang="en-US" sz="1200"/>
              <a:pPr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211065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23D3C-827F-4448-A0C8-B9A624B17925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2977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23D3C-827F-4448-A0C8-B9A624B17925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368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23D3C-827F-4448-A0C8-B9A624B17925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8197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23D3C-827F-4448-A0C8-B9A624B17925}" type="slidenum">
              <a:rPr lang="hu-HU" smtClean="0"/>
              <a:t>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3491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B1F7B-79DB-493B-BBBE-7D8CEE26C51C}" type="datetime1">
              <a:rPr lang="hu-HU"/>
              <a:pPr>
                <a:defRPr/>
              </a:pPr>
              <a:t>2018.12.05.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A Naprendszer fizikája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2AB1E-4DD6-449A-982A-FB15A4FD01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273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BF9CD-F84C-41F5-AD77-FE2FEBAF5913}" type="datetime1">
              <a:rPr lang="hu-HU"/>
              <a:pPr>
                <a:defRPr/>
              </a:pPr>
              <a:t>2018.12.05.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A Naprendszer fizikája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4BA99-511B-4496-8A1B-420AD7133E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8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9DBA5-9D19-4EBF-933D-48097D57F2C6}" type="datetime1">
              <a:rPr lang="hu-HU"/>
              <a:pPr>
                <a:defRPr/>
              </a:pPr>
              <a:t>2018.12.05.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A Naprendszer fizikája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9AADE-89D2-4D3E-8F5A-CFF02BB1F2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1735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3810000" cy="5105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371600"/>
            <a:ext cx="3810000" cy="5105400"/>
          </a:xfrm>
        </p:spPr>
        <p:txBody>
          <a:bodyPr rtlCol="0">
            <a:normAutofit/>
          </a:bodyPr>
          <a:lstStyle/>
          <a:p>
            <a:pPr lvl="0"/>
            <a:endParaRPr lang="hu-HU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3DEB3-E46F-45FA-8EE0-86A55A5472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52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5105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371600"/>
            <a:ext cx="3810000" cy="5105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51C7-9CF2-43CE-AB33-0232AF87EA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899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Cím, ábra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ClipArt-elem helye 2"/>
          <p:cNvSpPr>
            <a:spLocks noGrp="1"/>
          </p:cNvSpPr>
          <p:nvPr>
            <p:ph type="clipArt" sz="half" idx="1"/>
          </p:nvPr>
        </p:nvSpPr>
        <p:spPr>
          <a:xfrm>
            <a:off x="685800" y="1371600"/>
            <a:ext cx="3810000" cy="5105400"/>
          </a:xfrm>
        </p:spPr>
        <p:txBody>
          <a:bodyPr rtlCol="0">
            <a:normAutofit/>
          </a:bodyPr>
          <a:lstStyle/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371600"/>
            <a:ext cx="3810000" cy="5105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1387B-C535-4843-B59F-C3BFDE930E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448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2E19-A417-40C1-A12B-A1A9FFD446AF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2018.12.05.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A Naprendszer fizikája 2016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531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2C4C-C6C5-4625-A386-9455DA37EFA9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2018.12.05.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A Naprendszer fizikája 2016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3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8613-389F-4875-A97E-CFBCD15109C3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2018.12.05.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A Naprendszer fizikája 2016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B87-EE62-443B-AD29-DA2197D8CAA0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2018.12.05.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A Naprendszer fizikája 2016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397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2AA9-8A94-444E-956B-332446BC03A7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2018.12.05.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A Naprendszer fizikája 2016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66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6FE10-5629-4D63-8E50-2BB1EDD8BA0C}" type="datetime1">
              <a:rPr lang="hu-HU"/>
              <a:pPr>
                <a:defRPr/>
              </a:pPr>
              <a:t>2018.12.05.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A Naprendszer fizikája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68A29-8C10-4DAF-94CC-8943B54AD5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246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4E44-6F9E-4529-BF3B-53B6B0D40AB9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2018.12.05.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A Naprendszer fizikája 2016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033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61F1-0846-45A6-8E7D-93AB4FD41246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2018.12.05.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A Naprendszer fizikája 2016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79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236E-F9E3-4D97-8506-20CAFAE1A667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2018.12.05.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A Naprendszer fizikája 2016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52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4078-B631-4556-80BC-6EA2B6435BAD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2018.12.05.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A Naprendszer fizikája 2016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8544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94D5-DC22-488B-BF58-5EDD1011B60B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2018.12.05.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A Naprendszer fizikája 2016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49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5846-7D47-47E7-B9C1-BD8CBBD37E8C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2018.12.05.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A Naprendszer fizikája 2016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87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B1168-5C89-47A1-AC6A-D5A7A9E5F5DC}" type="datetime1">
              <a:rPr lang="hu-HU"/>
              <a:pPr>
                <a:defRPr/>
              </a:pPr>
              <a:t>2018.12.05.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A Naprendszer fizikája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68B3C-D053-4033-9378-974C0D132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3696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FFA53-47CB-4D0A-A42B-FF43B09096CD}" type="datetime1">
              <a:rPr lang="hu-HU"/>
              <a:pPr>
                <a:defRPr/>
              </a:pPr>
              <a:t>2018.12.05.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A Naprendszer fizikája 2016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3B278-FB1F-403A-BAA7-25314B14B3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3321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6A1A3-22DF-455E-9904-4EDB6ECCA412}" type="datetime1">
              <a:rPr lang="hu-HU"/>
              <a:pPr>
                <a:defRPr/>
              </a:pPr>
              <a:t>2018.12.05.</a:t>
            </a:fld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A Naprendszer fizikája 2016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BEAA7-1FF3-4A12-A1CC-B4BF947353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80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BDB0B-61E7-4704-B763-14132148AC4D}" type="datetime1">
              <a:rPr lang="hu-HU"/>
              <a:pPr>
                <a:defRPr/>
              </a:pPr>
              <a:t>2018.12.05.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A Naprendszer fizikája 2016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105AE-8915-49EA-A858-BDEBF5F4C6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808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77CE7-F8D2-44CD-8128-A34A864C933C}" type="datetime1">
              <a:rPr lang="hu-HU"/>
              <a:pPr>
                <a:defRPr/>
              </a:pPr>
              <a:t>2018.12.05.</a:t>
            </a:fld>
            <a:endParaRPr lang="hu-H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A Naprendszer fizikája 2016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83EAE-7689-4A97-B1DB-1C328A84C1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074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1A572-F115-426C-A9CD-E61B013E4B6C}" type="datetime1">
              <a:rPr lang="hu-HU"/>
              <a:pPr>
                <a:defRPr/>
              </a:pPr>
              <a:t>2018.12.05.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A Naprendszer fizikája 2016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CA3A3-855E-4036-B4DD-7644056B70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470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26310-F96F-4644-B29A-296CA5A4DB1D}" type="datetime1">
              <a:rPr lang="hu-HU"/>
              <a:pPr>
                <a:defRPr/>
              </a:pPr>
              <a:t>2018.12.05.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A Naprendszer fizikája 2016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1E561-ACA3-4671-B91C-913ADB89EE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212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1627188"/>
            <a:ext cx="78867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2.</a:t>
            </a:r>
            <a:br>
              <a:rPr lang="hu-HU" altLang="en-US" smtClean="0"/>
            </a:br>
            <a:r>
              <a:rPr lang="hu-HU" altLang="en-US" smtClean="0"/>
              <a:t>Plazmafizikai alapfogalmak</a:t>
            </a:r>
            <a:endParaRPr lang="en-US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4706938"/>
            <a:ext cx="78867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Dósa Melinda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497ED29-D277-445F-8A03-3E0C15876B23}" type="datetime1">
              <a:rPr lang="hu-HU"/>
              <a:pPr>
                <a:defRPr/>
              </a:pPr>
              <a:t>2018.12.05.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hu-HU"/>
              <a:t>A Naprendszer fizikája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75A725B-3264-44E7-9BAE-0E819F7E3B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Kép 6" descr="header_logo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38" y="227013"/>
            <a:ext cx="133032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hf hd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algn="ctr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62665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2.</a:t>
            </a:r>
            <a:br>
              <a:rPr lang="hu-HU" smtClean="0"/>
            </a:br>
            <a:r>
              <a:rPr lang="hu-HU" smtClean="0"/>
              <a:t>Plazmafizikai alapfogalmak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4707467"/>
            <a:ext cx="7886700" cy="1469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Dósa Melinda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6ED4FA1-0EBE-425E-B0E4-48FEAEC6A76F}" type="datetime1">
              <a:rPr lang="hu-H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2018.12.05.</a:t>
            </a:fld>
            <a:endParaRPr lang="hu-H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A Naprendszer fizikája 2016</a:t>
            </a:r>
            <a:endParaRPr lang="hu-H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Kép 6" descr="header_logo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7653867" y="227101"/>
            <a:ext cx="1330276" cy="5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69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0725" y="2205038"/>
            <a:ext cx="7702550" cy="308768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5600" b="1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hu-HU" altLang="en-US" sz="5600" b="1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hu-HU" altLang="en-US" sz="5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hu-HU" altLang="en-US" sz="56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altLang="en-US" sz="5600" b="1" dirty="0" smtClean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hu-HU" altLang="en-US" sz="5600" b="1" dirty="0">
                <a:solidFill>
                  <a:schemeClr val="accent2">
                    <a:lumMod val="50000"/>
                  </a:schemeClr>
                </a:solidFill>
              </a:rPr>
              <a:t>mágneses </a:t>
            </a:r>
            <a:r>
              <a:rPr lang="hu-HU" altLang="en-US" sz="5600" b="1" dirty="0" smtClean="0">
                <a:solidFill>
                  <a:schemeClr val="accent2">
                    <a:lumMod val="50000"/>
                  </a:schemeClr>
                </a:solidFill>
              </a:rPr>
              <a:t>bolygók</a:t>
            </a:r>
            <a:br>
              <a:rPr lang="hu-HU" altLang="en-US" sz="56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altLang="en-US" sz="5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hu-HU" altLang="en-US" sz="56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altLang="en-US" sz="4000" dirty="0" smtClean="0"/>
              <a:t>Németh </a:t>
            </a:r>
            <a:r>
              <a:rPr lang="hu-HU" altLang="en-US" sz="4000" dirty="0"/>
              <a:t>Zoltán</a:t>
            </a:r>
            <a:endParaRPr lang="en-US" altLang="en-US" sz="4000" dirty="0"/>
          </a:p>
        </p:txBody>
      </p:sp>
      <p:sp>
        <p:nvSpPr>
          <p:cNvPr id="6147" name="Dia számának hely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564BAE0F-D80A-44F2-99C4-FE96A8FF63AC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193675" y="337344"/>
            <a:ext cx="5902325" cy="814387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sz="1600" dirty="0">
                <a:solidFill>
                  <a:schemeClr val="accent2">
                    <a:lumMod val="50000"/>
                  </a:schemeClr>
                </a:solidFill>
              </a:rPr>
              <a:t>E KÖLCSÖNHATÁS BONYOLULT STRUKTÚRÁKAT ALAKÍT KI A MÁGNESES BOLYGÓK, PL. A FÖLD KÖRÜL:</a:t>
            </a:r>
            <a:br>
              <a:rPr lang="hu-HU" altLang="en-US" sz="16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altLang="en-US" sz="1600" dirty="0">
                <a:solidFill>
                  <a:schemeClr val="accent2">
                    <a:lumMod val="50000"/>
                  </a:schemeClr>
                </a:solidFill>
              </a:rPr>
              <a:t>EZT MÉRIK A CLUSTER MISSZIÓ MŰHOLDJAIVAL</a:t>
            </a:r>
            <a:endParaRPr lang="en-US" altLang="en-US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339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5EF10AAB-67D2-4FBF-BFB0-86B8BCB0FB1E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914775"/>
            <a:ext cx="392430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6619875" cy="427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323850" y="5805488"/>
            <a:ext cx="43211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hu-HU" altLang="en-US" sz="1600" b="1">
                <a:latin typeface="Arial" panose="020B0604020202020204" pitchFamily="34" charset="0"/>
              </a:rPr>
              <a:t>A MÁGNESES PÓLUSOKNÁL BELÉPŐ NAPSZÉL EREDMÉNYEZI A SARKI FÉNYT</a:t>
            </a:r>
            <a:endParaRPr lang="en-US" altLang="en-US" sz="1600" b="1">
              <a:latin typeface="Arial" panose="020B0604020202020204" pitchFamily="34" charset="0"/>
            </a:endParaRPr>
          </a:p>
        </p:txBody>
      </p:sp>
      <p:sp>
        <p:nvSpPr>
          <p:cNvPr id="14343" name="AutoShape 6"/>
          <p:cNvSpPr>
            <a:spLocks noChangeArrowheads="1"/>
          </p:cNvSpPr>
          <p:nvPr/>
        </p:nvSpPr>
        <p:spPr bwMode="auto">
          <a:xfrm rot="1847769">
            <a:off x="5384800" y="4864100"/>
            <a:ext cx="1152525" cy="220663"/>
          </a:xfrm>
          <a:prstGeom prst="leftRightArrow">
            <a:avLst>
              <a:gd name="adj1" fmla="val 50000"/>
              <a:gd name="adj2" fmla="val 10446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en-US" sz="1600">
              <a:latin typeface="Times New Roman" panose="02020603050405020304" pitchFamily="18" charset="0"/>
            </a:endParaRPr>
          </a:p>
        </p:txBody>
      </p:sp>
      <p:pic>
        <p:nvPicPr>
          <p:cNvPr id="1434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119062"/>
            <a:ext cx="231775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5" y="1268413"/>
            <a:ext cx="197167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ím 1"/>
          <p:cNvSpPr>
            <a:spLocks noGrp="1"/>
          </p:cNvSpPr>
          <p:nvPr>
            <p:ph type="title"/>
          </p:nvPr>
        </p:nvSpPr>
        <p:spPr>
          <a:xfrm>
            <a:off x="-13284" y="116632"/>
            <a:ext cx="7886700" cy="1325562"/>
          </a:xfrm>
        </p:spPr>
        <p:txBody>
          <a:bodyPr/>
          <a:lstStyle/>
          <a:p>
            <a:pPr algn="l"/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hu-HU" altLang="en-US" dirty="0" err="1">
                <a:solidFill>
                  <a:schemeClr val="accent2">
                    <a:lumMod val="50000"/>
                  </a:schemeClr>
                </a:solidFill>
              </a:rPr>
              <a:t>magnetopauzán</a:t>
            </a: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 való áthaladás</a:t>
            </a:r>
          </a:p>
        </p:txBody>
      </p:sp>
      <p:sp>
        <p:nvSpPr>
          <p:cNvPr id="13315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8343F8CB-16E8-4DA2-824A-DA16E1F55698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96975"/>
            <a:ext cx="662463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57175"/>
            <a:ext cx="7847013" cy="60960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csóva</a:t>
            </a:r>
            <a:endParaRPr lang="en-US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981075"/>
            <a:ext cx="3810000" cy="51054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1600" b="1" dirty="0" smtClean="0"/>
              <a:t>A BOLYGÓKÖZI TÉR ERŐVONALAINAK ÁTHALADÁSA SPECIÁLIS PLAZMASTRUKTÚRÁT EREDMÉNYEZ: </a:t>
            </a:r>
            <a:r>
              <a:rPr lang="hu-HU" altLang="en-US" sz="1600" b="1" dirty="0"/>
              <a:t> </a:t>
            </a:r>
            <a:r>
              <a:rPr lang="hu-HU" altLang="en-US" sz="1600" b="1" dirty="0" smtClean="0"/>
              <a:t>         </a:t>
            </a:r>
            <a:r>
              <a:rPr lang="en-US" altLang="en-US" sz="1600" b="1" dirty="0" smtClean="0">
                <a:solidFill>
                  <a:schemeClr val="accent2"/>
                </a:solidFill>
              </a:rPr>
              <a:t>A CSÓVÁT</a:t>
            </a:r>
            <a:r>
              <a:rPr lang="en-US" altLang="en-US" sz="1600" b="1" dirty="0" smtClean="0"/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en-US" sz="1600" b="1" dirty="0" smtClean="0"/>
              <a:t>E TÉRSÉGBEN ELLENTÉTES IRÁNYBA MUTATÓ MÁGNESES ERŐVONALAK ALALKULNAK KI, EZT SZÜKSÉGSZERŰEN EGY ÁRAMLEPEL VÁLASZTJA EL.</a:t>
            </a: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sz="1600" dirty="0" smtClean="0"/>
              <a:t> z</a:t>
            </a:r>
            <a:br>
              <a:rPr lang="en-US" altLang="en-US" sz="1600" dirty="0" smtClean="0"/>
            </a:br>
            <a:r>
              <a:rPr lang="en-US" altLang="en-US" sz="1600" dirty="0" smtClean="0"/>
              <a:t>           x</a:t>
            </a:r>
          </a:p>
          <a:p>
            <a:pPr fontAlgn="auto">
              <a:spcAft>
                <a:spcPts val="0"/>
              </a:spcAft>
              <a:defRPr/>
            </a:pPr>
            <a:endParaRPr lang="en-US" altLang="en-US" sz="16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altLang="en-US" sz="1400" b="1" dirty="0" smtClean="0"/>
              <a:t>A FENTI KOORDINÁTA RENDSZERBEN A TÉR LEÍRHATÓ </a:t>
            </a:r>
            <a:br>
              <a:rPr lang="en-US" altLang="en-US" sz="1400" b="1" dirty="0" smtClean="0"/>
            </a:br>
            <a:r>
              <a:rPr lang="en-US" altLang="en-US" sz="1400" b="1" dirty="0" smtClean="0"/>
              <a:t/>
            </a:r>
            <a:br>
              <a:rPr lang="en-US" altLang="en-US" sz="1400" b="1" dirty="0" smtClean="0"/>
            </a:br>
            <a:r>
              <a:rPr lang="en-US" altLang="en-US" sz="1400" b="1" dirty="0" err="1" smtClean="0"/>
              <a:t>B</a:t>
            </a:r>
            <a:r>
              <a:rPr lang="en-US" altLang="en-US" sz="1400" b="1" baseline="-25000" dirty="0" err="1" smtClean="0"/>
              <a:t>x</a:t>
            </a:r>
            <a:r>
              <a:rPr lang="en-US" altLang="en-US" sz="1400" b="1" dirty="0" smtClean="0"/>
              <a:t>=B</a:t>
            </a:r>
            <a:r>
              <a:rPr lang="en-US" altLang="en-US" sz="1400" b="1" baseline="-25000" dirty="0" smtClean="0"/>
              <a:t>o </a:t>
            </a:r>
            <a:r>
              <a:rPr lang="en-US" altLang="en-US" sz="1400" b="1" dirty="0" smtClean="0"/>
              <a:t> 		ha z&gt;L</a:t>
            </a:r>
            <a:br>
              <a:rPr lang="en-US" altLang="en-US" sz="1400" b="1" dirty="0" smtClean="0"/>
            </a:br>
            <a:r>
              <a:rPr lang="en-US" altLang="en-US" sz="1400" b="1" dirty="0" err="1" smtClean="0"/>
              <a:t>B</a:t>
            </a:r>
            <a:r>
              <a:rPr lang="en-US" altLang="en-US" sz="1400" b="1" baseline="-25000" dirty="0" err="1" smtClean="0"/>
              <a:t>x</a:t>
            </a:r>
            <a:r>
              <a:rPr lang="en-US" altLang="en-US" sz="1400" b="1" dirty="0" smtClean="0"/>
              <a:t>=B</a:t>
            </a:r>
            <a:r>
              <a:rPr lang="en-US" altLang="en-US" sz="1400" b="1" baseline="-25000" dirty="0" smtClean="0"/>
              <a:t>o</a:t>
            </a:r>
            <a:r>
              <a:rPr lang="en-US" altLang="en-US" sz="1400" b="1" dirty="0" smtClean="0"/>
              <a:t> z/L   	ha L&gt;z&gt;-L</a:t>
            </a:r>
            <a:br>
              <a:rPr lang="en-US" altLang="en-US" sz="1400" b="1" dirty="0" smtClean="0"/>
            </a:br>
            <a:r>
              <a:rPr lang="en-US" altLang="en-US" sz="1400" b="1" dirty="0" err="1" smtClean="0"/>
              <a:t>B</a:t>
            </a:r>
            <a:r>
              <a:rPr lang="en-US" altLang="en-US" sz="1400" b="1" baseline="-25000" dirty="0" err="1" smtClean="0"/>
              <a:t>x</a:t>
            </a:r>
            <a:r>
              <a:rPr lang="en-US" altLang="en-US" sz="1400" b="1" dirty="0" smtClean="0"/>
              <a:t>=-B</a:t>
            </a:r>
            <a:r>
              <a:rPr lang="en-US" altLang="en-US" sz="1400" b="1" baseline="-25000" dirty="0" smtClean="0"/>
              <a:t>o		</a:t>
            </a:r>
            <a:r>
              <a:rPr lang="en-US" altLang="en-US" sz="1400" b="1" dirty="0" smtClean="0"/>
              <a:t>ha z&lt;-L</a:t>
            </a:r>
            <a:br>
              <a:rPr lang="en-US" altLang="en-US" sz="1400" b="1" dirty="0" smtClean="0"/>
            </a:br>
            <a:r>
              <a:rPr lang="en-US" altLang="en-US" sz="1400" b="1" dirty="0" smtClean="0"/>
              <a:t/>
            </a:r>
            <a:br>
              <a:rPr lang="en-US" altLang="en-US" sz="1400" b="1" dirty="0" smtClean="0"/>
            </a:br>
            <a:r>
              <a:rPr lang="en-US" altLang="en-US" sz="1400" b="1" dirty="0" err="1" smtClean="0"/>
              <a:t>vagy</a:t>
            </a:r>
            <a:r>
              <a:rPr lang="en-US" altLang="en-US" sz="1400" b="1" dirty="0" smtClean="0"/>
              <a:t>: </a:t>
            </a:r>
            <a:r>
              <a:rPr lang="en-US" altLang="en-US" sz="1400" b="1" dirty="0" err="1" smtClean="0"/>
              <a:t>B</a:t>
            </a:r>
            <a:r>
              <a:rPr lang="en-US" altLang="en-US" sz="1400" b="1" baseline="-25000" dirty="0" err="1" smtClean="0"/>
              <a:t>x</a:t>
            </a:r>
            <a:r>
              <a:rPr lang="en-US" altLang="en-US" sz="1400" b="1" dirty="0" smtClean="0"/>
              <a:t>=B</a:t>
            </a:r>
            <a:r>
              <a:rPr lang="en-US" altLang="en-US" sz="1400" b="1" baseline="-25000" dirty="0" smtClean="0"/>
              <a:t>o</a:t>
            </a:r>
            <a:r>
              <a:rPr lang="en-US" altLang="en-US" sz="1400" b="1" dirty="0" smtClean="0"/>
              <a:t> </a:t>
            </a:r>
            <a:r>
              <a:rPr lang="en-US" altLang="en-US" sz="1400" b="1" dirty="0" err="1" smtClean="0"/>
              <a:t>tanh</a:t>
            </a:r>
            <a:r>
              <a:rPr lang="en-US" altLang="en-US" sz="1400" b="1" dirty="0" smtClean="0"/>
              <a:t>(z/L)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en-US" sz="1400" b="1" dirty="0" err="1" smtClean="0"/>
              <a:t>Ekkor</a:t>
            </a:r>
            <a:r>
              <a:rPr lang="en-US" altLang="en-US" sz="1400" b="1" dirty="0" smtClean="0"/>
              <a:t> </a:t>
            </a:r>
            <a:r>
              <a:rPr lang="en-US" altLang="en-US" sz="1400" b="1" dirty="0" err="1" smtClean="0"/>
              <a:t>J</a:t>
            </a:r>
            <a:r>
              <a:rPr lang="en-US" altLang="en-US" sz="1400" b="1" baseline="-25000" dirty="0" err="1" smtClean="0"/>
              <a:t>y</a:t>
            </a:r>
            <a:r>
              <a:rPr lang="en-US" altLang="en-US" sz="1400" b="1" dirty="0" err="1" smtClean="0"/>
              <a:t>~B</a:t>
            </a:r>
            <a:r>
              <a:rPr lang="en-US" altLang="en-US" sz="1400" b="1" baseline="-25000" dirty="0" err="1" smtClean="0"/>
              <a:t>o</a:t>
            </a:r>
            <a:r>
              <a:rPr lang="en-US" altLang="en-US" sz="1400" b="1" dirty="0" smtClean="0"/>
              <a:t> sech</a:t>
            </a:r>
            <a:r>
              <a:rPr lang="en-US" altLang="en-US" sz="1400" b="1" baseline="30000" dirty="0" smtClean="0"/>
              <a:t>2</a:t>
            </a:r>
            <a:r>
              <a:rPr lang="en-US" altLang="en-US" sz="1400" b="1" dirty="0" smtClean="0"/>
              <a:t> (z/L)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en-US" sz="1400" b="1" dirty="0" smtClean="0"/>
              <a:t>L </a:t>
            </a:r>
            <a:r>
              <a:rPr lang="en-US" altLang="en-US" sz="1400" b="1" dirty="0" err="1" smtClean="0"/>
              <a:t>az</a:t>
            </a:r>
            <a:r>
              <a:rPr lang="en-US" altLang="en-US" sz="1400" b="1" dirty="0" smtClean="0"/>
              <a:t> </a:t>
            </a:r>
            <a:r>
              <a:rPr lang="hu-HU" altLang="en-US" sz="1400" b="1" dirty="0" smtClean="0"/>
              <a:t>áramlepel vastagsága</a:t>
            </a:r>
            <a:endParaRPr lang="en-US" altLang="en-US" sz="1400" b="1" dirty="0" smtClean="0"/>
          </a:p>
          <a:p>
            <a:pPr fontAlgn="auto">
              <a:spcAft>
                <a:spcPts val="0"/>
              </a:spcAft>
              <a:defRPr/>
            </a:pPr>
            <a:endParaRPr lang="en-US" altLang="en-US" sz="1400" dirty="0" smtClean="0"/>
          </a:p>
        </p:txBody>
      </p:sp>
      <p:pic>
        <p:nvPicPr>
          <p:cNvPr id="3" name="Picture 4" descr="tailp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9213" y="830263"/>
            <a:ext cx="3035300" cy="3070225"/>
          </a:xfrm>
        </p:spPr>
      </p:pic>
      <p:pic>
        <p:nvPicPr>
          <p:cNvPr id="38917" name="Picture 5" descr="reconnp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3641725"/>
            <a:ext cx="4024313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Line 6"/>
          <p:cNvSpPr>
            <a:spLocks noChangeShapeType="1"/>
          </p:cNvSpPr>
          <p:nvPr/>
        </p:nvSpPr>
        <p:spPr bwMode="auto">
          <a:xfrm flipV="1">
            <a:off x="2254250" y="291782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>
            <a:off x="2254250" y="329882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 flipH="1">
            <a:off x="2025650" y="3298825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B358FE-00D0-4174-8DE4-26A163967FBD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reconnc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219575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276225" y="222250"/>
            <a:ext cx="7886700" cy="655638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mágneses </a:t>
            </a:r>
            <a:r>
              <a:rPr lang="hu-HU" altLang="en-US" dirty="0" err="1">
                <a:solidFill>
                  <a:schemeClr val="accent2">
                    <a:lumMod val="50000"/>
                  </a:schemeClr>
                </a:solidFill>
              </a:rPr>
              <a:t>rekonnekció</a:t>
            </a:r>
            <a:endParaRPr lang="en-US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0964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BE035394-6369-4190-89D1-93AC1E3647A6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40965" name="Picture 4" descr="reconnc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648200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838200" y="4419600"/>
            <a:ext cx="33528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dirty="0">
                <a:latin typeface="Arial" panose="020B0604020202020204" pitchFamily="34" charset="0"/>
              </a:rPr>
              <a:t>A REKONNEKCIÓ EREDMÉNYEKÉPP A PLAZMA MÁGNESES ENERGIÁJA KINETIKUS ENERGIÁVÁ ALAKUL.</a:t>
            </a:r>
            <a:br>
              <a:rPr lang="en-US" altLang="en-US" sz="1400" b="1" dirty="0">
                <a:latin typeface="Arial" panose="020B0604020202020204" pitchFamily="34" charset="0"/>
              </a:rPr>
            </a:br>
            <a:r>
              <a:rPr lang="en-US" altLang="en-US" sz="1400" b="1" dirty="0">
                <a:latin typeface="Arial" panose="020B0604020202020204" pitchFamily="34" charset="0"/>
              </a:rPr>
              <a:t/>
            </a:r>
            <a:br>
              <a:rPr lang="en-US" altLang="en-US" sz="1400" b="1" dirty="0">
                <a:latin typeface="Arial" panose="020B0604020202020204" pitchFamily="34" charset="0"/>
              </a:rPr>
            </a:br>
            <a:r>
              <a:rPr lang="en-US" altLang="en-US" sz="1400" b="1" dirty="0">
                <a:latin typeface="Arial" panose="020B0604020202020204" pitchFamily="34" charset="0"/>
              </a:rPr>
              <a:t>EZ </a:t>
            </a:r>
            <a:r>
              <a:rPr lang="en-US" altLang="en-US" sz="1400" b="1" dirty="0" smtClean="0">
                <a:latin typeface="Arial" panose="020B0604020202020204" pitchFamily="34" charset="0"/>
              </a:rPr>
              <a:t>LEJÁTSZÓ</a:t>
            </a:r>
            <a:r>
              <a:rPr lang="hu-HU" altLang="en-US" sz="1400" b="1" dirty="0" smtClean="0">
                <a:latin typeface="Arial" panose="020B0604020202020204" pitchFamily="34" charset="0"/>
              </a:rPr>
              <a:t>DIK</a:t>
            </a:r>
            <a:r>
              <a:rPr lang="en-US" altLang="en-US" sz="1400" b="1" dirty="0" smtClean="0">
                <a:latin typeface="Arial" panose="020B0604020202020204" pitchFamily="34" charset="0"/>
              </a:rPr>
              <a:t> </a:t>
            </a:r>
            <a:r>
              <a:rPr lang="en-US" altLang="en-US" sz="1400" b="1" dirty="0">
                <a:latin typeface="Arial" panose="020B0604020202020204" pitchFamily="34" charset="0"/>
              </a:rPr>
              <a:t>MIND A FÖLDI CSÓVÁBAN, MIND A NAP ANYAGKILÖVELLÉSEI ESETÉBEN.</a:t>
            </a:r>
          </a:p>
        </p:txBody>
      </p:sp>
      <p:pic>
        <p:nvPicPr>
          <p:cNvPr id="40967" name="Picture 6" descr="reconn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63" y="3979863"/>
            <a:ext cx="23780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Text Box 7"/>
          <p:cNvSpPr txBox="1">
            <a:spLocks noChangeArrowheads="1"/>
          </p:cNvSpPr>
          <p:nvPr/>
        </p:nvSpPr>
        <p:spPr bwMode="auto">
          <a:xfrm>
            <a:off x="838200" y="990600"/>
            <a:ext cx="7543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chemeClr val="accent2"/>
                </a:solidFill>
                <a:latin typeface="Arial" panose="020B0604020202020204" pitchFamily="34" charset="0"/>
              </a:rPr>
              <a:t>A PLAZMA MOZGÁSA			AZ ENERGIAMÉRLEG</a:t>
            </a:r>
            <a:endParaRPr lang="en-US" altLang="en-US" sz="1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altLang="en-US" smtClean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1484313"/>
            <a:ext cx="429260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Cím 1"/>
          <p:cNvSpPr>
            <a:spLocks noGrp="1"/>
          </p:cNvSpPr>
          <p:nvPr>
            <p:ph type="title"/>
          </p:nvPr>
        </p:nvSpPr>
        <p:spPr>
          <a:xfrm>
            <a:off x="395288" y="74613"/>
            <a:ext cx="7886700" cy="132556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 err="1">
                <a:solidFill>
                  <a:schemeClr val="accent2">
                    <a:lumMod val="50000"/>
                  </a:schemeClr>
                </a:solidFill>
              </a:rPr>
              <a:t>Plazmoid</a:t>
            </a: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 a csóvában</a:t>
            </a:r>
          </a:p>
        </p:txBody>
      </p:sp>
      <p:sp>
        <p:nvSpPr>
          <p:cNvPr id="41989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altLang="en-US" smtClean="0"/>
          </a:p>
        </p:txBody>
      </p:sp>
      <p:sp>
        <p:nvSpPr>
          <p:cNvPr id="41990" name="Dia számának hely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1B4A27C1-59A3-44B0-94CD-1B68F0283ABD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419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341438"/>
            <a:ext cx="42926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619126"/>
            <a:ext cx="7886700" cy="5222874"/>
          </a:xfrm>
        </p:spPr>
        <p:txBody>
          <a:bodyPr anchor="t"/>
          <a:lstStyle/>
          <a:p>
            <a:pPr algn="l">
              <a:lnSpc>
                <a:spcPct val="100000"/>
              </a:lnSpc>
            </a:pP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Óriásbolygók </a:t>
            </a:r>
            <a:r>
              <a:rPr lang="hu-HU" dirty="0" err="1" smtClean="0">
                <a:solidFill>
                  <a:schemeClr val="accent2">
                    <a:lumMod val="50000"/>
                  </a:schemeClr>
                </a:solidFill>
              </a:rPr>
              <a:t>magnetoszférái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 2016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/>
              <a:t>15</a:t>
            </a:fld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971600" y="2852937"/>
            <a:ext cx="684076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Jelentős belső plazmaforrások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Jupiter – Io vulkánjai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Szaturnusz – </a:t>
            </a:r>
            <a:r>
              <a:rPr lang="hu-HU" sz="2400" dirty="0" err="1" smtClean="0"/>
              <a:t>Enceladus</a:t>
            </a:r>
            <a:r>
              <a:rPr lang="hu-HU" sz="2400" dirty="0" smtClean="0"/>
              <a:t> gejzírjei, (+ egyéb)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Gyors forgás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→ a belső plazma hatásai fontos szerepet játszanak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715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D65FD8F8-833B-481A-9335-99D7ED404760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3950"/>
            <a:ext cx="58674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732588" y="1268413"/>
            <a:ext cx="2160587" cy="2062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latin typeface="+mn-lt"/>
              </a:rPr>
              <a:t>A lökéshullám előtt is megfigyeltek részecskéket</a:t>
            </a:r>
            <a:br>
              <a:rPr lang="hu-HU" dirty="0">
                <a:latin typeface="+mn-lt"/>
              </a:rPr>
            </a:br>
            <a:endParaRPr lang="hu-HU" dirty="0">
              <a:latin typeface="+mn-lt"/>
            </a:endParaRPr>
          </a:p>
          <a:p>
            <a:pPr>
              <a:defRPr/>
            </a:pPr>
            <a:r>
              <a:rPr lang="hu-HU" dirty="0">
                <a:latin typeface="+mn-lt"/>
              </a:rPr>
              <a:t>Kiáramlanak részecskék a </a:t>
            </a:r>
            <a:r>
              <a:rPr lang="hu-HU" dirty="0" err="1">
                <a:latin typeface="+mn-lt"/>
              </a:rPr>
              <a:t>magnetopauzán</a:t>
            </a:r>
            <a:r>
              <a:rPr lang="hu-HU" dirty="0">
                <a:latin typeface="+mn-lt"/>
              </a:rPr>
              <a:t> keresztül is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255588"/>
            <a:ext cx="8142288" cy="941387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hu-HU" altLang="en-US" dirty="0" smtClean="0">
                <a:solidFill>
                  <a:schemeClr val="accent2">
                    <a:lumMod val="50000"/>
                  </a:schemeClr>
                </a:solidFill>
              </a:rPr>
              <a:t>Szaturnusz </a:t>
            </a:r>
            <a:r>
              <a:rPr lang="hu-HU" altLang="en-US" dirty="0" err="1" smtClean="0">
                <a:solidFill>
                  <a:schemeClr val="accent2">
                    <a:lumMod val="50000"/>
                  </a:schemeClr>
                </a:solidFill>
              </a:rPr>
              <a:t>magnetoszférája</a:t>
            </a:r>
            <a:r>
              <a:rPr lang="hu-HU" altLang="en-US" dirty="0" smtClean="0">
                <a:solidFill>
                  <a:schemeClr val="accent2">
                    <a:lumMod val="50000"/>
                  </a:schemeClr>
                </a:solidFill>
              </a:rPr>
              <a:t> 1.</a:t>
            </a:r>
            <a:endParaRPr lang="hu-HU" altLang="en-US" sz="31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255588"/>
            <a:ext cx="8142288" cy="941387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hu-HU" altLang="en-US" dirty="0" smtClean="0">
                <a:solidFill>
                  <a:schemeClr val="accent2">
                    <a:lumMod val="50000"/>
                  </a:schemeClr>
                </a:solidFill>
              </a:rPr>
              <a:t>Szaturnusz </a:t>
            </a:r>
            <a:r>
              <a:rPr lang="hu-HU" altLang="en-US" dirty="0" err="1" smtClean="0">
                <a:solidFill>
                  <a:schemeClr val="accent2">
                    <a:lumMod val="50000"/>
                  </a:schemeClr>
                </a:solidFill>
              </a:rPr>
              <a:t>magnetoszférája</a:t>
            </a:r>
            <a:r>
              <a:rPr lang="hu-HU" altLang="en-US" dirty="0" smtClean="0">
                <a:solidFill>
                  <a:schemeClr val="accent2">
                    <a:lumMod val="50000"/>
                  </a:schemeClr>
                </a:solidFill>
              </a:rPr>
              <a:t> 2</a:t>
            </a: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b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altLang="en-US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hu-HU" altLang="en-US" sz="3100" dirty="0" smtClean="0">
                <a:solidFill>
                  <a:schemeClr val="accent2">
                    <a:lumMod val="50000"/>
                  </a:schemeClr>
                </a:solidFill>
              </a:rPr>
              <a:t>kialakulásában </a:t>
            </a:r>
            <a:r>
              <a:rPr lang="hu-HU" altLang="en-US" sz="3100" dirty="0">
                <a:solidFill>
                  <a:schemeClr val="accent2">
                    <a:lumMod val="50000"/>
                  </a:schemeClr>
                </a:solidFill>
              </a:rPr>
              <a:t>a bolygó forgása dominál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4451F701-B385-432C-9605-8131A5C145CC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96975"/>
            <a:ext cx="7083425" cy="53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ím 1"/>
          <p:cNvSpPr>
            <a:spLocks noGrp="1"/>
          </p:cNvSpPr>
          <p:nvPr>
            <p:ph type="title"/>
          </p:nvPr>
        </p:nvSpPr>
        <p:spPr>
          <a:xfrm>
            <a:off x="395288" y="298450"/>
            <a:ext cx="7023100" cy="719138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mágneses tér</a:t>
            </a:r>
          </a:p>
        </p:txBody>
      </p:sp>
      <p:sp>
        <p:nvSpPr>
          <p:cNvPr id="23555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altLang="en-US" smtClean="0"/>
          </a:p>
        </p:txBody>
      </p:sp>
      <p:sp>
        <p:nvSpPr>
          <p:cNvPr id="23556" name="Tartalom helye 3"/>
          <p:cNvSpPr>
            <a:spLocks noGrp="1"/>
          </p:cNvSpPr>
          <p:nvPr>
            <p:ph sz="half" idx="2"/>
          </p:nvPr>
        </p:nvSpPr>
        <p:spPr>
          <a:xfrm>
            <a:off x="6516688" y="1371600"/>
            <a:ext cx="1941512" cy="5105400"/>
          </a:xfrm>
        </p:spPr>
        <p:txBody>
          <a:bodyPr/>
          <a:lstStyle/>
          <a:p>
            <a:pPr>
              <a:buFontTx/>
              <a:buNone/>
            </a:pPr>
            <a:r>
              <a:rPr lang="hu-HU" altLang="en-US" sz="1600" smtClean="0"/>
              <a:t>A Szaturnusz mágneses tere É-D átmetszésben.</a:t>
            </a:r>
          </a:p>
          <a:p>
            <a:pPr>
              <a:buFontTx/>
              <a:buNone/>
            </a:pPr>
            <a:r>
              <a:rPr lang="hu-HU" altLang="en-US" sz="1600" smtClean="0"/>
              <a:t>Figyeljük meg a záródó erővonalak elnyúlt alakját (magnetodiszk)</a:t>
            </a:r>
            <a:br>
              <a:rPr lang="hu-HU" altLang="en-US" sz="1600" smtClean="0"/>
            </a:br>
            <a:endParaRPr lang="hu-HU" altLang="en-US" sz="1600" smtClean="0"/>
          </a:p>
          <a:p>
            <a:pPr>
              <a:buFontTx/>
              <a:buNone/>
            </a:pPr>
            <a:r>
              <a:rPr lang="hu-HU" altLang="en-US" sz="1600" smtClean="0"/>
              <a:t>A nappali oldalon a tér dipól jellegű, az éjszakai oldalon a sugárirányú komponens a domináns.</a:t>
            </a:r>
          </a:p>
          <a:p>
            <a:pPr>
              <a:buFontTx/>
              <a:buNone/>
            </a:pPr>
            <a:endParaRPr lang="hu-HU" altLang="en-US" sz="1600" smtClean="0"/>
          </a:p>
        </p:txBody>
      </p:sp>
      <p:sp>
        <p:nvSpPr>
          <p:cNvPr id="23557" name="Dia számának hely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DAE702C8-21D5-4D16-B014-4F41E6BCCE98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5905500" cy="548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4"/>
          <p:cNvSpPr>
            <a:spLocks noGrp="1" noChangeArrowheads="1"/>
          </p:cNvSpPr>
          <p:nvPr>
            <p:ph type="title"/>
          </p:nvPr>
        </p:nvSpPr>
        <p:spPr>
          <a:xfrm>
            <a:off x="4633913" y="4151313"/>
            <a:ext cx="4352925" cy="1728787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sz="4900" dirty="0">
                <a:solidFill>
                  <a:schemeClr val="accent2">
                    <a:lumMod val="50000"/>
                  </a:schemeClr>
                </a:solidFill>
              </a:rPr>
              <a:t>A MAGNETODISZK</a:t>
            </a:r>
            <a:r>
              <a:rPr lang="hu-HU" altLang="en-US" sz="1800" dirty="0" smtClean="0"/>
              <a:t/>
            </a:r>
            <a:br>
              <a:rPr lang="hu-HU" altLang="en-US" sz="1800" dirty="0" smtClean="0"/>
            </a:br>
            <a:r>
              <a:rPr lang="hu-HU" altLang="en-US" sz="18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hu-HU" altLang="en-US" sz="1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altLang="en-US" sz="1800" dirty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hu-HU" altLang="en-US" sz="1800" dirty="0" smtClean="0">
                <a:solidFill>
                  <a:schemeClr val="accent2">
                    <a:lumMod val="50000"/>
                  </a:schemeClr>
                </a:solidFill>
              </a:rPr>
              <a:t> a gyors forgás miatti centrifugális erő, a mágneses tér ellenhatása és a plazma nyomása alakítja ki</a:t>
            </a:r>
            <a:br>
              <a:rPr lang="hu-HU" altLang="en-US" sz="1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altLang="en-US" sz="1800" dirty="0" smtClean="0">
                <a:solidFill>
                  <a:schemeClr val="accent2">
                    <a:lumMod val="50000"/>
                  </a:schemeClr>
                </a:solidFill>
              </a:rPr>
              <a:t>- az „alulról fúvó” napszél meghajlítja a </a:t>
            </a:r>
            <a:r>
              <a:rPr lang="hu-HU" altLang="en-US" sz="1800" dirty="0" err="1" smtClean="0">
                <a:solidFill>
                  <a:schemeClr val="accent2">
                    <a:lumMod val="50000"/>
                  </a:schemeClr>
                </a:solidFill>
              </a:rPr>
              <a:t>magnetodiszket</a:t>
            </a:r>
            <a:r>
              <a:rPr lang="hu-HU" altLang="en-US" sz="1800" dirty="0" smtClean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hu-HU" altLang="en-US" sz="1800" dirty="0" err="1" smtClean="0">
                <a:solidFill>
                  <a:schemeClr val="accent2">
                    <a:lumMod val="50000"/>
                  </a:schemeClr>
                </a:solidFill>
              </a:rPr>
              <a:t>bowl-shape</a:t>
            </a:r>
            <a:endParaRPr lang="hu-HU" altLang="en-US" sz="18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CC7ECCC-7840-4C93-A048-6415C3D3F21F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7239000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622675"/>
            <a:ext cx="40513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ím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7886700" cy="721692"/>
          </a:xfrm>
        </p:spPr>
        <p:txBody>
          <a:bodyPr/>
          <a:lstStyle/>
          <a:p>
            <a:pPr algn="l"/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Fő kérdések</a:t>
            </a:r>
          </a:p>
        </p:txBody>
      </p:sp>
      <p:sp>
        <p:nvSpPr>
          <p:cNvPr id="4099" name="Tartalom helye 2"/>
          <p:cNvSpPr>
            <a:spLocks noGrp="1"/>
          </p:cNvSpPr>
          <p:nvPr>
            <p:ph idx="1"/>
          </p:nvPr>
        </p:nvSpPr>
        <p:spPr>
          <a:xfrm>
            <a:off x="539552" y="1899319"/>
            <a:ext cx="7886700" cy="4116115"/>
          </a:xfrm>
        </p:spPr>
        <p:txBody>
          <a:bodyPr rtlCol="0">
            <a:normAutofit fontScale="85000" lnSpcReduction="10000"/>
          </a:bodyPr>
          <a:lstStyle/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dirty="0" smtClean="0"/>
              <a:t>Melyek a </a:t>
            </a:r>
            <a:r>
              <a:rPr lang="hu-HU" altLang="en-US" dirty="0" err="1" smtClean="0"/>
              <a:t>makroszkópikus</a:t>
            </a:r>
            <a:r>
              <a:rPr lang="hu-HU" altLang="en-US" dirty="0" smtClean="0"/>
              <a:t> tartományok a </a:t>
            </a:r>
            <a:r>
              <a:rPr lang="hu-HU" altLang="en-US" dirty="0" err="1" smtClean="0"/>
              <a:t>magnetoszférában</a:t>
            </a:r>
            <a:r>
              <a:rPr lang="hu-HU" altLang="en-US" dirty="0" smtClean="0"/>
              <a:t>?</a:t>
            </a:r>
          </a:p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dirty="0" smtClean="0"/>
              <a:t>E tartományokban melyek a jellemző plazmaparaméterek átlagos értékei?</a:t>
            </a:r>
          </a:p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dirty="0" smtClean="0"/>
              <a:t>Hol vannak e tartományok határai?</a:t>
            </a:r>
          </a:p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dirty="0" smtClean="0"/>
              <a:t>Hol vannak a források és nyelők, milyen transzport folyamatok vannak?</a:t>
            </a:r>
          </a:p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dirty="0" smtClean="0"/>
              <a:t>Melyek a domináns fizikai folyamatok, kölcsönhatások?</a:t>
            </a:r>
          </a:p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dirty="0" smtClean="0"/>
              <a:t>Hogyan befolyásolja a napszél és a bolygók forgása a domináns folyamatokat?</a:t>
            </a:r>
          </a:p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dirty="0" smtClean="0"/>
              <a:t>Példaként a Szaturnusz </a:t>
            </a:r>
            <a:r>
              <a:rPr lang="hu-HU" altLang="en-US" dirty="0" err="1" smtClean="0"/>
              <a:t>magnetoszféráját</a:t>
            </a:r>
            <a:r>
              <a:rPr lang="hu-HU" altLang="en-US" dirty="0" smtClean="0"/>
              <a:t> tekintjük</a:t>
            </a:r>
          </a:p>
        </p:txBody>
      </p:sp>
      <p:sp>
        <p:nvSpPr>
          <p:cNvPr id="9220" name="Dia számának hely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067F9EE1-F09D-466C-8E4E-BBA886DB318F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altLang="en-US" sz="1600" dirty="0" smtClean="0"/>
              <a:t>UVIS map of OI at 1304 Å from</a:t>
            </a:r>
            <a:r>
              <a:rPr lang="hu-HU" altLang="en-US" sz="1600" dirty="0" smtClean="0"/>
              <a:t> </a:t>
            </a:r>
            <a:r>
              <a:rPr lang="nb-NO" altLang="en-US" sz="1600" dirty="0" smtClean="0"/>
              <a:t>Melin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et al. (2009). </a:t>
            </a:r>
            <a:r>
              <a:rPr lang="hu-HU" altLang="en-US" sz="1600" dirty="0" smtClean="0"/>
              <a:t/>
            </a:r>
            <a:br>
              <a:rPr lang="hu-HU" altLang="en-US" sz="1600" dirty="0" smtClean="0"/>
            </a:br>
            <a:endParaRPr lang="hu-HU" altLang="en-US" sz="1600" dirty="0" smtClean="0"/>
          </a:p>
          <a:p>
            <a:endParaRPr lang="hu-HU" altLang="en-US" sz="1600" dirty="0"/>
          </a:p>
          <a:p>
            <a:r>
              <a:rPr lang="en-US" altLang="en-US" sz="1600" dirty="0" smtClean="0"/>
              <a:t> MIMI/INCA ENA imaging of the ring current in the range 20–50 </a:t>
            </a:r>
            <a:r>
              <a:rPr lang="en-US" altLang="en-US" sz="1600" dirty="0" err="1" smtClean="0"/>
              <a:t>keV</a:t>
            </a:r>
            <a:r>
              <a:rPr lang="en-US" altLang="en-US" sz="1600" dirty="0" smtClean="0"/>
              <a:t>. Saturn is at the</a:t>
            </a:r>
            <a:r>
              <a:rPr lang="hu-HU" altLang="en-US" sz="1600" dirty="0" smtClean="0"/>
              <a:t> </a:t>
            </a:r>
            <a:r>
              <a:rPr lang="en-US" altLang="en-US" sz="1600" dirty="0" err="1" smtClean="0"/>
              <a:t>centre</a:t>
            </a:r>
            <a:r>
              <a:rPr lang="en-US" altLang="en-US" sz="1600" dirty="0" smtClean="0"/>
              <a:t>, the </a:t>
            </a:r>
            <a:r>
              <a:rPr lang="en-US" altLang="en-US" sz="1600" i="1" dirty="0" smtClean="0"/>
              <a:t>dotted lines </a:t>
            </a:r>
            <a:r>
              <a:rPr lang="en-US" altLang="en-US" sz="1600" dirty="0" smtClean="0"/>
              <a:t>represent </a:t>
            </a:r>
            <a:r>
              <a:rPr lang="en-US" altLang="en-US" sz="1600" i="1" dirty="0" smtClean="0"/>
              <a:t>the</a:t>
            </a:r>
            <a:r>
              <a:rPr lang="en-US" altLang="en-US" sz="1600" dirty="0" smtClean="0"/>
              <a:t> orbit of Rhea (8</a:t>
            </a:r>
            <a:r>
              <a:rPr lang="en-US" altLang="en-US" sz="1600" i="1" dirty="0" smtClean="0"/>
              <a:t>.</a:t>
            </a:r>
            <a:r>
              <a:rPr lang="en-US" altLang="en-US" sz="1600" dirty="0" smtClean="0"/>
              <a:t>74 </a:t>
            </a:r>
            <a:r>
              <a:rPr lang="en-US" altLang="en-US" sz="1600" i="1" dirty="0" smtClean="0"/>
              <a:t>RS </a:t>
            </a:r>
            <a:r>
              <a:rPr lang="en-US" altLang="en-US" sz="1600" dirty="0" smtClean="0"/>
              <a:t>) and Titan (20</a:t>
            </a:r>
            <a:r>
              <a:rPr lang="en-US" altLang="en-US" sz="1600" i="1" dirty="0" smtClean="0"/>
              <a:t>.</a:t>
            </a:r>
            <a:r>
              <a:rPr lang="en-US" altLang="en-US" sz="1600" dirty="0" smtClean="0"/>
              <a:t>2 </a:t>
            </a:r>
            <a:r>
              <a:rPr lang="en-US" altLang="en-US" sz="1600" i="1" dirty="0" smtClean="0"/>
              <a:t>RS </a:t>
            </a:r>
            <a:r>
              <a:rPr lang="en-US" altLang="en-US" sz="1600" dirty="0" smtClean="0"/>
              <a:t>). </a:t>
            </a:r>
            <a:r>
              <a:rPr lang="hu-HU" altLang="en-US" sz="1600" dirty="0" smtClean="0"/>
              <a:t/>
            </a:r>
            <a:br>
              <a:rPr lang="hu-HU" altLang="en-US" sz="1600" dirty="0" smtClean="0"/>
            </a:br>
            <a:endParaRPr lang="hu-HU" altLang="en-US" sz="1600" dirty="0" smtClean="0"/>
          </a:p>
          <a:p>
            <a:r>
              <a:rPr lang="en-US" altLang="en-US" sz="1600" dirty="0" smtClean="0"/>
              <a:t>The </a:t>
            </a:r>
            <a:r>
              <a:rPr lang="en-US" altLang="en-US" sz="1600" i="1" dirty="0" smtClean="0"/>
              <a:t>Z</a:t>
            </a:r>
            <a:r>
              <a:rPr lang="en-US" altLang="en-US" sz="1600" dirty="0" smtClean="0"/>
              <a:t>-axis points parallel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to Saturn’s spin axis, the </a:t>
            </a:r>
            <a:r>
              <a:rPr lang="en-US" altLang="en-US" sz="1600" i="1" dirty="0" smtClean="0"/>
              <a:t>X</a:t>
            </a:r>
            <a:r>
              <a:rPr lang="en-US" altLang="en-US" sz="1600" dirty="0" smtClean="0"/>
              <a:t>-axis points roughly sunward in the plane formed by the Saturn-Sun line and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Saturn’s spin axis, and the </a:t>
            </a:r>
            <a:r>
              <a:rPr lang="en-US" altLang="en-US" sz="1600" i="1" dirty="0" smtClean="0"/>
              <a:t>Y </a:t>
            </a:r>
            <a:r>
              <a:rPr lang="en-US" altLang="en-US" sz="1600" dirty="0" smtClean="0"/>
              <a:t>-axis completes the right-handed system (adapted from </a:t>
            </a:r>
            <a:r>
              <a:rPr lang="en-US" altLang="en-US" sz="1600" dirty="0" err="1" smtClean="0"/>
              <a:t>Krimigis</a:t>
            </a:r>
            <a:r>
              <a:rPr lang="en-US" altLang="en-US" sz="1600" dirty="0" smtClean="0"/>
              <a:t> et al. 2007).</a:t>
            </a:r>
            <a:endParaRPr lang="hu-HU" altLang="en-US" sz="1600" dirty="0" smtClean="0"/>
          </a:p>
        </p:txBody>
      </p:sp>
      <p:sp>
        <p:nvSpPr>
          <p:cNvPr id="3" name="Cím 1"/>
          <p:cNvSpPr>
            <a:spLocks noGrp="1"/>
          </p:cNvSpPr>
          <p:nvPr>
            <p:ph type="title"/>
          </p:nvPr>
        </p:nvSpPr>
        <p:spPr>
          <a:xfrm>
            <a:off x="468313" y="246063"/>
            <a:ext cx="7886700" cy="132556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hu-HU" altLang="en-US" dirty="0" err="1">
                <a:solidFill>
                  <a:schemeClr val="accent2">
                    <a:lumMod val="50000"/>
                  </a:schemeClr>
                </a:solidFill>
              </a:rPr>
              <a:t>magnetoszféra</a:t>
            </a: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 „képei”</a:t>
            </a:r>
          </a:p>
        </p:txBody>
      </p:sp>
      <p:sp>
        <p:nvSpPr>
          <p:cNvPr id="25604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altLang="en-US" smtClean="0"/>
          </a:p>
        </p:txBody>
      </p:sp>
      <p:sp>
        <p:nvSpPr>
          <p:cNvPr id="25605" name="Dia számának hely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0BBA1811-E8D8-4CCC-A69B-7170F0C1E293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413"/>
            <a:ext cx="4170362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4"/>
          <p:cNvSpPr>
            <a:spLocks noGrp="1" noChangeArrowheads="1"/>
          </p:cNvSpPr>
          <p:nvPr>
            <p:ph type="title"/>
          </p:nvPr>
        </p:nvSpPr>
        <p:spPr>
          <a:xfrm>
            <a:off x="341313" y="333375"/>
            <a:ext cx="7491412" cy="611188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gyűrűáram</a:t>
            </a:r>
            <a:endParaRPr lang="en-US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FDA213FE-6314-4F9E-8F0D-D3B1D7267AEE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1139825"/>
            <a:ext cx="6521450" cy="531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376238" y="17463"/>
            <a:ext cx="7886700" cy="132556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 err="1">
                <a:solidFill>
                  <a:schemeClr val="accent2">
                    <a:lumMod val="50000"/>
                  </a:schemeClr>
                </a:solidFill>
              </a:rPr>
              <a:t>Enceladus</a:t>
            </a: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: a fontos anyagforrás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A6F35AFA-D107-4648-84FA-9320442CD5FB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29700" name="Picture 3" descr="EncM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 descr="EncJetPIA082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708275"/>
            <a:ext cx="30924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Enc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95713"/>
            <a:ext cx="4176713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6"/>
          <p:cNvSpPr txBox="1">
            <a:spLocks noChangeArrowheads="1"/>
          </p:cNvSpPr>
          <p:nvPr/>
        </p:nvSpPr>
        <p:spPr bwMode="auto">
          <a:xfrm>
            <a:off x="5451475" y="1196975"/>
            <a:ext cx="36925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FontTx/>
              <a:buChar char="•"/>
            </a:pPr>
            <a:r>
              <a:rPr lang="hu-HU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ELSŐ JEL: ZAVAR A MÁGNESES TÉRBEN</a:t>
            </a:r>
          </a:p>
          <a:p>
            <a:pPr algn="l">
              <a:lnSpc>
                <a:spcPct val="100000"/>
              </a:lnSpc>
              <a:spcBef>
                <a:spcPct val="50000"/>
              </a:spcBef>
              <a:buFontTx/>
              <a:buChar char="•"/>
            </a:pPr>
            <a:r>
              <a:rPr lang="hu-HU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AZ ANYAGKIÁRAMLÁS KÉPEI.  FORRÁS: DÉLI PÓLUS KÖRNYÉKE</a:t>
            </a:r>
          </a:p>
        </p:txBody>
      </p:sp>
      <p:sp>
        <p:nvSpPr>
          <p:cNvPr id="29704" name="Text Box 7"/>
          <p:cNvSpPr txBox="1">
            <a:spLocks noChangeArrowheads="1"/>
          </p:cNvSpPr>
          <p:nvPr/>
        </p:nvSpPr>
        <p:spPr bwMode="auto">
          <a:xfrm>
            <a:off x="611188" y="6381750"/>
            <a:ext cx="44656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hu-HU" altLang="en-US" sz="1600" b="1">
                <a:solidFill>
                  <a:srgbClr val="CC0000"/>
                </a:solidFill>
                <a:latin typeface="Arial" panose="020B0604020202020204" pitchFamily="34" charset="0"/>
              </a:rPr>
              <a:t>Kiáramló energia ~10 GW!!!</a:t>
            </a:r>
            <a:endParaRPr lang="en-US" altLang="en-US" sz="1600" b="1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953000"/>
            <a:ext cx="2857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6" name="Text Box 9"/>
          <p:cNvSpPr txBox="1">
            <a:spLocks noChangeArrowheads="1"/>
          </p:cNvSpPr>
          <p:nvPr/>
        </p:nvSpPr>
        <p:spPr bwMode="auto">
          <a:xfrm>
            <a:off x="3492500" y="5084763"/>
            <a:ext cx="12954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hu-HU" altLang="en-US" sz="1400">
                <a:solidFill>
                  <a:schemeClr val="bg1"/>
                </a:solidFill>
                <a:latin typeface="Arial" panose="020B0604020202020204" pitchFamily="34" charset="0"/>
              </a:rPr>
              <a:t>A KIÁRAMLÓ ANYAG TÁVOLRA IS ELJUT</a:t>
            </a:r>
            <a:endParaRPr lang="en-U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970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44675"/>
            <a:ext cx="2174875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8" name="Text Box 11"/>
          <p:cNvSpPr txBox="1">
            <a:spLocks noChangeArrowheads="1"/>
          </p:cNvSpPr>
          <p:nvPr/>
        </p:nvSpPr>
        <p:spPr bwMode="auto">
          <a:xfrm>
            <a:off x="6516688" y="6308725"/>
            <a:ext cx="21605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hu-HU" altLang="en-US" sz="1600" b="1">
                <a:solidFill>
                  <a:srgbClr val="CC0000"/>
                </a:solidFill>
                <a:latin typeface="Arial" panose="020B0604020202020204" pitchFamily="34" charset="0"/>
              </a:rPr>
              <a:t>Kiáramló gáz ~100-300 kg/s !!!</a:t>
            </a:r>
            <a:endParaRPr lang="en-US" altLang="en-US" sz="1600" b="1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619126"/>
            <a:ext cx="7886700" cy="5222874"/>
          </a:xfrm>
        </p:spPr>
        <p:txBody>
          <a:bodyPr anchor="t"/>
          <a:lstStyle/>
          <a:p>
            <a:pPr algn="l">
              <a:lnSpc>
                <a:spcPct val="100000"/>
              </a:lnSpc>
            </a:pPr>
            <a:r>
              <a:rPr lang="hu-HU" dirty="0" err="1" smtClean="0">
                <a:solidFill>
                  <a:schemeClr val="accent2">
                    <a:lumMod val="50000"/>
                  </a:schemeClr>
                </a:solidFill>
              </a:rPr>
              <a:t>Enceladus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- sarki régió</a:t>
            </a:r>
            <a:b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 2016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/>
              <a:t>23</a:t>
            </a:fld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4906158" y="4787013"/>
            <a:ext cx="3154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„Tigriscsíkok”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 jég alatt olvadt óceán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Globális óceán?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/>
              <a:t>Úgy tűnik igen.</a:t>
            </a:r>
            <a:endParaRPr lang="hu-HU" dirty="0"/>
          </a:p>
        </p:txBody>
      </p:sp>
      <p:pic>
        <p:nvPicPr>
          <p:cNvPr id="7" name="Picture 5" descr="Enc PIA124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1124743"/>
            <a:ext cx="4225106" cy="269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Enc model PIA120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07271"/>
            <a:ext cx="3966716" cy="29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82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ím 1"/>
          <p:cNvSpPr>
            <a:spLocks noGrp="1"/>
          </p:cNvSpPr>
          <p:nvPr>
            <p:ph type="title"/>
          </p:nvPr>
        </p:nvSpPr>
        <p:spPr>
          <a:xfrm>
            <a:off x="104775" y="290513"/>
            <a:ext cx="7886700" cy="132556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Az </a:t>
            </a:r>
            <a:r>
              <a:rPr lang="hu-HU" altLang="en-US" dirty="0" err="1">
                <a:solidFill>
                  <a:schemeClr val="accent2">
                    <a:lumMod val="50000"/>
                  </a:schemeClr>
                </a:solidFill>
              </a:rPr>
              <a:t>Enceladus</a:t>
            </a: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 anyagkiáramlása</a:t>
            </a:r>
          </a:p>
        </p:txBody>
      </p:sp>
      <p:sp>
        <p:nvSpPr>
          <p:cNvPr id="3072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altLang="en-US" smtClean="0"/>
          </a:p>
        </p:txBody>
      </p:sp>
      <p:sp>
        <p:nvSpPr>
          <p:cNvPr id="3072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altLang="en-US" smtClean="0"/>
          </a:p>
        </p:txBody>
      </p:sp>
      <p:sp>
        <p:nvSpPr>
          <p:cNvPr id="30725" name="Dia számának hely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B3C67B39-D154-449E-8673-091113A778CC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844675"/>
            <a:ext cx="44672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1844675"/>
            <a:ext cx="44672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/>
          <p:cNvSpPr>
            <a:spLocks noGrp="1" noChangeArrowheads="1"/>
          </p:cNvSpPr>
          <p:nvPr>
            <p:ph type="title"/>
          </p:nvPr>
        </p:nvSpPr>
        <p:spPr>
          <a:xfrm>
            <a:off x="4499992" y="620688"/>
            <a:ext cx="3672284" cy="2315344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sz="4000" dirty="0" smtClean="0">
                <a:solidFill>
                  <a:schemeClr val="accent2">
                    <a:lumMod val="50000"/>
                  </a:schemeClr>
                </a:solidFill>
              </a:rPr>
              <a:t>Az </a:t>
            </a:r>
            <a:r>
              <a:rPr lang="hu-HU" altLang="en-US" sz="4000" dirty="0" err="1" smtClean="0">
                <a:solidFill>
                  <a:schemeClr val="accent2">
                    <a:lumMod val="50000"/>
                  </a:schemeClr>
                </a:solidFill>
              </a:rPr>
              <a:t>Enceladus</a:t>
            </a:r>
            <a:r>
              <a:rPr lang="hu-HU" altLang="en-US" sz="4000" dirty="0" smtClean="0">
                <a:solidFill>
                  <a:schemeClr val="accent2">
                    <a:lumMod val="50000"/>
                  </a:schemeClr>
                </a:solidFill>
              </a:rPr>
              <a:t> „lábnyoma” a Szaturnusz sarki fényében</a:t>
            </a:r>
            <a:endParaRPr lang="en-US" alt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6387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321175" cy="3182938"/>
          </a:xfrm>
          <a:noFill/>
        </p:spPr>
      </p:pic>
      <p:pic>
        <p:nvPicPr>
          <p:cNvPr id="16388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3213100"/>
            <a:ext cx="6262687" cy="3465513"/>
          </a:xfrm>
          <a:noFill/>
        </p:spPr>
      </p:pic>
      <p:sp>
        <p:nvSpPr>
          <p:cNvPr id="16389" name="Dia számának hely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AB272467-4E05-463C-A317-D7A76962B2A1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Szaturnusz gyűrűi</a:t>
            </a:r>
          </a:p>
        </p:txBody>
      </p:sp>
      <p:pic>
        <p:nvPicPr>
          <p:cNvPr id="2" name="Picture 4" descr="Rings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268413"/>
            <a:ext cx="2540000" cy="23749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6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altLang="en-US" sz="1800" b="1" smtClean="0"/>
              <a:t>Gyűrűk keletkezése még nem tisztázott. Lehetőségek:</a:t>
            </a:r>
          </a:p>
          <a:p>
            <a:pPr lvl="1"/>
            <a:r>
              <a:rPr lang="hu-HU" altLang="en-US" sz="1800" b="1" smtClean="0"/>
              <a:t>Maradvány Szaturnusz keletkezésének idejéből</a:t>
            </a:r>
          </a:p>
          <a:p>
            <a:pPr lvl="1"/>
            <a:r>
              <a:rPr lang="hu-HU" altLang="en-US" sz="1800" b="1" smtClean="0"/>
              <a:t>Széttört aszteroid vagy üstökös maradványa</a:t>
            </a:r>
          </a:p>
          <a:p>
            <a:r>
              <a:rPr lang="hu-HU" altLang="en-US" sz="1800" b="1" smtClean="0"/>
              <a:t>Folyamatos megújulás</a:t>
            </a:r>
          </a:p>
          <a:p>
            <a:endParaRPr lang="hu-HU" altLang="en-US" sz="1800" b="1" smtClean="0"/>
          </a:p>
          <a:p>
            <a:r>
              <a:rPr lang="hu-HU" altLang="en-US" sz="1800" b="1" smtClean="0"/>
              <a:t>Híg plazma réteg a gyűrűk felett</a:t>
            </a:r>
            <a:br>
              <a:rPr lang="hu-HU" altLang="en-US" sz="1800" b="1" smtClean="0"/>
            </a:br>
            <a:endParaRPr lang="hu-HU" altLang="en-US" sz="1800" b="1" smtClean="0"/>
          </a:p>
          <a:p>
            <a:r>
              <a:rPr lang="hu-HU" altLang="en-US" sz="1800" b="1" smtClean="0"/>
              <a:t>A belső magnetoszférába beáramló anyag egyik forrása, a fontosabb, jeges holdak mellett</a:t>
            </a:r>
          </a:p>
          <a:p>
            <a:endParaRPr lang="hu-HU" altLang="en-US" sz="1800" b="1" smtClean="0"/>
          </a:p>
        </p:txBody>
      </p:sp>
      <p:sp>
        <p:nvSpPr>
          <p:cNvPr id="28677" name="Dia számának helye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4ECA1B28-B3D1-4EA9-9941-5F6203E6E760}" type="slidenum">
              <a:rPr lang="en-US" altLang="en-US" sz="1400" smtClean="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 smtClean="0">
              <a:latin typeface="Times New Roman" panose="02020603050405020304" pitchFamily="18" charset="0"/>
            </a:endParaRPr>
          </a:p>
        </p:txBody>
      </p:sp>
      <p:pic>
        <p:nvPicPr>
          <p:cNvPr id="2867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6338"/>
            <a:ext cx="361315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ím 1"/>
          <p:cNvSpPr>
            <a:spLocks noGrp="1"/>
          </p:cNvSpPr>
          <p:nvPr>
            <p:ph type="title"/>
          </p:nvPr>
        </p:nvSpPr>
        <p:spPr>
          <a:xfrm>
            <a:off x="179388" y="265113"/>
            <a:ext cx="8077200" cy="132715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Szaturnusz „furcsa” periodicitása</a:t>
            </a:r>
          </a:p>
        </p:txBody>
      </p:sp>
      <p:sp>
        <p:nvSpPr>
          <p:cNvPr id="31747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altLang="en-US" smtClean="0"/>
          </a:p>
        </p:txBody>
      </p:sp>
      <p:sp>
        <p:nvSpPr>
          <p:cNvPr id="31748" name="Tartalom helye 3"/>
          <p:cNvSpPr>
            <a:spLocks noGrp="1"/>
          </p:cNvSpPr>
          <p:nvPr>
            <p:ph sz="half" idx="2"/>
          </p:nvPr>
        </p:nvSpPr>
        <p:spPr>
          <a:xfrm>
            <a:off x="6373813" y="1196975"/>
            <a:ext cx="2519362" cy="5280025"/>
          </a:xfrm>
        </p:spPr>
        <p:txBody>
          <a:bodyPr/>
          <a:lstStyle/>
          <a:p>
            <a:pPr>
              <a:buFontTx/>
              <a:buNone/>
            </a:pPr>
            <a:r>
              <a:rPr lang="hu-HU" altLang="en-US" sz="1800" dirty="0" smtClean="0"/>
              <a:t>Minden mágneses bolygónak van sugárzása a kilométer hosszúságú tartományban</a:t>
            </a:r>
            <a:br>
              <a:rPr lang="hu-HU" altLang="en-US" sz="1800" dirty="0" smtClean="0"/>
            </a:br>
            <a:endParaRPr lang="hu-HU" altLang="en-US" sz="1800" dirty="0" smtClean="0"/>
          </a:p>
          <a:p>
            <a:pPr>
              <a:buFontTx/>
              <a:buNone/>
            </a:pPr>
            <a:r>
              <a:rPr lang="hu-HU" altLang="en-US" sz="1800" dirty="0" smtClean="0"/>
              <a:t>Ezek periodicitása általában a bolygó forgásának periódusához illeszkedik. A Szaturnusznál ez nem így van.</a:t>
            </a:r>
          </a:p>
          <a:p>
            <a:pPr>
              <a:buFontTx/>
              <a:buNone/>
            </a:pPr>
            <a:endParaRPr lang="hu-HU" altLang="en-US" sz="1800" dirty="0" smtClean="0"/>
          </a:p>
          <a:p>
            <a:pPr>
              <a:buFontTx/>
              <a:buNone/>
            </a:pPr>
            <a:r>
              <a:rPr lang="hu-HU" altLang="en-US" sz="1800" dirty="0" smtClean="0"/>
              <a:t>A kétfajta periodicitás megjelenik a plazmajelenségekben</a:t>
            </a:r>
          </a:p>
          <a:p>
            <a:pPr>
              <a:buFontTx/>
              <a:buNone/>
            </a:pPr>
            <a:r>
              <a:rPr lang="hu-HU" altLang="en-US" sz="1800" dirty="0" smtClean="0"/>
              <a:t>SKR= </a:t>
            </a:r>
            <a:r>
              <a:rPr lang="hu-HU" altLang="en-US" sz="1800" dirty="0" err="1" smtClean="0"/>
              <a:t>Saturn</a:t>
            </a:r>
            <a:r>
              <a:rPr lang="hu-HU" altLang="en-US" sz="1800" dirty="0" smtClean="0"/>
              <a:t> </a:t>
            </a:r>
            <a:r>
              <a:rPr lang="hu-HU" altLang="en-US" sz="1800" dirty="0" err="1" smtClean="0"/>
              <a:t>Kilometric</a:t>
            </a:r>
            <a:r>
              <a:rPr lang="hu-HU" altLang="en-US" sz="1800" dirty="0" smtClean="0"/>
              <a:t> </a:t>
            </a:r>
            <a:r>
              <a:rPr lang="hu-HU" altLang="en-US" sz="1800" dirty="0" err="1" smtClean="0"/>
              <a:t>Radiation</a:t>
            </a:r>
            <a:endParaRPr lang="hu-HU" altLang="en-US" sz="1800" dirty="0" smtClean="0"/>
          </a:p>
        </p:txBody>
      </p:sp>
      <p:sp>
        <p:nvSpPr>
          <p:cNvPr id="31749" name="Dia számának hely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5205B444-F00B-49A4-A2C8-BF8AE1929794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5978525" cy="45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ím 1"/>
          <p:cNvSpPr>
            <a:spLocks noGrp="1"/>
          </p:cNvSpPr>
          <p:nvPr>
            <p:ph type="title"/>
          </p:nvPr>
        </p:nvSpPr>
        <p:spPr>
          <a:xfrm>
            <a:off x="179388" y="404813"/>
            <a:ext cx="7769225" cy="132556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sz="1800" dirty="0" smtClean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hu-HU" altLang="en-US" sz="1800" dirty="0" err="1" smtClean="0">
                <a:solidFill>
                  <a:schemeClr val="accent2">
                    <a:lumMod val="50000"/>
                  </a:schemeClr>
                </a:solidFill>
              </a:rPr>
              <a:t>Saturnusz</a:t>
            </a:r>
            <a:r>
              <a:rPr lang="hu-HU" altLang="en-US" sz="1800" dirty="0" smtClean="0">
                <a:solidFill>
                  <a:schemeClr val="accent2">
                    <a:lumMod val="50000"/>
                  </a:schemeClr>
                </a:solidFill>
              </a:rPr>
              <a:t> éjszakai oldalán az elnyúló </a:t>
            </a:r>
            <a:r>
              <a:rPr lang="hu-HU" altLang="en-US" sz="1800" dirty="0" err="1" smtClean="0">
                <a:solidFill>
                  <a:schemeClr val="accent2">
                    <a:lumMod val="50000"/>
                  </a:schemeClr>
                </a:solidFill>
              </a:rPr>
              <a:t>magnetodiszk</a:t>
            </a:r>
            <a:r>
              <a:rPr lang="hu-HU" altLang="en-US" sz="1800" dirty="0" smtClean="0">
                <a:solidFill>
                  <a:schemeClr val="accent2">
                    <a:lumMod val="50000"/>
                  </a:schemeClr>
                </a:solidFill>
              </a:rPr>
              <a:t> mágneses tere sugárirányú. A diszk „közepén” a legsűrűbb a plazma (</a:t>
            </a:r>
            <a:r>
              <a:rPr lang="hu-HU" altLang="en-US" sz="1800" dirty="0" err="1" smtClean="0">
                <a:solidFill>
                  <a:schemeClr val="accent2">
                    <a:lumMod val="50000"/>
                  </a:schemeClr>
                </a:solidFill>
              </a:rPr>
              <a:t>Khurana</a:t>
            </a:r>
            <a:r>
              <a:rPr lang="en-US" altLang="en-US" sz="1800" dirty="0" smtClean="0">
                <a:solidFill>
                  <a:schemeClr val="accent2">
                    <a:lumMod val="50000"/>
                  </a:schemeClr>
                </a:solidFill>
              </a:rPr>
              <a:t> et al. (20</a:t>
            </a:r>
            <a:r>
              <a:rPr lang="hu-HU" altLang="en-US" sz="1800" dirty="0" smtClean="0">
                <a:solidFill>
                  <a:schemeClr val="accent2">
                    <a:lumMod val="50000"/>
                  </a:schemeClr>
                </a:solidFill>
              </a:rPr>
              <a:t>09</a:t>
            </a:r>
            <a:r>
              <a:rPr lang="en-US" altLang="en-US" sz="1800" dirty="0" smtClean="0">
                <a:solidFill>
                  <a:schemeClr val="accent2">
                    <a:lumMod val="50000"/>
                  </a:schemeClr>
                </a:solidFill>
              </a:rPr>
              <a:t>), J. </a:t>
            </a:r>
            <a:r>
              <a:rPr lang="en-US" altLang="en-US" sz="1800" dirty="0" err="1" smtClean="0">
                <a:solidFill>
                  <a:schemeClr val="accent2">
                    <a:lumMod val="50000"/>
                  </a:schemeClr>
                </a:solidFill>
              </a:rPr>
              <a:t>Geophys</a:t>
            </a:r>
            <a:r>
              <a:rPr lang="en-US" altLang="en-US" sz="1800" dirty="0" smtClean="0">
                <a:solidFill>
                  <a:schemeClr val="accent2">
                    <a:lumMod val="50000"/>
                  </a:schemeClr>
                </a:solidFill>
              </a:rPr>
              <a:t>. Res</a:t>
            </a:r>
            <a:r>
              <a:rPr lang="hu-HU" altLang="en-US" sz="18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34819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CAA6D3AA-3D44-4310-960E-CA39E403D974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9375"/>
            <a:ext cx="6913562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6621463" y="2997200"/>
            <a:ext cx="24145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Kapcsolat a sűrű plazma helye és a mágneses egyenlítő (B</a:t>
            </a:r>
            <a:r>
              <a:rPr lang="hu-HU" altLang="en-US" sz="1600" baseline="-25000">
                <a:latin typeface="Arial" panose="020B0604020202020204" pitchFamily="34" charset="0"/>
              </a:rPr>
              <a:t>r</a:t>
            </a:r>
            <a:r>
              <a:rPr lang="hu-HU" altLang="en-US" sz="1600">
                <a:latin typeface="Arial" panose="020B0604020202020204" pitchFamily="34" charset="0"/>
              </a:rPr>
              <a:t>=0) között. </a:t>
            </a:r>
            <a:endParaRPr lang="en-US" altLang="en-US" sz="1600">
              <a:latin typeface="Arial" panose="020B0604020202020204" pitchFamily="34" charset="0"/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83997" y="10636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hu-HU" altLang="en-US" sz="4000" dirty="0" err="1" smtClean="0">
                <a:solidFill>
                  <a:schemeClr val="accent2">
                    <a:lumMod val="50000"/>
                  </a:schemeClr>
                </a:solidFill>
              </a:rPr>
              <a:t>Magnetodiszk</a:t>
            </a:r>
            <a:r>
              <a:rPr lang="hu-HU" altLang="en-US" sz="4000" dirty="0" smtClean="0">
                <a:solidFill>
                  <a:schemeClr val="accent2">
                    <a:lumMod val="50000"/>
                  </a:schemeClr>
                </a:solidFill>
              </a:rPr>
              <a:t> és plazmalepel</a:t>
            </a:r>
            <a:endParaRPr lang="hu-HU" alt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ím 1"/>
          <p:cNvSpPr>
            <a:spLocks noGrp="1"/>
          </p:cNvSpPr>
          <p:nvPr>
            <p:ph type="title"/>
          </p:nvPr>
        </p:nvSpPr>
        <p:spPr>
          <a:xfrm>
            <a:off x="4787900" y="293688"/>
            <a:ext cx="3670300" cy="2016125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sz="4900" dirty="0" smtClean="0">
                <a:solidFill>
                  <a:schemeClr val="accent2">
                    <a:lumMod val="50000"/>
                  </a:schemeClr>
                </a:solidFill>
              </a:rPr>
              <a:t>Modell a </a:t>
            </a:r>
            <a:r>
              <a:rPr lang="hu-HU" altLang="en-US" sz="4900" dirty="0" err="1" smtClean="0">
                <a:solidFill>
                  <a:schemeClr val="accent2">
                    <a:lumMod val="50000"/>
                  </a:schemeClr>
                </a:solidFill>
              </a:rPr>
              <a:t>magnetodiszk</a:t>
            </a:r>
            <a:r>
              <a:rPr lang="hu-HU" altLang="en-US" sz="4900" dirty="0" smtClean="0">
                <a:solidFill>
                  <a:schemeClr val="accent2">
                    <a:lumMod val="50000"/>
                  </a:schemeClr>
                </a:solidFill>
              </a:rPr>
              <a:t> viselkedésére</a:t>
            </a:r>
            <a:r>
              <a:rPr lang="hu-HU" altLang="en-US" dirty="0" smtClean="0"/>
              <a:t/>
            </a:r>
            <a:br>
              <a:rPr lang="hu-HU" altLang="en-US" dirty="0" smtClean="0"/>
            </a:br>
            <a:r>
              <a:rPr lang="en-US" altLang="en-US" sz="1800" dirty="0" err="1" smtClean="0"/>
              <a:t>Jia</a:t>
            </a:r>
            <a:r>
              <a:rPr lang="en-US" altLang="en-US" sz="1800" dirty="0" smtClean="0"/>
              <a:t> and </a:t>
            </a:r>
            <a:r>
              <a:rPr lang="en-US" altLang="en-US" sz="1800" dirty="0" err="1" smtClean="0"/>
              <a:t>Kivelson</a:t>
            </a:r>
            <a:r>
              <a:rPr lang="en-US" altLang="en-US" sz="1800" dirty="0" smtClean="0"/>
              <a:t> (2012)</a:t>
            </a:r>
            <a:r>
              <a:rPr lang="hu-HU" altLang="en-US" sz="1800" dirty="0" smtClean="0"/>
              <a:t>, JGR</a:t>
            </a:r>
            <a:br>
              <a:rPr lang="hu-HU" altLang="en-US" sz="1800" dirty="0" smtClean="0"/>
            </a:br>
            <a:endParaRPr lang="hu-HU" altLang="en-US" sz="1800" dirty="0" smtClean="0"/>
          </a:p>
        </p:txBody>
      </p:sp>
      <p:sp>
        <p:nvSpPr>
          <p:cNvPr id="35843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00B56577-7B3D-4887-8C6C-6EA03ACA8C86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60350"/>
            <a:ext cx="4392613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4859338" y="2420938"/>
            <a:ext cx="3960812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hu-HU" sz="2000" dirty="0">
                <a:latin typeface="+mn-lt"/>
              </a:rPr>
              <a:t>A jelenségek periódusa közel a bolygó forgási periódusához, de kicsit eltér attól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hu-HU" sz="2000" dirty="0">
                <a:latin typeface="+mn-lt"/>
              </a:rPr>
              <a:t>Északon és délen kicsit </a:t>
            </a:r>
            <a:r>
              <a:rPr lang="hu-HU" sz="2000" dirty="0" smtClean="0">
                <a:latin typeface="+mn-lt"/>
              </a:rPr>
              <a:t>más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hu-HU" sz="2000" dirty="0">
              <a:latin typeface="+mn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hu-HU" sz="2000" dirty="0" smtClean="0">
                <a:latin typeface="+mn-lt"/>
              </a:rPr>
              <a:t>Egy modell:</a:t>
            </a:r>
            <a:endParaRPr lang="hu-HU" sz="2000" dirty="0">
              <a:latin typeface="+mn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hu-HU" sz="2000" dirty="0" smtClean="0">
                <a:latin typeface="+mn-lt"/>
              </a:rPr>
              <a:t>Kettős </a:t>
            </a:r>
            <a:r>
              <a:rPr lang="hu-HU" sz="2000" dirty="0" err="1">
                <a:latin typeface="+mn-lt"/>
              </a:rPr>
              <a:t>ionoszferikus</a:t>
            </a:r>
            <a:r>
              <a:rPr lang="hu-HU" sz="2000" dirty="0">
                <a:latin typeface="+mn-lt"/>
              </a:rPr>
              <a:t> forrás</a:t>
            </a:r>
            <a:r>
              <a:rPr lang="hu-HU" sz="2000" dirty="0" smtClean="0">
                <a:latin typeface="+mn-lt"/>
              </a:rPr>
              <a:t>: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hu-HU" sz="2000" dirty="0" smtClean="0">
                <a:latin typeface="+mn-lt"/>
              </a:rPr>
              <a:t>Southern </a:t>
            </a:r>
            <a:r>
              <a:rPr lang="hu-HU" sz="2000" dirty="0" err="1">
                <a:latin typeface="+mn-lt"/>
              </a:rPr>
              <a:t>source</a:t>
            </a:r>
            <a:r>
              <a:rPr lang="hu-HU" sz="2000" dirty="0">
                <a:latin typeface="+mn-lt"/>
              </a:rPr>
              <a:t>: 10.8 h 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hu-HU" sz="2000" dirty="0" err="1">
                <a:latin typeface="+mn-lt"/>
              </a:rPr>
              <a:t>Northern</a:t>
            </a:r>
            <a:r>
              <a:rPr lang="hu-HU" sz="2000" dirty="0">
                <a:latin typeface="+mn-lt"/>
              </a:rPr>
              <a:t> </a:t>
            </a:r>
            <a:r>
              <a:rPr lang="hu-HU" sz="2000" dirty="0" err="1">
                <a:latin typeface="+mn-lt"/>
              </a:rPr>
              <a:t>source</a:t>
            </a:r>
            <a:r>
              <a:rPr lang="hu-HU" sz="2000" dirty="0">
                <a:latin typeface="+mn-lt"/>
              </a:rPr>
              <a:t>: 10.6 h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hu-HU" sz="2000" dirty="0">
              <a:latin typeface="+mn-lt"/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619126"/>
            <a:ext cx="7886700" cy="5222874"/>
          </a:xfrm>
        </p:spPr>
        <p:txBody>
          <a:bodyPr anchor="t"/>
          <a:lstStyle/>
          <a:p>
            <a:pPr algn="l">
              <a:lnSpc>
                <a:spcPct val="100000"/>
              </a:lnSpc>
            </a:pPr>
            <a:r>
              <a:rPr lang="hu-HU" dirty="0" err="1" smtClean="0">
                <a:solidFill>
                  <a:schemeClr val="accent2">
                    <a:lumMod val="50000"/>
                  </a:schemeClr>
                </a:solidFill>
              </a:rPr>
              <a:t>Magnetoszféra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A Naprendszer fizikája 2016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69545" y="2055137"/>
            <a:ext cx="257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prstClr val="black"/>
                </a:solidFill>
                <a:latin typeface="Calibri" panose="020F0502020204030204"/>
              </a:rPr>
              <a:t>Dipól + vezető </a:t>
            </a:r>
            <a:r>
              <a:rPr lang="hu-HU" sz="1800" dirty="0" err="1" smtClean="0">
                <a:solidFill>
                  <a:prstClr val="black"/>
                </a:solidFill>
                <a:latin typeface="Calibri" panose="020F0502020204030204"/>
              </a:rPr>
              <a:t>féltér</a:t>
            </a:r>
            <a:endParaRPr lang="hu-HU" sz="18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prstClr val="black"/>
                </a:solidFill>
                <a:latin typeface="Calibri" panose="020F0502020204030204"/>
              </a:rPr>
              <a:t>Tükördipól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prstClr val="black"/>
                </a:solidFill>
                <a:latin typeface="Calibri" panose="020F0502020204030204"/>
              </a:rPr>
              <a:t>Áramok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 err="1" smtClean="0">
                <a:solidFill>
                  <a:prstClr val="black"/>
                </a:solidFill>
                <a:latin typeface="Calibri" panose="020F0502020204030204"/>
              </a:rPr>
              <a:t>Magnetopauza</a:t>
            </a:r>
            <a:endParaRPr lang="hu-HU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1" y="2764479"/>
            <a:ext cx="6410109" cy="35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6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57981" y="38282"/>
            <a:ext cx="6705600" cy="1143000"/>
          </a:xfrm>
        </p:spPr>
        <p:txBody>
          <a:bodyPr/>
          <a:lstStyle/>
          <a:p>
            <a:pPr algn="l" eaLnBrk="1" hangingPunct="1"/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</a:rPr>
              <a:t>Az</a:t>
            </a: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 SKR és a plazmalepel</a:t>
            </a:r>
            <a:endParaRPr lang="en-US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843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47800" y="1295400"/>
            <a:ext cx="5410200" cy="3281363"/>
          </a:xfrm>
          <a:ln w="190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4819650"/>
            <a:ext cx="1325563" cy="1657350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37325" y="2971800"/>
            <a:ext cx="2378075" cy="3581400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843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4705350"/>
            <a:ext cx="1328738" cy="1543050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5241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20886" y="152400"/>
            <a:ext cx="6984776" cy="1143000"/>
          </a:xfrm>
        </p:spPr>
        <p:txBody>
          <a:bodyPr/>
          <a:lstStyle/>
          <a:p>
            <a:pPr algn="l" eaLnBrk="1" hangingPunct="1"/>
            <a:r>
              <a:rPr lang="hu-HU" altLang="en-US" sz="4000" dirty="0">
                <a:solidFill>
                  <a:schemeClr val="accent2">
                    <a:lumMod val="50000"/>
                  </a:schemeClr>
                </a:solidFill>
              </a:rPr>
              <a:t>A plazmalepel finomstruktúrája</a:t>
            </a:r>
            <a:endParaRPr lang="en-US" alt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209800" y="1676400"/>
            <a:ext cx="6705600" cy="4648200"/>
          </a:xfrm>
        </p:spPr>
        <p:txBody>
          <a:bodyPr/>
          <a:lstStyle/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grpSp>
        <p:nvGrpSpPr>
          <p:cNvPr id="19460" name="Csoportba foglalás 7"/>
          <p:cNvGrpSpPr>
            <a:grpSpLocks/>
          </p:cNvGrpSpPr>
          <p:nvPr/>
        </p:nvGrpSpPr>
        <p:grpSpPr bwMode="auto">
          <a:xfrm>
            <a:off x="2095500" y="1219200"/>
            <a:ext cx="4533900" cy="2895600"/>
            <a:chOff x="2096247" y="1295400"/>
            <a:chExt cx="4533153" cy="2895600"/>
          </a:xfrm>
        </p:grpSpPr>
        <p:pic>
          <p:nvPicPr>
            <p:cNvPr id="4" name="Kép 3" descr="Moments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6247" y="1447800"/>
              <a:ext cx="4533153" cy="2562225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sp>
          <p:nvSpPr>
            <p:cNvPr id="5" name="Téglalap 4"/>
            <p:cNvSpPr/>
            <p:nvPr/>
          </p:nvSpPr>
          <p:spPr>
            <a:xfrm>
              <a:off x="4937404" y="1295400"/>
              <a:ext cx="380937" cy="2895600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84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466" name="Szövegdoboz 5"/>
            <p:cNvSpPr txBox="1">
              <a:spLocks noChangeArrowheads="1"/>
            </p:cNvSpPr>
            <p:nvPr/>
          </p:nvSpPr>
          <p:spPr bwMode="auto">
            <a:xfrm>
              <a:off x="5791200" y="3124200"/>
              <a:ext cx="762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u-HU" altLang="en-US" sz="1400">
                  <a:solidFill>
                    <a:srgbClr val="FF0000"/>
                  </a:solidFill>
                </a:rPr>
                <a:t>proton</a:t>
              </a:r>
            </a:p>
            <a:p>
              <a:pPr eaLnBrk="1" hangingPunct="1"/>
              <a:r>
                <a:rPr lang="hu-HU" altLang="en-US" sz="1400">
                  <a:solidFill>
                    <a:srgbClr val="83FF91"/>
                  </a:solidFill>
                </a:rPr>
                <a:t>víz</a:t>
              </a:r>
              <a:endParaRPr lang="en-US" altLang="en-US" sz="1400">
                <a:solidFill>
                  <a:srgbClr val="83FF91"/>
                </a:solidFill>
              </a:endParaRPr>
            </a:p>
          </p:txBody>
        </p:sp>
        <p:sp>
          <p:nvSpPr>
            <p:cNvPr id="19467" name="Szövegdoboz 6"/>
            <p:cNvSpPr txBox="1">
              <a:spLocks noChangeArrowheads="1"/>
            </p:cNvSpPr>
            <p:nvPr/>
          </p:nvSpPr>
          <p:spPr bwMode="auto">
            <a:xfrm>
              <a:off x="5791200" y="1676400"/>
              <a:ext cx="5334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u-HU" altLang="en-US" sz="1400">
                  <a:solidFill>
                    <a:srgbClr val="FF0000"/>
                  </a:solidFill>
                </a:rPr>
                <a:t>B</a:t>
              </a:r>
              <a:r>
                <a:rPr lang="hu-HU" altLang="en-US" sz="1400" baseline="-25000">
                  <a:solidFill>
                    <a:srgbClr val="FF0000"/>
                  </a:solidFill>
                </a:rPr>
                <a:t>r</a:t>
              </a:r>
            </a:p>
          </p:txBody>
        </p:sp>
      </p:grp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4006850"/>
            <a:ext cx="3590925" cy="2698750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4343400"/>
            <a:ext cx="3314700" cy="1944688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1" name="Kép 10" descr="Spectrogra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2286000"/>
            <a:ext cx="1382713" cy="1181100"/>
          </a:xfrm>
          <a:prstGeom prst="rect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101600" dist="152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7751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17079" y="228600"/>
            <a:ext cx="7020272" cy="962805"/>
          </a:xfrm>
        </p:spPr>
        <p:txBody>
          <a:bodyPr/>
          <a:lstStyle/>
          <a:p>
            <a:pPr algn="l" eaLnBrk="1" hangingPunct="1"/>
            <a:r>
              <a:rPr lang="hu-HU" altLang="en-US" sz="4000" dirty="0">
                <a:solidFill>
                  <a:schemeClr val="accent2">
                    <a:lumMod val="50000"/>
                  </a:schemeClr>
                </a:solidFill>
              </a:rPr>
              <a:t>A plazmalepel finomstruktúrája</a:t>
            </a:r>
            <a:r>
              <a:rPr lang="en-US" altLang="en-US" sz="4000" dirty="0">
                <a:solidFill>
                  <a:schemeClr val="accent2">
                    <a:lumMod val="50000"/>
                  </a:schemeClr>
                </a:solidFill>
              </a:rPr>
              <a:t> II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2209800" y="1676400"/>
            <a:ext cx="6705600" cy="4648200"/>
          </a:xfrm>
        </p:spPr>
        <p:txBody>
          <a:bodyPr/>
          <a:lstStyle/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grpSp>
        <p:nvGrpSpPr>
          <p:cNvPr id="20484" name="Csoportba foglalás 20"/>
          <p:cNvGrpSpPr>
            <a:grpSpLocks/>
          </p:cNvGrpSpPr>
          <p:nvPr/>
        </p:nvGrpSpPr>
        <p:grpSpPr bwMode="auto">
          <a:xfrm>
            <a:off x="1676400" y="1295400"/>
            <a:ext cx="2743200" cy="2362200"/>
            <a:chOff x="1828800" y="1371600"/>
            <a:chExt cx="2743200" cy="2362200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17700" y="1371600"/>
              <a:ext cx="2654300" cy="2362200"/>
            </a:xfrm>
            <a:prstGeom prst="rect">
              <a:avLst/>
            </a:prstGeom>
            <a:noFill/>
            <a:ln w="19050">
              <a:solidFill>
                <a:schemeClr val="accent6">
                  <a:lumMod val="40000"/>
                  <a:lumOff val="60000"/>
                </a:schemeClr>
              </a:solidFill>
              <a:round/>
              <a:headEnd/>
              <a:tailEnd/>
            </a:ln>
          </p:spPr>
        </p:pic>
        <p:sp>
          <p:nvSpPr>
            <p:cNvPr id="20489" name="Oval 6"/>
            <p:cNvSpPr>
              <a:spLocks noChangeArrowheads="1"/>
            </p:cNvSpPr>
            <p:nvPr/>
          </p:nvSpPr>
          <p:spPr bwMode="auto">
            <a:xfrm>
              <a:off x="3385407" y="2205075"/>
              <a:ext cx="54682" cy="61892"/>
            </a:xfrm>
            <a:prstGeom prst="ellipse">
              <a:avLst/>
            </a:pr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0" name="Line 7"/>
            <p:cNvSpPr>
              <a:spLocks noChangeShapeType="1"/>
            </p:cNvSpPr>
            <p:nvPr/>
          </p:nvSpPr>
          <p:spPr bwMode="auto">
            <a:xfrm>
              <a:off x="3411836" y="2233958"/>
              <a:ext cx="567779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Line 8"/>
            <p:cNvSpPr>
              <a:spLocks noChangeShapeType="1"/>
            </p:cNvSpPr>
            <p:nvPr/>
          </p:nvSpPr>
          <p:spPr bwMode="auto">
            <a:xfrm>
              <a:off x="3096505" y="1968855"/>
              <a:ext cx="662560" cy="53433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2" name="AutoShape 9"/>
            <p:cNvSpPr>
              <a:spLocks noChangeArrowheads="1"/>
            </p:cNvSpPr>
            <p:nvPr/>
          </p:nvSpPr>
          <p:spPr bwMode="auto">
            <a:xfrm rot="2340000">
              <a:off x="3210425" y="2270061"/>
              <a:ext cx="282522" cy="105216"/>
            </a:xfrm>
            <a:prstGeom prst="leftRightArrow">
              <a:avLst>
                <a:gd name="adj1" fmla="val 43398"/>
                <a:gd name="adj2" fmla="val 62828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3" name="Line 10"/>
            <p:cNvSpPr>
              <a:spLocks noChangeShapeType="1"/>
            </p:cNvSpPr>
            <p:nvPr/>
          </p:nvSpPr>
          <p:spPr bwMode="auto">
            <a:xfrm flipH="1">
              <a:off x="1917202" y="2573331"/>
              <a:ext cx="1713361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4" name="Text Box 11"/>
            <p:cNvSpPr txBox="1">
              <a:spLocks noChangeArrowheads="1"/>
            </p:cNvSpPr>
            <p:nvPr/>
          </p:nvSpPr>
          <p:spPr bwMode="auto">
            <a:xfrm>
              <a:off x="1828800" y="2520523"/>
              <a:ext cx="414670" cy="146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rgbClr val="000000"/>
                  </a:solidFill>
                </a:rPr>
                <a:t>to</a:t>
              </a:r>
              <a:r>
                <a:rPr lang="en-US" altLang="en-US" sz="1600">
                  <a:solidFill>
                    <a:srgbClr val="000000"/>
                  </a:solidFill>
                </a:rPr>
                <a:t> </a:t>
              </a:r>
              <a:r>
                <a:rPr lang="en-US" altLang="en-US" sz="1200">
                  <a:solidFill>
                    <a:srgbClr val="000000"/>
                  </a:solidFill>
                </a:rPr>
                <a:t>Saturn</a:t>
              </a:r>
            </a:p>
          </p:txBody>
        </p:sp>
        <p:sp>
          <p:nvSpPr>
            <p:cNvPr id="20495" name="Text Box 12"/>
            <p:cNvSpPr txBox="1">
              <a:spLocks noChangeArrowheads="1"/>
            </p:cNvSpPr>
            <p:nvPr/>
          </p:nvSpPr>
          <p:spPr bwMode="auto">
            <a:xfrm>
              <a:off x="3979615" y="2149372"/>
              <a:ext cx="181361" cy="186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00"/>
                  </a:solidFill>
                </a:rPr>
                <a:t>F</a:t>
              </a:r>
              <a:r>
                <a:rPr lang="en-US" altLang="en-US" sz="1400" baseline="-33000">
                  <a:solidFill>
                    <a:srgbClr val="000000"/>
                  </a:solidFill>
                </a:rPr>
                <a:t>cf</a:t>
              </a:r>
            </a:p>
          </p:txBody>
        </p:sp>
        <p:sp>
          <p:nvSpPr>
            <p:cNvPr id="20496" name="Line 13"/>
            <p:cNvSpPr>
              <a:spLocks noChangeShapeType="1"/>
            </p:cNvSpPr>
            <p:nvPr/>
          </p:nvSpPr>
          <p:spPr bwMode="auto">
            <a:xfrm>
              <a:off x="3628740" y="2521754"/>
              <a:ext cx="0" cy="10521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7" name="Text Box 14"/>
            <p:cNvSpPr txBox="1">
              <a:spLocks noChangeArrowheads="1"/>
            </p:cNvSpPr>
            <p:nvPr/>
          </p:nvSpPr>
          <p:spPr bwMode="auto">
            <a:xfrm>
              <a:off x="3571324" y="2637285"/>
              <a:ext cx="164957" cy="171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rgbClr val="000000"/>
                  </a:solidFill>
                </a:rPr>
                <a:t>R</a:t>
              </a:r>
              <a:r>
                <a:rPr lang="en-US" altLang="en-US" sz="1200" baseline="-330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0498" name="Line 15"/>
            <p:cNvSpPr>
              <a:spLocks noChangeShapeType="1"/>
            </p:cNvSpPr>
            <p:nvPr/>
          </p:nvSpPr>
          <p:spPr bwMode="auto">
            <a:xfrm>
              <a:off x="3411836" y="2256651"/>
              <a:ext cx="0" cy="31977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Text Box 16"/>
            <p:cNvSpPr txBox="1">
              <a:spLocks noChangeArrowheads="1"/>
            </p:cNvSpPr>
            <p:nvPr/>
          </p:nvSpPr>
          <p:spPr bwMode="auto">
            <a:xfrm>
              <a:off x="3251436" y="2553732"/>
              <a:ext cx="330824" cy="171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rgbClr val="000000"/>
                  </a:solidFill>
                </a:rPr>
                <a:t>R=R</a:t>
              </a:r>
              <a:r>
                <a:rPr lang="en-US" altLang="en-US" sz="1200" baseline="-33000">
                  <a:solidFill>
                    <a:srgbClr val="000000"/>
                  </a:solidFill>
                </a:rPr>
                <a:t>0</a:t>
              </a:r>
              <a:r>
                <a:rPr lang="en-US" altLang="en-US" sz="1200">
                  <a:solidFill>
                    <a:srgbClr val="000000"/>
                  </a:solidFill>
                </a:rPr>
                <a:t>-r</a:t>
              </a:r>
            </a:p>
          </p:txBody>
        </p:sp>
      </p:grpSp>
      <p:pic>
        <p:nvPicPr>
          <p:cNvPr id="20485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733800"/>
            <a:ext cx="13716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486" name="Text Box 14"/>
          <p:cNvSpPr txBox="1">
            <a:spLocks noChangeArrowheads="1"/>
          </p:cNvSpPr>
          <p:nvPr/>
        </p:nvSpPr>
        <p:spPr bwMode="auto">
          <a:xfrm>
            <a:off x="3044825" y="6553200"/>
            <a:ext cx="460375" cy="11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00"/>
                </a:solidFill>
              </a:rPr>
              <a:t>p</a:t>
            </a:r>
            <a:r>
              <a:rPr lang="en-US" altLang="en-US" sz="1400" baseline="33000">
                <a:solidFill>
                  <a:srgbClr val="000000"/>
                </a:solidFill>
              </a:rPr>
              <a:t>+</a:t>
            </a:r>
            <a:r>
              <a:rPr lang="en-US" altLang="en-US" sz="1400">
                <a:solidFill>
                  <a:srgbClr val="000000"/>
                </a:solidFill>
              </a:rPr>
              <a:t>   W</a:t>
            </a:r>
            <a:r>
              <a:rPr lang="en-US" altLang="en-US" sz="1400" baseline="33000">
                <a:solidFill>
                  <a:srgbClr val="000000"/>
                </a:solidFill>
              </a:rPr>
              <a:t>+</a:t>
            </a:r>
          </a:p>
        </p:txBody>
      </p:sp>
      <p:pic>
        <p:nvPicPr>
          <p:cNvPr id="20" name="Tartalom helye 4" descr="Den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72000" y="2386013"/>
            <a:ext cx="4430713" cy="3938587"/>
          </a:xfrm>
          <a:prstGeom prst="rect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21527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ím 1"/>
          <p:cNvSpPr>
            <a:spLocks noGrp="1"/>
          </p:cNvSpPr>
          <p:nvPr>
            <p:ph type="title"/>
          </p:nvPr>
        </p:nvSpPr>
        <p:spPr>
          <a:xfrm>
            <a:off x="250825" y="106363"/>
            <a:ext cx="7886700" cy="132556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plazma átlagos paraméterei</a:t>
            </a:r>
          </a:p>
        </p:txBody>
      </p:sp>
      <p:sp>
        <p:nvSpPr>
          <p:cNvPr id="26627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altLang="en-US" smtClean="0"/>
          </a:p>
        </p:txBody>
      </p:sp>
      <p:sp>
        <p:nvSpPr>
          <p:cNvPr id="26628" name="Tartalom helye 3"/>
          <p:cNvSpPr>
            <a:spLocks noGrp="1"/>
          </p:cNvSpPr>
          <p:nvPr>
            <p:ph sz="half" idx="2"/>
          </p:nvPr>
        </p:nvSpPr>
        <p:spPr>
          <a:xfrm>
            <a:off x="5003800" y="1371600"/>
            <a:ext cx="3454400" cy="5105400"/>
          </a:xfrm>
        </p:spPr>
        <p:txBody>
          <a:bodyPr/>
          <a:lstStyle/>
          <a:p>
            <a:r>
              <a:rPr lang="en-US" altLang="en-US" sz="1400" smtClean="0"/>
              <a:t>(</a:t>
            </a:r>
            <a:r>
              <a:rPr lang="en-US" altLang="en-US" sz="1400" b="1" smtClean="0"/>
              <a:t>a</a:t>
            </a:r>
            <a:r>
              <a:rPr lang="en-US" altLang="en-US" sz="1400" smtClean="0"/>
              <a:t>) number densities of hot and</a:t>
            </a:r>
            <a:r>
              <a:rPr lang="hu-HU" altLang="en-US" sz="1400" smtClean="0"/>
              <a:t> </a:t>
            </a:r>
            <a:r>
              <a:rPr lang="fr-FR" altLang="en-US" sz="1400" smtClean="0"/>
              <a:t>cold electrons (Schippers et al.</a:t>
            </a:r>
            <a:r>
              <a:rPr lang="hu-HU" altLang="en-US" sz="1400" smtClean="0"/>
              <a:t> 2008), and thermal ions (Thomsen et al. 2010);</a:t>
            </a:r>
            <a:br>
              <a:rPr lang="hu-HU" altLang="en-US" sz="1400" smtClean="0"/>
            </a:br>
            <a:endParaRPr lang="hu-HU" altLang="en-US" sz="1400" smtClean="0"/>
          </a:p>
          <a:p>
            <a:r>
              <a:rPr lang="en-US" altLang="en-US" sz="1400" smtClean="0"/>
              <a:t>(</a:t>
            </a:r>
            <a:r>
              <a:rPr lang="en-US" altLang="en-US" sz="1400" b="1" smtClean="0"/>
              <a:t>b</a:t>
            </a:r>
            <a:r>
              <a:rPr lang="en-US" altLang="en-US" sz="1400" smtClean="0"/>
              <a:t>) plasma temperatures of hot</a:t>
            </a:r>
            <a:r>
              <a:rPr lang="hu-HU" altLang="en-US" sz="1400" smtClean="0"/>
              <a:t> </a:t>
            </a:r>
            <a:r>
              <a:rPr lang="en-US" altLang="en-US" sz="1400" smtClean="0"/>
              <a:t>and cold electrons (Schippers et</a:t>
            </a:r>
            <a:r>
              <a:rPr lang="hu-HU" altLang="en-US" sz="1400" smtClean="0"/>
              <a:t> </a:t>
            </a:r>
            <a:r>
              <a:rPr lang="en-US" altLang="en-US" sz="1400" smtClean="0"/>
              <a:t>al. 2008), thermal ions (Thomsen</a:t>
            </a:r>
            <a:r>
              <a:rPr lang="hu-HU" altLang="en-US" sz="1400" smtClean="0"/>
              <a:t> et al. 2010; </a:t>
            </a:r>
            <a:r>
              <a:rPr lang="da-DK" altLang="en-US" sz="1400" smtClean="0"/>
              <a:t>Wilson et al. 2008); </a:t>
            </a:r>
            <a:r>
              <a:rPr lang="hu-HU" altLang="en-US" sz="1400" smtClean="0"/>
              <a:t/>
            </a:r>
            <a:br>
              <a:rPr lang="hu-HU" altLang="en-US" sz="1400" smtClean="0"/>
            </a:br>
            <a:endParaRPr lang="hu-HU" altLang="en-US" sz="1400" smtClean="0"/>
          </a:p>
          <a:p>
            <a:r>
              <a:rPr lang="da-DK" altLang="en-US" sz="1400" smtClean="0"/>
              <a:t>(</a:t>
            </a:r>
            <a:r>
              <a:rPr lang="da-DK" altLang="en-US" sz="1400" b="1" smtClean="0"/>
              <a:t>c</a:t>
            </a:r>
            <a:r>
              <a:rPr lang="da-DK" altLang="en-US" sz="1400" smtClean="0"/>
              <a:t>) plasma</a:t>
            </a:r>
            <a:r>
              <a:rPr lang="hu-HU" altLang="en-US" sz="1400" smtClean="0"/>
              <a:t> </a:t>
            </a:r>
            <a:r>
              <a:rPr lang="en-US" altLang="en-US" sz="1400" smtClean="0"/>
              <a:t>pressure from the cold and hot</a:t>
            </a:r>
            <a:r>
              <a:rPr lang="hu-HU" altLang="en-US" sz="1400" smtClean="0"/>
              <a:t> electrons</a:t>
            </a:r>
          </a:p>
        </p:txBody>
      </p:sp>
      <p:sp>
        <p:nvSpPr>
          <p:cNvPr id="26629" name="Dia számának hely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78FB1CE-933B-454D-AE41-82B7278C51E7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45085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450013"/>
            <a:ext cx="38592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1412875"/>
            <a:ext cx="8975726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Rectangle 4"/>
          <p:cNvSpPr>
            <a:spLocks noGrp="1" noChangeArrowheads="1"/>
          </p:cNvSpPr>
          <p:nvPr>
            <p:ph type="title"/>
          </p:nvPr>
        </p:nvSpPr>
        <p:spPr>
          <a:xfrm>
            <a:off x="-17463" y="87313"/>
            <a:ext cx="7886701" cy="132556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Plazmaáramlás</a:t>
            </a:r>
          </a:p>
        </p:txBody>
      </p:sp>
      <p:sp>
        <p:nvSpPr>
          <p:cNvPr id="36868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7E45C05A-239C-4C37-BEFE-0A920ABE3991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41438"/>
            <a:ext cx="7375525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Rectangle 4"/>
          <p:cNvSpPr>
            <a:spLocks noGrp="1" noChangeArrowheads="1"/>
          </p:cNvSpPr>
          <p:nvPr>
            <p:ph type="title"/>
          </p:nvPr>
        </p:nvSpPr>
        <p:spPr>
          <a:xfrm>
            <a:off x="322263" y="188913"/>
            <a:ext cx="7886700" cy="132556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mért sebességek</a:t>
            </a:r>
          </a:p>
        </p:txBody>
      </p:sp>
      <p:sp>
        <p:nvSpPr>
          <p:cNvPr id="37892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3786061B-68C2-4D52-B05A-E7C7124501AB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A Naprendszer fizikája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619126"/>
            <a:ext cx="7886700" cy="5222874"/>
          </a:xfrm>
        </p:spPr>
        <p:txBody>
          <a:bodyPr anchor="t"/>
          <a:lstStyle/>
          <a:p>
            <a:pPr algn="l">
              <a:lnSpc>
                <a:spcPct val="100000"/>
              </a:lnSpc>
            </a:pP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Titán</a:t>
            </a:r>
            <a:b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 2016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/>
              <a:t>36</a:t>
            </a:fld>
            <a:endParaRPr lang="hu-HU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0" y="1676400"/>
            <a:ext cx="6705600" cy="4648200"/>
          </a:xfrm>
        </p:spPr>
        <p:txBody>
          <a:bodyPr/>
          <a:lstStyle/>
          <a:p>
            <a:pPr eaLnBrk="1" hangingPunct="1"/>
            <a:endParaRPr lang="en-US" altLang="en-US" dirty="0" smtClean="0">
              <a:solidFill>
                <a:srgbClr val="000000"/>
              </a:solidFill>
            </a:endParaRPr>
          </a:p>
          <a:p>
            <a:pPr eaLnBrk="1" hangingPunct="1"/>
            <a:endParaRPr lang="en-US" altLang="en-US" dirty="0" smtClean="0">
              <a:solidFill>
                <a:srgbClr val="000000"/>
              </a:solidFill>
            </a:endParaRPr>
          </a:p>
          <a:p>
            <a:pPr eaLnBrk="1" hangingPunct="1"/>
            <a:endParaRPr lang="en-US" altLang="en-US" dirty="0" smtClean="0">
              <a:solidFill>
                <a:srgbClr val="000000"/>
              </a:solidFill>
            </a:endParaRPr>
          </a:p>
        </p:txBody>
      </p:sp>
      <p:pic>
        <p:nvPicPr>
          <p:cNvPr id="9" name="Picture 16" descr="Leszall 2 PIA072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398860"/>
            <a:ext cx="21336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Kanyon PIA120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3" y="3649935"/>
            <a:ext cx="3563937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escent PIA064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32148"/>
            <a:ext cx="3810000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ép 11" descr="Tita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30935"/>
            <a:ext cx="25908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35575" y="1659803"/>
            <a:ext cx="2590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 Szaturnusz legnagyobb holdja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Sűrű légkör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/>
              <a:t>n</a:t>
            </a:r>
            <a:r>
              <a:rPr lang="hu-HU" dirty="0" smtClean="0"/>
              <a:t>agyrészt N</a:t>
            </a:r>
            <a:r>
              <a:rPr lang="hu-HU" baseline="-25000" dirty="0" smtClean="0"/>
              <a:t>2</a:t>
            </a:r>
            <a:r>
              <a:rPr lang="hu-HU" dirty="0" smtClean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/>
              <a:t>jelentős még CH</a:t>
            </a:r>
            <a:r>
              <a:rPr lang="hu-HU" baseline="-25000" dirty="0" smtClean="0"/>
              <a:t>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/>
              <a:t>más szénhidrogének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Bonyolult felsőlégköri kémia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Folyók, tavak </a:t>
            </a:r>
            <a:r>
              <a:rPr lang="hu-HU" smtClean="0"/>
              <a:t>(szénhidrogén)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90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396875" y="354013"/>
            <a:ext cx="7886700" cy="132556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Titán megközelítések</a:t>
            </a:r>
          </a:p>
        </p:txBody>
      </p:sp>
      <p:pic>
        <p:nvPicPr>
          <p:cNvPr id="43011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39" y="1679575"/>
            <a:ext cx="4829885" cy="4413584"/>
          </a:xfrm>
          <a:noFill/>
        </p:spPr>
      </p:pic>
      <p:pic>
        <p:nvPicPr>
          <p:cNvPr id="43012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925" y="1825625"/>
            <a:ext cx="3422650" cy="4351338"/>
          </a:xfrm>
          <a:noFill/>
        </p:spPr>
      </p:pic>
      <p:sp>
        <p:nvSpPr>
          <p:cNvPr id="43013" name="Dia számának hely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47402DF9-ABFD-4BBB-A585-BC8DDBA01262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730375"/>
            <a:ext cx="6805613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D44B5D85-6F27-4979-92D2-6308F022A9AA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96875" y="354013"/>
            <a:ext cx="7886700" cy="132556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Titán megközelítések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157163"/>
            <a:ext cx="7886700" cy="132556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Titán mágneses memóriája</a:t>
            </a:r>
          </a:p>
        </p:txBody>
      </p:sp>
      <p:sp>
        <p:nvSpPr>
          <p:cNvPr id="45059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7ECA75B-E030-4DD3-845B-57D34E30EA10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557338"/>
            <a:ext cx="4735513" cy="473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619126"/>
            <a:ext cx="7886700" cy="5222874"/>
          </a:xfrm>
        </p:spPr>
        <p:txBody>
          <a:bodyPr anchor="t"/>
          <a:lstStyle/>
          <a:p>
            <a:pPr algn="l">
              <a:lnSpc>
                <a:spcPct val="100000"/>
              </a:lnSpc>
            </a:pP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Nyomásegyensúly</a:t>
            </a:r>
            <a:b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A Naprendszer fizikája 2016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69545" y="2055137"/>
            <a:ext cx="740285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prstClr val="black"/>
                </a:solidFill>
                <a:latin typeface="Calibri" panose="020F0502020204030204"/>
              </a:rPr>
              <a:t>Mi mivel tart egyensúlyt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prstClr val="black"/>
                </a:solidFill>
                <a:latin typeface="Calibri" panose="020F0502020204030204"/>
              </a:rPr>
              <a:t>Kívül – napszél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prstClr val="black"/>
                </a:solidFill>
                <a:latin typeface="Calibri" panose="020F0502020204030204"/>
              </a:rPr>
              <a:t>Dinamikus nyomás - domináns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prstClr val="black"/>
                </a:solidFill>
                <a:latin typeface="Calibri" panose="020F0502020204030204"/>
              </a:rPr>
              <a:t>Termikus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prstClr val="black"/>
                </a:solidFill>
                <a:latin typeface="Calibri" panose="020F0502020204030204"/>
              </a:rPr>
              <a:t>Mágneses tér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prstClr val="black"/>
                </a:solidFill>
                <a:latin typeface="Calibri" panose="020F0502020204030204"/>
              </a:rPr>
              <a:t>Belül </a:t>
            </a:r>
            <a:r>
              <a:rPr lang="hu-HU" sz="1800" dirty="0" err="1" smtClean="0">
                <a:solidFill>
                  <a:prstClr val="black"/>
                </a:solidFill>
                <a:latin typeface="Calibri" panose="020F0502020204030204"/>
              </a:rPr>
              <a:t>magnetoszféra</a:t>
            </a:r>
            <a:endParaRPr lang="hu-HU" sz="18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prstClr val="black"/>
                </a:solidFill>
                <a:latin typeface="Calibri" panose="020F0502020204030204"/>
              </a:rPr>
              <a:t>Bolygó mágneses tere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prstClr val="black"/>
                </a:solidFill>
                <a:latin typeface="Calibri" panose="020F0502020204030204"/>
              </a:rPr>
              <a:t>Áramrendszerek a plazmában, ezek terei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prstClr val="black"/>
                </a:solidFill>
                <a:latin typeface="Calibri" panose="020F0502020204030204"/>
              </a:rPr>
              <a:t>Plazmanyomás: termikus, dinamikus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prstClr val="black"/>
                </a:solidFill>
                <a:latin typeface="Calibri" panose="020F0502020204030204"/>
              </a:rPr>
              <a:t>Klasszikus eset, (</a:t>
            </a:r>
            <a:r>
              <a:rPr lang="hu-HU" sz="1800" dirty="0" err="1" smtClean="0">
                <a:solidFill>
                  <a:prstClr val="black"/>
                </a:solidFill>
                <a:latin typeface="Calibri" panose="020F0502020204030204"/>
              </a:rPr>
              <a:t>pl</a:t>
            </a:r>
            <a:r>
              <a:rPr lang="hu-HU" sz="1800" dirty="0" smtClean="0">
                <a:solidFill>
                  <a:prstClr val="black"/>
                </a:solidFill>
                <a:latin typeface="Calibri" panose="020F0502020204030204"/>
              </a:rPr>
              <a:t>: Föld): a plazmanyomás elhanyagolható, a mágneses nyomás (dipól+tükördipól) tart egyensúlyt a napszél dinamikus nyomásával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prstClr val="black"/>
                </a:solidFill>
                <a:latin typeface="Calibri" panose="020F0502020204030204"/>
              </a:rPr>
              <a:t>Óriásbolygók – a </a:t>
            </a:r>
            <a:r>
              <a:rPr lang="hu-HU" sz="1800" dirty="0" err="1" smtClean="0">
                <a:solidFill>
                  <a:prstClr val="black"/>
                </a:solidFill>
                <a:latin typeface="Calibri" panose="020F0502020204030204"/>
              </a:rPr>
              <a:t>magnetoszférikus</a:t>
            </a:r>
            <a:r>
              <a:rPr lang="hu-HU" sz="1800" dirty="0" smtClean="0">
                <a:solidFill>
                  <a:prstClr val="black"/>
                </a:solidFill>
                <a:latin typeface="Calibri" panose="020F0502020204030204"/>
              </a:rPr>
              <a:t> plazma hatásai jelentősek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prstClr val="black"/>
                </a:solidFill>
                <a:latin typeface="Calibri" panose="020F0502020204030204"/>
              </a:rPr>
              <a:t>Indukált – nincs belső tér, csak az áramrendszerek tere ( + plazma )</a:t>
            </a:r>
            <a:endParaRPr lang="hu-HU" sz="1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033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Jupiter lökéshullámánál</a:t>
            </a:r>
            <a:endParaRPr lang="en-US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912938"/>
            <a:ext cx="3810000" cy="4022725"/>
          </a:xfrm>
          <a:noFill/>
        </p:spPr>
      </p:pic>
      <p:pic>
        <p:nvPicPr>
          <p:cNvPr id="18436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846263"/>
            <a:ext cx="3092450" cy="4203700"/>
          </a:xfrm>
          <a:noFill/>
        </p:spPr>
      </p:pic>
      <p:sp>
        <p:nvSpPr>
          <p:cNvPr id="18437" name="Dia számának helye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2344D8FE-C4AE-4CDD-A691-96189DB97081}" type="slidenum">
              <a:rPr lang="en-US" altLang="en-US" sz="1400" smtClean="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41438"/>
            <a:ext cx="7804150" cy="501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628650" y="116632"/>
            <a:ext cx="7886700" cy="1325562"/>
          </a:xfrm>
        </p:spPr>
        <p:txBody>
          <a:bodyPr/>
          <a:lstStyle/>
          <a:p>
            <a:pPr algn="l"/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Sarki fény a Jupiternél</a:t>
            </a:r>
          </a:p>
        </p:txBody>
      </p:sp>
      <p:sp>
        <p:nvSpPr>
          <p:cNvPr id="15363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4002A5B4-0606-431E-970B-B83FABA48936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ím 1"/>
          <p:cNvSpPr>
            <a:spLocks noGrp="1"/>
          </p:cNvSpPr>
          <p:nvPr>
            <p:ph type="title"/>
          </p:nvPr>
        </p:nvSpPr>
        <p:spPr>
          <a:xfrm>
            <a:off x="685800" y="404813"/>
            <a:ext cx="7772400" cy="64770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Jupiter és a Szaturnusz</a:t>
            </a:r>
          </a:p>
        </p:txBody>
      </p:sp>
      <p:sp>
        <p:nvSpPr>
          <p:cNvPr id="27651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altLang="en-US" smtClean="0"/>
          </a:p>
        </p:txBody>
      </p:sp>
      <p:sp>
        <p:nvSpPr>
          <p:cNvPr id="27652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altLang="en-US" smtClean="0"/>
          </a:p>
        </p:txBody>
      </p:sp>
      <p:sp>
        <p:nvSpPr>
          <p:cNvPr id="27653" name="Dia számának hely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E8577A50-430F-469B-8B19-BCE024D77A5A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73150"/>
            <a:ext cx="371475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1193800"/>
            <a:ext cx="39370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612775"/>
            <a:ext cx="878205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35FF08B7-49A0-4921-B0CE-D2FE494A62EF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619126"/>
            <a:ext cx="7886700" cy="5222874"/>
          </a:xfrm>
        </p:spPr>
        <p:txBody>
          <a:bodyPr anchor="t"/>
          <a:lstStyle/>
          <a:p>
            <a:pPr algn="l">
              <a:lnSpc>
                <a:spcPct val="100000"/>
              </a:lnSpc>
            </a:pP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Ellenőrző 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kérdések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 2016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/>
              <a:t>44</a:t>
            </a:fld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769545" y="2055137"/>
            <a:ext cx="79477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u-HU" dirty="0" smtClean="0"/>
              <a:t>Mit tud </a:t>
            </a:r>
            <a:r>
              <a:rPr lang="hu-HU" dirty="0" err="1" smtClean="0"/>
              <a:t>magnetopauzáról</a:t>
            </a:r>
            <a:r>
              <a:rPr lang="hu-HU" dirty="0" smtClean="0"/>
              <a:t>? (Mi ez, milyen eredetű plazma és terek vannak a két oldalán, áramok szerepe)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 smtClean="0"/>
              <a:t>Mik a legfontosabb különbségek a mágneses és nem mágneses bolygók </a:t>
            </a:r>
            <a:r>
              <a:rPr lang="hu-HU" dirty="0" err="1" smtClean="0"/>
              <a:t>magnetoszférái</a:t>
            </a:r>
            <a:r>
              <a:rPr lang="hu-HU" dirty="0" smtClean="0"/>
              <a:t> között? 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 smtClean="0"/>
              <a:t>Hogyan jelentkezik a fejhullám (</a:t>
            </a:r>
            <a:r>
              <a:rPr lang="hu-HU" dirty="0" err="1" smtClean="0"/>
              <a:t>bow</a:t>
            </a:r>
            <a:r>
              <a:rPr lang="hu-HU" dirty="0" smtClean="0"/>
              <a:t> </a:t>
            </a:r>
            <a:r>
              <a:rPr lang="hu-HU" dirty="0" err="1" smtClean="0"/>
              <a:t>shock</a:t>
            </a:r>
            <a:r>
              <a:rPr lang="hu-HU" dirty="0" smtClean="0"/>
              <a:t>) a mágneses és plazma mérési adatokban? Miért?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 smtClean="0"/>
              <a:t>Mi a </a:t>
            </a:r>
            <a:r>
              <a:rPr lang="hu-HU" dirty="0" err="1" smtClean="0"/>
              <a:t>magnetopauza</a:t>
            </a:r>
            <a:r>
              <a:rPr lang="hu-HU" dirty="0" smtClean="0"/>
              <a:t> orrtávolsága a napszél sűrűség és sebesség, valamint a bolygó felületén mérhető mágneses tér függvényében? Miért?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 smtClean="0"/>
              <a:t>Mit tud a Szaturnusz </a:t>
            </a:r>
            <a:r>
              <a:rPr lang="hu-HU" dirty="0" err="1" smtClean="0"/>
              <a:t>magnetoszféra</a:t>
            </a:r>
            <a:r>
              <a:rPr lang="hu-HU" dirty="0" smtClean="0"/>
              <a:t> legfontosabb plazmaforrásáról?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 smtClean="0"/>
              <a:t>Mi a </a:t>
            </a:r>
            <a:r>
              <a:rPr lang="hu-HU" dirty="0" err="1" smtClean="0"/>
              <a:t>magnetodiszk</a:t>
            </a:r>
            <a:r>
              <a:rPr lang="hu-HU" dirty="0" smtClean="0"/>
              <a:t>, hogyan jön létre?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 smtClean="0"/>
              <a:t>Plazmavitorlásával körutat tervez a Szaturnusz körül. Hol érdemes kibontani a vitorlákat, és hol nem? Hogyan változik a „széljárás”?</a:t>
            </a:r>
          </a:p>
        </p:txBody>
      </p:sp>
    </p:spTree>
    <p:extLst>
      <p:ext uri="{BB962C8B-B14F-4D97-AF65-F5344CB8AC3E}">
        <p14:creationId xmlns:p14="http://schemas.microsoft.com/office/powerpoint/2010/main" val="273201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96863"/>
            <a:ext cx="7772400" cy="60960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 smtClean="0">
                <a:solidFill>
                  <a:schemeClr val="accent2">
                    <a:lumMod val="50000"/>
                  </a:schemeClr>
                </a:solidFill>
              </a:rPr>
              <a:t>Mágneses </a:t>
            </a: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akadály, pl.: a Föld</a:t>
            </a:r>
            <a:endParaRPr lang="en-US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412776"/>
            <a:ext cx="3958208" cy="4505672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1600" dirty="0" smtClean="0"/>
              <a:t>A NAPSZÉL </a:t>
            </a:r>
            <a:r>
              <a:rPr lang="en-US" altLang="en-US" sz="1600" dirty="0" smtClean="0">
                <a:sym typeface="Symbol" panose="05050102010706020507" pitchFamily="18" charset="2"/>
              </a:rPr>
              <a:t> u</a:t>
            </a:r>
            <a:r>
              <a:rPr lang="en-US" altLang="en-US" sz="1600" baseline="-25000" dirty="0" smtClean="0">
                <a:sym typeface="Symbol" panose="05050102010706020507" pitchFamily="18" charset="2"/>
              </a:rPr>
              <a:t>SW</a:t>
            </a:r>
            <a:r>
              <a:rPr lang="en-US" altLang="en-US" sz="1600" baseline="30000" dirty="0" smtClean="0">
                <a:sym typeface="Symbol" panose="05050102010706020507" pitchFamily="18" charset="2"/>
              </a:rPr>
              <a:t>2</a:t>
            </a:r>
            <a:r>
              <a:rPr lang="en-US" altLang="en-US" sz="1600" dirty="0" smtClean="0">
                <a:sym typeface="Symbol" panose="05050102010706020507" pitchFamily="18" charset="2"/>
              </a:rPr>
              <a:t> NYOMÁSÁVAL A MÁGNESES DIPÓLTÉR NYOMÁSA TART EGYENSÚLYT:</a:t>
            </a:r>
            <a:br>
              <a:rPr lang="en-US" altLang="en-US" sz="1600" dirty="0" smtClean="0">
                <a:sym typeface="Symbol" panose="05050102010706020507" pitchFamily="18" charset="2"/>
              </a:rPr>
            </a:br>
            <a:r>
              <a:rPr lang="en-US" altLang="en-US" sz="1600" dirty="0" smtClean="0">
                <a:sym typeface="Symbol" panose="05050102010706020507" pitchFamily="18" charset="2"/>
              </a:rPr>
              <a:t/>
            </a:r>
            <a:br>
              <a:rPr lang="en-US" altLang="en-US" sz="1600" dirty="0" smtClean="0">
                <a:sym typeface="Symbol" panose="05050102010706020507" pitchFamily="18" charset="2"/>
              </a:rPr>
            </a:br>
            <a:r>
              <a:rPr lang="en-US" altLang="en-US" sz="1600" dirty="0" smtClean="0">
                <a:sym typeface="Symbol" panose="05050102010706020507" pitchFamily="18" charset="2"/>
              </a:rPr>
              <a:t>  u</a:t>
            </a:r>
            <a:r>
              <a:rPr lang="en-US" altLang="en-US" sz="1600" baseline="-25000" dirty="0" smtClean="0">
                <a:sym typeface="Symbol" panose="05050102010706020507" pitchFamily="18" charset="2"/>
              </a:rPr>
              <a:t>SW</a:t>
            </a:r>
            <a:r>
              <a:rPr lang="en-US" altLang="en-US" sz="1600" baseline="30000" dirty="0" smtClean="0">
                <a:sym typeface="Symbol" panose="05050102010706020507" pitchFamily="18" charset="2"/>
              </a:rPr>
              <a:t>2</a:t>
            </a:r>
            <a:r>
              <a:rPr lang="en-US" altLang="en-US" sz="1600" dirty="0" smtClean="0">
                <a:sym typeface="Symbol" panose="05050102010706020507" pitchFamily="18" charset="2"/>
              </a:rPr>
              <a:t> = {</a:t>
            </a:r>
            <a:r>
              <a:rPr lang="hu-HU" altLang="en-US" sz="1600" dirty="0" smtClean="0">
                <a:sym typeface="Symbol" panose="05050102010706020507" pitchFamily="18" charset="2"/>
              </a:rPr>
              <a:t>B</a:t>
            </a:r>
            <a:r>
              <a:rPr lang="hu-HU" altLang="en-US" sz="1600" baseline="-25000" dirty="0" smtClean="0">
                <a:sym typeface="Symbol" panose="05050102010706020507" pitchFamily="18" charset="2"/>
              </a:rPr>
              <a:t>E</a:t>
            </a:r>
            <a:r>
              <a:rPr lang="hu-HU" altLang="en-US" sz="1600" dirty="0" smtClean="0">
                <a:sym typeface="Symbol" panose="05050102010706020507" pitchFamily="18" charset="2"/>
              </a:rPr>
              <a:t>(R/</a:t>
            </a:r>
            <a:r>
              <a:rPr lang="hu-HU" altLang="en-US" sz="1600" dirty="0" err="1" smtClean="0">
                <a:sym typeface="Symbol" panose="05050102010706020507" pitchFamily="18" charset="2"/>
              </a:rPr>
              <a:t>r</a:t>
            </a:r>
            <a:r>
              <a:rPr lang="hu-HU" altLang="en-US" sz="1600" dirty="0" smtClean="0">
                <a:sym typeface="Symbol" panose="05050102010706020507" pitchFamily="18" charset="2"/>
              </a:rPr>
              <a:t>)</a:t>
            </a:r>
            <a:r>
              <a:rPr lang="hu-HU" altLang="en-US" sz="1600" baseline="30000" dirty="0" smtClean="0">
                <a:sym typeface="Symbol" panose="05050102010706020507" pitchFamily="18" charset="2"/>
              </a:rPr>
              <a:t>3</a:t>
            </a:r>
            <a:r>
              <a:rPr lang="hu-HU" altLang="en-US" sz="1600" dirty="0" smtClean="0">
                <a:sym typeface="Symbol" panose="05050102010706020507" pitchFamily="18" charset="2"/>
              </a:rPr>
              <a:t>}</a:t>
            </a:r>
            <a:r>
              <a:rPr lang="hu-HU" altLang="en-US" sz="1600" baseline="30000" dirty="0" smtClean="0">
                <a:sym typeface="Symbol" panose="05050102010706020507" pitchFamily="18" charset="2"/>
              </a:rPr>
              <a:t>2</a:t>
            </a:r>
            <a:r>
              <a:rPr lang="hu-HU" altLang="en-US" sz="1600" dirty="0" smtClean="0">
                <a:sym typeface="Symbol" panose="05050102010706020507" pitchFamily="18" charset="2"/>
              </a:rPr>
              <a:t>/ </a:t>
            </a:r>
            <a:r>
              <a:rPr lang="hu-HU" altLang="en-US" sz="1600" dirty="0" err="1" smtClean="0">
                <a:sym typeface="Symbol" panose="05050102010706020507" pitchFamily="18" charset="2"/>
              </a:rPr>
              <a:t>2</a:t>
            </a:r>
            <a:r>
              <a:rPr lang="el-GR" altLang="en-US" sz="1600" dirty="0" smtClean="0">
                <a:sym typeface="Symbol" panose="05050102010706020507" pitchFamily="18" charset="2"/>
              </a:rPr>
              <a:t>μ</a:t>
            </a:r>
            <a:r>
              <a:rPr lang="hu-HU" altLang="en-US" sz="1600" baseline="-25000" dirty="0" smtClean="0">
                <a:sym typeface="Symbol" panose="05050102010706020507" pitchFamily="18" charset="2"/>
              </a:rPr>
              <a:t>0</a:t>
            </a:r>
            <a:r>
              <a:rPr lang="hu-HU" altLang="en-US" sz="1600" dirty="0" smtClean="0">
                <a:sym typeface="Symbol" panose="05050102010706020507" pitchFamily="18" charset="2"/>
              </a:rPr>
              <a:t/>
            </a:r>
            <a:br>
              <a:rPr lang="hu-HU" altLang="en-US" sz="1600" dirty="0" smtClean="0">
                <a:sym typeface="Symbol" panose="05050102010706020507" pitchFamily="18" charset="2"/>
              </a:rPr>
            </a:br>
            <a:endParaRPr lang="hu-HU" altLang="en-US" sz="1600" dirty="0" smtClean="0">
              <a:sym typeface="Symbol" panose="05050102010706020507" pitchFamily="18" charset="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en-US" sz="1600" dirty="0" smtClean="0">
                <a:sym typeface="Symbol" panose="05050102010706020507" pitchFamily="18" charset="2"/>
              </a:rPr>
              <a:t>A HATÁRRÉTEGBEN FOLYÓ ÁRAM TERÉT IS HOZZÁ KELL ADNI (TÜKÖR DIPÓL JÁRULÉKA, CHAPMAN-FERRARO ÁRAM).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altLang="en-US" sz="1600" dirty="0" smtClean="0">
              <a:sym typeface="Symbol" panose="05050102010706020507" pitchFamily="18" charset="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altLang="en-US" sz="1600" dirty="0" smtClean="0">
              <a:sym typeface="Symbol" panose="05050102010706020507" pitchFamily="18" charset="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en-US" sz="1600" dirty="0" smtClean="0">
                <a:sym typeface="Symbol" panose="05050102010706020507" pitchFamily="18" charset="2"/>
              </a:rPr>
              <a:t>EZ, ÁTLAGOS NAPSZÉL ESETÉN (</a:t>
            </a:r>
            <a:r>
              <a:rPr lang="en-US" altLang="en-US" sz="1600" dirty="0" smtClean="0">
                <a:sym typeface="Symbol" panose="05050102010706020507" pitchFamily="18" charset="2"/>
              </a:rPr>
              <a:t>~7, u~400) KB. 10 F</a:t>
            </a:r>
            <a:r>
              <a:rPr lang="hu-HU" altLang="en-US" sz="1600" dirty="0">
                <a:sym typeface="Symbol" panose="05050102010706020507" pitchFamily="18" charset="2"/>
              </a:rPr>
              <a:t>Ö</a:t>
            </a:r>
            <a:r>
              <a:rPr lang="en-US" altLang="en-US" sz="1600" dirty="0" smtClean="0">
                <a:sym typeface="Symbol" panose="05050102010706020507" pitchFamily="18" charset="2"/>
              </a:rPr>
              <a:t>LDSUG</a:t>
            </a:r>
            <a:r>
              <a:rPr lang="hu-HU" altLang="en-US" sz="1600" dirty="0" smtClean="0">
                <a:sym typeface="Symbol" panose="05050102010706020507" pitchFamily="18" charset="2"/>
              </a:rPr>
              <a:t>ÁR TÁVOLSÁGOT AD A NAP-FÖLD TENGELY MENTÉN.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en-US" sz="1600" dirty="0" smtClean="0">
                <a:sym typeface="Symbol" panose="05050102010706020507" pitchFamily="18" charset="2"/>
              </a:rPr>
              <a:t>AZ AKADÁLYON (ÜREGEN) BELÜLI TARTOMÁNY: A FÖLD </a:t>
            </a:r>
            <a:r>
              <a:rPr lang="hu-HU" altLang="en-US" sz="1600" dirty="0" smtClean="0">
                <a:solidFill>
                  <a:schemeClr val="accent2"/>
                </a:solidFill>
                <a:sym typeface="Symbol" panose="05050102010706020507" pitchFamily="18" charset="2"/>
              </a:rPr>
              <a:t>MAGNETOSZFÉRÁJA</a:t>
            </a:r>
            <a:endParaRPr lang="en-US" altLang="en-US" sz="1600" dirty="0" smtClean="0">
              <a:solidFill>
                <a:schemeClr val="accent2"/>
              </a:solidFill>
              <a:sym typeface="Symbol" panose="05050102010706020507" pitchFamily="18" charset="2"/>
            </a:endParaRPr>
          </a:p>
        </p:txBody>
      </p:sp>
      <p:sp>
        <p:nvSpPr>
          <p:cNvPr id="11268" name="Dia számának helye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7D7B481-2A5B-4483-94B5-BCC851129F96}" type="slidenum">
              <a:rPr lang="en-US" altLang="en-US" sz="1400" smtClean="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 smtClean="0">
              <a:latin typeface="Times New Roman" panose="02020603050405020304" pitchFamily="18" charset="0"/>
            </a:endParaRPr>
          </a:p>
        </p:txBody>
      </p:sp>
      <p:pic>
        <p:nvPicPr>
          <p:cNvPr id="11269" name="Picture 4" descr="c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1524000"/>
            <a:ext cx="4667250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zövegdoboz 3"/>
              <p:cNvSpPr txBox="1"/>
              <p:nvPr/>
            </p:nvSpPr>
            <p:spPr>
              <a:xfrm>
                <a:off x="1043608" y="3539331"/>
                <a:ext cx="1572162" cy="6977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hu-HU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hu-HU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hu-HU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Sup>
                                    <m:sSubSupPr>
                                      <m:ctrlPr>
                                        <a:rPr lang="hu-HU" b="0" i="1" smtClean="0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sub>
                                    <m:sup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hu-HU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sSub>
                                    <m:sSubPr>
                                      <m:ctrlPr>
                                        <a:rPr lang="hu-HU" b="0" i="1" smtClean="0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𝑠𝑤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hu-HU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Szövegdoboz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3539331"/>
                <a:ext cx="1572162" cy="69775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7560840" cy="1325562"/>
          </a:xfrm>
        </p:spPr>
        <p:txBody>
          <a:bodyPr/>
          <a:lstStyle/>
          <a:p>
            <a:pPr algn="l"/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napszél és az akadály sematikus kölcsönhatása</a:t>
            </a:r>
            <a:endParaRPr lang="en-US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1A757E-07D0-457E-8581-34421A0489B9}" type="slidenum">
              <a:rPr lang="en-US" altLang="en-US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517523"/>
            <a:ext cx="4777978" cy="4777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3" descr="bolygokmagnirany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3" y="1389063"/>
            <a:ext cx="6300787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7886700" cy="876675"/>
          </a:xfrm>
        </p:spPr>
        <p:txBody>
          <a:bodyPr/>
          <a:lstStyle/>
          <a:p>
            <a:pPr algn="l"/>
            <a:r>
              <a:rPr lang="en-US" altLang="en-US" dirty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mágneses bolygók</a:t>
            </a:r>
            <a:endParaRPr lang="en-US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243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C65CD3CC-531B-413D-BFA9-F91B8BF8A6D6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060575"/>
            <a:ext cx="4464050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060575"/>
            <a:ext cx="849313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619126"/>
            <a:ext cx="7886700" cy="5222874"/>
          </a:xfrm>
        </p:spPr>
        <p:txBody>
          <a:bodyPr anchor="t"/>
          <a:lstStyle/>
          <a:p>
            <a:pPr algn="l">
              <a:lnSpc>
                <a:spcPct val="100000"/>
              </a:lnSpc>
            </a:pPr>
            <a:r>
              <a:rPr lang="hu-HU" dirty="0" err="1" smtClean="0">
                <a:solidFill>
                  <a:schemeClr val="accent2">
                    <a:lumMod val="50000"/>
                  </a:schemeClr>
                </a:solidFill>
              </a:rPr>
              <a:t>Magnetoszférák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 méretei</a:t>
            </a:r>
            <a:b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A Naprendszer fizikája 2016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30778"/>
            <a:ext cx="7236296" cy="54272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/>
              <p:cNvSpPr txBox="1"/>
              <p:nvPr/>
            </p:nvSpPr>
            <p:spPr>
              <a:xfrm>
                <a:off x="179512" y="3451407"/>
                <a:ext cx="1572162" cy="6977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hu-HU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hu-HU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hu-HU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Sup>
                                    <m:sSubSupPr>
                                      <m:ctrlPr>
                                        <a:rPr lang="hu-HU" b="0" i="1" smtClean="0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sub>
                                    <m:sup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hu-HU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sSub>
                                    <m:sSubPr>
                                      <m:ctrlPr>
                                        <a:rPr lang="hu-HU" b="0" i="1" smtClean="0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𝑠𝑤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hu-HU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Szövegdoboz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3451407"/>
                <a:ext cx="1572162" cy="69775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632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3" descr="MAG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028700"/>
            <a:ext cx="64389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76994"/>
            <a:ext cx="7886700" cy="1191766"/>
          </a:xfrm>
        </p:spPr>
        <p:txBody>
          <a:bodyPr/>
          <a:lstStyle/>
          <a:p>
            <a:pPr algn="l"/>
            <a:r>
              <a:rPr lang="en-US" altLang="en-US" dirty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Föld </a:t>
            </a:r>
            <a:r>
              <a:rPr lang="hu-HU" altLang="en-US" dirty="0" err="1">
                <a:solidFill>
                  <a:schemeClr val="accent2">
                    <a:lumMod val="50000"/>
                  </a:schemeClr>
                </a:solidFill>
              </a:rPr>
              <a:t>magnetoszférája</a:t>
            </a:r>
            <a:endParaRPr lang="en-US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291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BCA04637-C4D8-4B0F-9F4C-6746B822D138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627313" y="6092825"/>
            <a:ext cx="56896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latin typeface="+mn-lt"/>
              </a:rPr>
              <a:t>A </a:t>
            </a:r>
            <a:r>
              <a:rPr lang="hu-HU" dirty="0" err="1">
                <a:latin typeface="+mn-lt"/>
              </a:rPr>
              <a:t>magnetoszférát</a:t>
            </a:r>
            <a:r>
              <a:rPr lang="hu-HU" dirty="0">
                <a:latin typeface="+mn-lt"/>
              </a:rPr>
              <a:t> elsősorban a napszél hatása alakítja</a:t>
            </a:r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 2016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blon_DM_Naprendszer_fizikaj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02_DM_Plazmafizikai_bevezeto.pptx" id="{867E89A8-265D-48BD-A9EC-779B5EA19AE8}" vid="{57B5F676-30E9-4C81-9BA7-88843498A539}"/>
    </a:ext>
  </a:extLst>
</a:theme>
</file>

<file path=ppt/theme/theme2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mutató1" id="{F70FEBA4-504D-4711-9B08-4485A16A0189}" vid="{578FEAA0-FCF4-434A-8A82-BEC12AC781EC}"/>
    </a:ext>
  </a:extLst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Sablon_DM_Naprendszer_fizikaja</Template>
  <TotalTime>867</TotalTime>
  <Words>1021</Words>
  <Application>Microsoft Office PowerPoint</Application>
  <PresentationFormat>On-screen Show (4:3)</PresentationFormat>
  <Paragraphs>243</Paragraphs>
  <Slides>44</Slides>
  <Notes>9</Notes>
  <HiddenSlides>4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Sablon_DM_Naprendszer_fizikaja</vt:lpstr>
      <vt:lpstr>Office-téma</vt:lpstr>
      <vt:lpstr>6. A mágneses bolygók  Németh Zoltán</vt:lpstr>
      <vt:lpstr>Fő kérdések</vt:lpstr>
      <vt:lpstr>Magnetoszféra  </vt:lpstr>
      <vt:lpstr>Nyomásegyensúly  </vt:lpstr>
      <vt:lpstr>Mágneses akadály, pl.: a Föld</vt:lpstr>
      <vt:lpstr>A napszél és az akadály sematikus kölcsönhatása</vt:lpstr>
      <vt:lpstr>A mágneses bolygók</vt:lpstr>
      <vt:lpstr>Magnetoszférák méretei  </vt:lpstr>
      <vt:lpstr>A Föld magnetoszférája</vt:lpstr>
      <vt:lpstr>E KÖLCSÖNHATÁS BONYOLULT STRUKTÚRÁKAT ALAKÍT KI A MÁGNESES BOLYGÓK, PL. A FÖLD KÖRÜL: EZT MÉRIK A CLUSTER MISSZIÓ MŰHOLDJAIVAL</vt:lpstr>
      <vt:lpstr>A magnetopauzán való áthaladás</vt:lpstr>
      <vt:lpstr>A csóva</vt:lpstr>
      <vt:lpstr>A mágneses rekonnekció</vt:lpstr>
      <vt:lpstr>Plazmoid a csóvában</vt:lpstr>
      <vt:lpstr>Óriásbolygók magnetoszférái  </vt:lpstr>
      <vt:lpstr>A Szaturnusz magnetoszférája 1.</vt:lpstr>
      <vt:lpstr>A Szaturnusz magnetoszférája 2.  kialakulásában a bolygó forgása dominál</vt:lpstr>
      <vt:lpstr>A mágneses tér</vt:lpstr>
      <vt:lpstr>A MAGNETODISZK  - a gyors forgás miatti centrifugális erő, a mágneses tér ellenhatása és a plazma nyomása alakítja ki - az „alulról fúvó” napszél meghajlítja a magnetodiszket: bowl-shape</vt:lpstr>
      <vt:lpstr>A magnetoszféra „képei”</vt:lpstr>
      <vt:lpstr>A gyűrűáram</vt:lpstr>
      <vt:lpstr>Enceladus: a fontos anyagforrás</vt:lpstr>
      <vt:lpstr>Enceladus - sarki régió  </vt:lpstr>
      <vt:lpstr>Az Enceladus anyagkiáramlása</vt:lpstr>
      <vt:lpstr>Az Enceladus „lábnyoma” a Szaturnusz sarki fényében</vt:lpstr>
      <vt:lpstr>A Szaturnusz gyűrűi</vt:lpstr>
      <vt:lpstr>A Szaturnusz „furcsa” periodicitása</vt:lpstr>
      <vt:lpstr>A Saturnusz éjszakai oldalán az elnyúló magnetodiszk mágneses tere sugárirányú. A diszk „közepén” a legsűrűbb a plazma (Khurana et al. (2009), J. Geophys. Res)</vt:lpstr>
      <vt:lpstr>Modell a magnetodiszk viselkedésére Jia and Kivelson (2012), JGR </vt:lpstr>
      <vt:lpstr>Az SKR és a plazmalepel</vt:lpstr>
      <vt:lpstr>A plazmalepel finomstruktúrája</vt:lpstr>
      <vt:lpstr>A plazmalepel finomstruktúrája II</vt:lpstr>
      <vt:lpstr>A plazma átlagos paraméterei</vt:lpstr>
      <vt:lpstr>Plazmaáramlás</vt:lpstr>
      <vt:lpstr>A mért sebességek</vt:lpstr>
      <vt:lpstr>Titán  </vt:lpstr>
      <vt:lpstr>Titán megközelítések</vt:lpstr>
      <vt:lpstr>Titán megközelítések</vt:lpstr>
      <vt:lpstr>A Titán mágneses memóriája</vt:lpstr>
      <vt:lpstr>A Jupiter lökéshullámánál</vt:lpstr>
      <vt:lpstr>Sarki fény a Jupiternél</vt:lpstr>
      <vt:lpstr>A Jupiter és a Szaturnusz</vt:lpstr>
      <vt:lpstr>PowerPoint Presentation</vt:lpstr>
      <vt:lpstr>Ellenőrző kérdések  </vt:lpstr>
    </vt:vector>
  </TitlesOfParts>
  <Company>RMKI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MÁGNESES BOLYGÓK MAGNETOSZFÉRÁJA</dc:title>
  <dc:creator>Szego</dc:creator>
  <cp:lastModifiedBy>Andrea</cp:lastModifiedBy>
  <cp:revision>79</cp:revision>
  <dcterms:created xsi:type="dcterms:W3CDTF">2011-04-19T08:34:14Z</dcterms:created>
  <dcterms:modified xsi:type="dcterms:W3CDTF">2018-12-05T05:03:23Z</dcterms:modified>
</cp:coreProperties>
</file>