
<file path=[Content_Types].xml><?xml version="1.0" encoding="utf-8"?>
<Types xmlns="http://schemas.openxmlformats.org/package/2006/content-types">
  <Default Extension="gif" ContentType="video/unknown"/>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6.gif" ContentType="image/gif"/>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1"/>
  </p:notesMasterIdLst>
  <p:sldIdLst>
    <p:sldId id="256" r:id="rId2"/>
    <p:sldId id="271" r:id="rId3"/>
    <p:sldId id="265" r:id="rId4"/>
    <p:sldId id="274" r:id="rId5"/>
    <p:sldId id="291" r:id="rId6"/>
    <p:sldId id="289" r:id="rId7"/>
    <p:sldId id="268" r:id="rId8"/>
    <p:sldId id="270" r:id="rId9"/>
    <p:sldId id="273" r:id="rId10"/>
    <p:sldId id="296" r:id="rId11"/>
    <p:sldId id="272" r:id="rId12"/>
    <p:sldId id="276" r:id="rId13"/>
    <p:sldId id="275" r:id="rId14"/>
    <p:sldId id="278" r:id="rId15"/>
    <p:sldId id="297" r:id="rId16"/>
    <p:sldId id="279" r:id="rId17"/>
    <p:sldId id="280" r:id="rId18"/>
    <p:sldId id="299" r:id="rId19"/>
    <p:sldId id="294" r:id="rId20"/>
    <p:sldId id="281" r:id="rId21"/>
    <p:sldId id="284" r:id="rId22"/>
    <p:sldId id="298" r:id="rId23"/>
    <p:sldId id="285" r:id="rId24"/>
    <p:sldId id="282" r:id="rId25"/>
    <p:sldId id="286" r:id="rId26"/>
    <p:sldId id="295" r:id="rId27"/>
    <p:sldId id="287" r:id="rId28"/>
    <p:sldId id="288" r:id="rId29"/>
    <p:sldId id="29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1B20"/>
    <a:srgbClr val="D5F5EA"/>
    <a:srgbClr val="2E2A68"/>
    <a:srgbClr val="5138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93" autoAdjust="0"/>
  </p:normalViewPr>
  <p:slideViewPr>
    <p:cSldViewPr snapToGrid="0" showGuides="1">
      <p:cViewPr varScale="1">
        <p:scale>
          <a:sx n="69" d="100"/>
          <a:sy n="69" d="100"/>
        </p:scale>
        <p:origin x="1116"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1" d="100"/>
          <a:sy n="51" d="100"/>
        </p:scale>
        <p:origin x="2236" y="5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08480-F0D9-4689-8A31-3FE45E6F4B67}" type="datetimeFigureOut">
              <a:rPr lang="hu-HU" smtClean="0"/>
              <a:t>2018. 12. 03.</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23D3C-827F-4448-A0C8-B9A624B17925}" type="slidenum">
              <a:rPr lang="hu-HU" smtClean="0"/>
              <a:t>‹#›</a:t>
            </a:fld>
            <a:endParaRPr lang="hu-HU"/>
          </a:p>
        </p:txBody>
      </p:sp>
    </p:spTree>
    <p:extLst>
      <p:ext uri="{BB962C8B-B14F-4D97-AF65-F5344CB8AC3E}">
        <p14:creationId xmlns:p14="http://schemas.microsoft.com/office/powerpoint/2010/main" val="245661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mc/articles/PMC5454225/#RSTA20160256C1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cbi.nlm.nih.gov/pmc/articles/PMC5454225/figure/RSTA20160256F19/" TargetMode="External"/><Relationship Id="rId5" Type="http://schemas.openxmlformats.org/officeDocument/2006/relationships/hyperlink" Target="https://www.ncbi.nlm.nih.gov/pmc/articles/PMC5454225/#RSTA20160256C33" TargetMode="External"/><Relationship Id="rId4" Type="http://schemas.openxmlformats.org/officeDocument/2006/relationships/hyperlink" Target="https://www.ncbi.nlm.nih.gov/pmc/articles/PMC5454225/#RSTA20160256C37"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2E23D3C-827F-4448-A0C8-B9A624B17925}" type="slidenum">
              <a:rPr lang="hu-HU" smtClean="0"/>
              <a:t>1</a:t>
            </a:fld>
            <a:endParaRPr lang="hu-HU"/>
          </a:p>
        </p:txBody>
      </p:sp>
    </p:spTree>
    <p:extLst>
      <p:ext uri="{BB962C8B-B14F-4D97-AF65-F5344CB8AC3E}">
        <p14:creationId xmlns:p14="http://schemas.microsoft.com/office/powerpoint/2010/main" val="3610794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11</a:t>
            </a:fld>
            <a:endParaRPr lang="hu-HU"/>
          </a:p>
        </p:txBody>
      </p:sp>
    </p:spTree>
    <p:extLst>
      <p:ext uri="{BB962C8B-B14F-4D97-AF65-F5344CB8AC3E}">
        <p14:creationId xmlns:p14="http://schemas.microsoft.com/office/powerpoint/2010/main" val="171861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12</a:t>
            </a:fld>
            <a:endParaRPr lang="hu-HU"/>
          </a:p>
        </p:txBody>
      </p:sp>
    </p:spTree>
    <p:extLst>
      <p:ext uri="{BB962C8B-B14F-4D97-AF65-F5344CB8AC3E}">
        <p14:creationId xmlns:p14="http://schemas.microsoft.com/office/powerpoint/2010/main" val="858074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13</a:t>
            </a:fld>
            <a:endParaRPr lang="hu-HU"/>
          </a:p>
        </p:txBody>
      </p:sp>
    </p:spTree>
    <p:extLst>
      <p:ext uri="{BB962C8B-B14F-4D97-AF65-F5344CB8AC3E}">
        <p14:creationId xmlns:p14="http://schemas.microsoft.com/office/powerpoint/2010/main" val="152923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14</a:t>
            </a:fld>
            <a:endParaRPr lang="hu-HU"/>
          </a:p>
        </p:txBody>
      </p:sp>
    </p:spTree>
    <p:extLst>
      <p:ext uri="{BB962C8B-B14F-4D97-AF65-F5344CB8AC3E}">
        <p14:creationId xmlns:p14="http://schemas.microsoft.com/office/powerpoint/2010/main" val="373608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16</a:t>
            </a:fld>
            <a:endParaRPr lang="hu-HU"/>
          </a:p>
        </p:txBody>
      </p:sp>
    </p:spTree>
    <p:extLst>
      <p:ext uri="{BB962C8B-B14F-4D97-AF65-F5344CB8AC3E}">
        <p14:creationId xmlns:p14="http://schemas.microsoft.com/office/powerpoint/2010/main" val="2165131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r>
              <a:rPr lang="en-US" dirty="0"/>
              <a:t>Mass loading controls the interaction of comets with the solar wind during the strong-activity phase of a comet. The scale of the interaction region, that is, the distance of the cometary bow shock to the nucleus, is large compared with any plasma scale such as the </a:t>
            </a:r>
            <a:r>
              <a:rPr lang="en-US" dirty="0" err="1"/>
              <a:t>gyroradius</a:t>
            </a:r>
            <a:r>
              <a:rPr lang="en-US" dirty="0"/>
              <a:t> of newborn ions. The passage or interaction time of a plasma parcel allows non-</a:t>
            </a:r>
            <a:r>
              <a:rPr lang="en-US" dirty="0" err="1"/>
              <a:t>gyrotropic</a:t>
            </a:r>
            <a:r>
              <a:rPr lang="en-US" dirty="0"/>
              <a:t> and ring--beam instabilities to create large-amplitude low-frequency waves at the cometary ion gyrofrequency in the cometary frame of reference [</a:t>
            </a:r>
            <a:r>
              <a:rPr lang="en-US" dirty="0">
                <a:hlinkClick r:id="rId3"/>
              </a:rPr>
              <a:t>12</a:t>
            </a:r>
            <a:r>
              <a:rPr lang="en-US" dirty="0"/>
              <a:t>,</a:t>
            </a:r>
            <a:r>
              <a:rPr lang="en-US" dirty="0">
                <a:hlinkClick r:id="rId4"/>
              </a:rPr>
              <a:t>37</a:t>
            </a:r>
            <a:r>
              <a:rPr lang="en-US" dirty="0"/>
              <a:t>]. The interaction time may also be large enough for strong turbulence to develop. Plasma waves and turbulence act as scattering agents to cause thermalization of the newborn ions and final pick-up by the solar wind. Ionization and subsequent mass loading is the major process to generate the cometary obstacle to the solar wind.</a:t>
            </a:r>
            <a:endParaRPr lang="hu-HU" dirty="0"/>
          </a:p>
          <a:p>
            <a:endParaRPr lang="en-US" dirty="0"/>
          </a:p>
          <a:p>
            <a:r>
              <a:rPr lang="en-US" dirty="0"/>
              <a:t>During low and intermediate phases of activity, the more recent observations of Rosetta provide a new and different view on the interaction process and structure of the interaction region. Asymmetric deflection of the solar wind flow into the direction anti-parallel to the solar wind convectional electric field (already observed during the AMPTE barium release [</a:t>
            </a:r>
            <a:r>
              <a:rPr lang="en-US" dirty="0">
                <a:hlinkClick r:id="rId5"/>
              </a:rPr>
              <a:t>33</a:t>
            </a:r>
            <a:r>
              <a:rPr lang="en-US" dirty="0"/>
              <a:t>]) and large-amplitude, low-frequency magnetic field oscillation are the most striking features observed in the interaction region of the solar wind with comet 67P/</a:t>
            </a:r>
            <a:r>
              <a:rPr lang="en-US" dirty="0" err="1"/>
              <a:t>Churyumov</a:t>
            </a:r>
            <a:r>
              <a:rPr lang="en-US" dirty="0"/>
              <a:t>–</a:t>
            </a:r>
            <a:r>
              <a:rPr lang="en-US" dirty="0" err="1"/>
              <a:t>Gerasimenko</a:t>
            </a:r>
            <a:r>
              <a:rPr lang="en-US" dirty="0"/>
              <a:t> during its low- and intermediate-activity phase. The deflection results from momentum balance between the newborn ions, accelerated by the convectional electric field, and solar wind protons. Therefore, the newborn ions represent a mechanical disturbance to the flow. Ionization and momentum loading is a major process to generate an obstacle to the solar wind. As the passage time of a solar wind plasma volume across the outgassing comet is rather short compared with strong-activity situations, the implanted ions are essentially unmagnetized and do not cause any classical non-</a:t>
            </a:r>
            <a:r>
              <a:rPr lang="en-US" dirty="0" err="1"/>
              <a:t>gyrotropic</a:t>
            </a:r>
            <a:r>
              <a:rPr lang="en-US" dirty="0"/>
              <a:t> or ring--beam velocity space distributions, but they generate an electric current density perpendicular to the solar wind flow and magnetic field direction. This cross-field ion current constitutes an electric disturbance to the solar wind. Next to the mechanical obstacle, due to momentum loading, this electric current represents an electrodynamic obstacle to the solar wind (</a:t>
            </a:r>
            <a:r>
              <a:rPr lang="en-US" dirty="0">
                <a:hlinkClick r:id="rId6"/>
              </a:rPr>
              <a:t>figure 19</a:t>
            </a:r>
            <a:r>
              <a:rPr lang="en-US" dirty="0"/>
              <a:t>). </a:t>
            </a:r>
          </a:p>
          <a:p>
            <a:endParaRPr lang="hu-HU" dirty="0"/>
          </a:p>
        </p:txBody>
      </p:sp>
      <p:sp>
        <p:nvSpPr>
          <p:cNvPr id="4" name="Dia számának helye 3"/>
          <p:cNvSpPr>
            <a:spLocks noGrp="1"/>
          </p:cNvSpPr>
          <p:nvPr>
            <p:ph type="sldNum" sz="quarter" idx="10"/>
          </p:nvPr>
        </p:nvSpPr>
        <p:spPr/>
        <p:txBody>
          <a:bodyPr/>
          <a:lstStyle/>
          <a:p>
            <a:fld id="{A2E23D3C-827F-4448-A0C8-B9A624B17925}" type="slidenum">
              <a:rPr lang="hu-HU" smtClean="0"/>
              <a:t>17</a:t>
            </a:fld>
            <a:endParaRPr lang="hu-HU"/>
          </a:p>
        </p:txBody>
      </p:sp>
    </p:spTree>
    <p:extLst>
      <p:ext uri="{BB962C8B-B14F-4D97-AF65-F5344CB8AC3E}">
        <p14:creationId xmlns:p14="http://schemas.microsoft.com/office/powerpoint/2010/main" val="187548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20</a:t>
            </a:fld>
            <a:endParaRPr lang="hu-HU"/>
          </a:p>
        </p:txBody>
      </p:sp>
    </p:spTree>
    <p:extLst>
      <p:ext uri="{BB962C8B-B14F-4D97-AF65-F5344CB8AC3E}">
        <p14:creationId xmlns:p14="http://schemas.microsoft.com/office/powerpoint/2010/main" val="731081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21</a:t>
            </a:fld>
            <a:endParaRPr lang="hu-HU"/>
          </a:p>
        </p:txBody>
      </p:sp>
    </p:spTree>
    <p:extLst>
      <p:ext uri="{BB962C8B-B14F-4D97-AF65-F5344CB8AC3E}">
        <p14:creationId xmlns:p14="http://schemas.microsoft.com/office/powerpoint/2010/main" val="1763816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A2E23D3C-827F-4448-A0C8-B9A624B17925}" type="slidenum">
              <a:rPr lang="hu-HU" smtClean="0"/>
              <a:t>22</a:t>
            </a:fld>
            <a:endParaRPr lang="hu-HU"/>
          </a:p>
        </p:txBody>
      </p:sp>
    </p:spTree>
    <p:extLst>
      <p:ext uri="{BB962C8B-B14F-4D97-AF65-F5344CB8AC3E}">
        <p14:creationId xmlns:p14="http://schemas.microsoft.com/office/powerpoint/2010/main" val="110912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23</a:t>
            </a:fld>
            <a:endParaRPr lang="hu-HU"/>
          </a:p>
        </p:txBody>
      </p:sp>
    </p:spTree>
    <p:extLst>
      <p:ext uri="{BB962C8B-B14F-4D97-AF65-F5344CB8AC3E}">
        <p14:creationId xmlns:p14="http://schemas.microsoft.com/office/powerpoint/2010/main" val="2884620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r>
              <a:rPr lang="hu-HU" dirty="0"/>
              <a:t>1503, 1607, 1682, 75 és fél éves keringési periódus; jóslat: 1758;  28 megjelenés egészen i. e. 240-ig</a:t>
            </a:r>
          </a:p>
        </p:txBody>
      </p:sp>
      <p:sp>
        <p:nvSpPr>
          <p:cNvPr id="4" name="Dia számának helye 3"/>
          <p:cNvSpPr>
            <a:spLocks noGrp="1"/>
          </p:cNvSpPr>
          <p:nvPr>
            <p:ph type="sldNum" sz="quarter" idx="10"/>
          </p:nvPr>
        </p:nvSpPr>
        <p:spPr/>
        <p:txBody>
          <a:bodyPr/>
          <a:lstStyle/>
          <a:p>
            <a:fld id="{A2E23D3C-827F-4448-A0C8-B9A624B17925}" type="slidenum">
              <a:rPr lang="hu-HU" smtClean="0"/>
              <a:t>2</a:t>
            </a:fld>
            <a:endParaRPr lang="hu-HU"/>
          </a:p>
        </p:txBody>
      </p:sp>
    </p:spTree>
    <p:extLst>
      <p:ext uri="{BB962C8B-B14F-4D97-AF65-F5344CB8AC3E}">
        <p14:creationId xmlns:p14="http://schemas.microsoft.com/office/powerpoint/2010/main" val="652939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24</a:t>
            </a:fld>
            <a:endParaRPr lang="hu-HU"/>
          </a:p>
        </p:txBody>
      </p:sp>
    </p:spTree>
    <p:extLst>
      <p:ext uri="{BB962C8B-B14F-4D97-AF65-F5344CB8AC3E}">
        <p14:creationId xmlns:p14="http://schemas.microsoft.com/office/powerpoint/2010/main" val="1150949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25</a:t>
            </a:fld>
            <a:endParaRPr lang="hu-HU"/>
          </a:p>
        </p:txBody>
      </p:sp>
    </p:spTree>
    <p:extLst>
      <p:ext uri="{BB962C8B-B14F-4D97-AF65-F5344CB8AC3E}">
        <p14:creationId xmlns:p14="http://schemas.microsoft.com/office/powerpoint/2010/main" val="1569840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26</a:t>
            </a:fld>
            <a:endParaRPr lang="hu-HU"/>
          </a:p>
        </p:txBody>
      </p:sp>
    </p:spTree>
    <p:extLst>
      <p:ext uri="{BB962C8B-B14F-4D97-AF65-F5344CB8AC3E}">
        <p14:creationId xmlns:p14="http://schemas.microsoft.com/office/powerpoint/2010/main" val="533090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27</a:t>
            </a:fld>
            <a:endParaRPr lang="hu-HU"/>
          </a:p>
        </p:txBody>
      </p:sp>
    </p:spTree>
    <p:extLst>
      <p:ext uri="{BB962C8B-B14F-4D97-AF65-F5344CB8AC3E}">
        <p14:creationId xmlns:p14="http://schemas.microsoft.com/office/powerpoint/2010/main" val="373792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28</a:t>
            </a:fld>
            <a:endParaRPr lang="hu-HU"/>
          </a:p>
        </p:txBody>
      </p:sp>
    </p:spTree>
    <p:extLst>
      <p:ext uri="{BB962C8B-B14F-4D97-AF65-F5344CB8AC3E}">
        <p14:creationId xmlns:p14="http://schemas.microsoft.com/office/powerpoint/2010/main" val="416481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29</a:t>
            </a:fld>
            <a:endParaRPr lang="hu-HU"/>
          </a:p>
        </p:txBody>
      </p:sp>
    </p:spTree>
    <p:extLst>
      <p:ext uri="{BB962C8B-B14F-4D97-AF65-F5344CB8AC3E}">
        <p14:creationId xmlns:p14="http://schemas.microsoft.com/office/powerpoint/2010/main" val="20190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3</a:t>
            </a:fld>
            <a:endParaRPr lang="hu-HU"/>
          </a:p>
        </p:txBody>
      </p:sp>
    </p:spTree>
    <p:extLst>
      <p:ext uri="{BB962C8B-B14F-4D97-AF65-F5344CB8AC3E}">
        <p14:creationId xmlns:p14="http://schemas.microsoft.com/office/powerpoint/2010/main" val="126134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4</a:t>
            </a:fld>
            <a:endParaRPr lang="hu-HU"/>
          </a:p>
        </p:txBody>
      </p:sp>
    </p:spTree>
    <p:extLst>
      <p:ext uri="{BB962C8B-B14F-4D97-AF65-F5344CB8AC3E}">
        <p14:creationId xmlns:p14="http://schemas.microsoft.com/office/powerpoint/2010/main" val="3335538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5</a:t>
            </a:fld>
            <a:endParaRPr lang="hu-HU"/>
          </a:p>
        </p:txBody>
      </p:sp>
    </p:spTree>
    <p:extLst>
      <p:ext uri="{BB962C8B-B14F-4D97-AF65-F5344CB8AC3E}">
        <p14:creationId xmlns:p14="http://schemas.microsoft.com/office/powerpoint/2010/main" val="74065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6</a:t>
            </a:fld>
            <a:endParaRPr lang="hu-HU"/>
          </a:p>
        </p:txBody>
      </p:sp>
    </p:spTree>
    <p:extLst>
      <p:ext uri="{BB962C8B-B14F-4D97-AF65-F5344CB8AC3E}">
        <p14:creationId xmlns:p14="http://schemas.microsoft.com/office/powerpoint/2010/main" val="2327430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7</a:t>
            </a:fld>
            <a:endParaRPr lang="hu-HU"/>
          </a:p>
        </p:txBody>
      </p:sp>
    </p:spTree>
    <p:extLst>
      <p:ext uri="{BB962C8B-B14F-4D97-AF65-F5344CB8AC3E}">
        <p14:creationId xmlns:p14="http://schemas.microsoft.com/office/powerpoint/2010/main" val="173863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8</a:t>
            </a:fld>
            <a:endParaRPr lang="hu-HU"/>
          </a:p>
        </p:txBody>
      </p:sp>
    </p:spTree>
    <p:extLst>
      <p:ext uri="{BB962C8B-B14F-4D97-AF65-F5344CB8AC3E}">
        <p14:creationId xmlns:p14="http://schemas.microsoft.com/office/powerpoint/2010/main" val="4195481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1371600" y="1143000"/>
            <a:ext cx="4114800" cy="3086100"/>
          </a:xfrm>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A2E23D3C-827F-4448-A0C8-B9A624B17925}" type="slidenum">
              <a:rPr lang="hu-HU" smtClean="0"/>
              <a:t>9</a:t>
            </a:fld>
            <a:endParaRPr lang="hu-HU"/>
          </a:p>
        </p:txBody>
      </p:sp>
    </p:spTree>
    <p:extLst>
      <p:ext uri="{BB962C8B-B14F-4D97-AF65-F5344CB8AC3E}">
        <p14:creationId xmlns:p14="http://schemas.microsoft.com/office/powerpoint/2010/main" val="892166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AC58FA42-04E7-4264-8E0B-5DC6C0D860F2}" type="datetime1">
              <a:rPr lang="hu-HU" smtClean="0"/>
              <a:t>2018. 12. 03.</a:t>
            </a:fld>
            <a:endParaRPr lang="hu-HU" dirty="0"/>
          </a:p>
        </p:txBody>
      </p:sp>
      <p:sp>
        <p:nvSpPr>
          <p:cNvPr id="5" name="Footer Placeholder 4"/>
          <p:cNvSpPr>
            <a:spLocks noGrp="1"/>
          </p:cNvSpPr>
          <p:nvPr>
            <p:ph type="ftr" sz="quarter" idx="11"/>
          </p:nvPr>
        </p:nvSpPr>
        <p:spPr/>
        <p:txBody>
          <a:bodyPr/>
          <a:lstStyle/>
          <a:p>
            <a:r>
              <a:rPr lang="hu-HU"/>
              <a:t>A Naprendszer fizikája 2018</a:t>
            </a:r>
          </a:p>
        </p:txBody>
      </p:sp>
      <p:sp>
        <p:nvSpPr>
          <p:cNvPr id="6" name="Slide Number Placeholder 5"/>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82321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8FFB4BDB-C20E-4D86-AFE1-CC4B5ED06F5A}" type="datetime1">
              <a:rPr lang="hu-HU" smtClean="0"/>
              <a:t>2018. 12. 03.</a:t>
            </a:fld>
            <a:endParaRPr lang="hu-HU"/>
          </a:p>
        </p:txBody>
      </p:sp>
      <p:sp>
        <p:nvSpPr>
          <p:cNvPr id="5" name="Footer Placeholder 4"/>
          <p:cNvSpPr>
            <a:spLocks noGrp="1"/>
          </p:cNvSpPr>
          <p:nvPr>
            <p:ph type="ftr" sz="quarter" idx="11"/>
          </p:nvPr>
        </p:nvSpPr>
        <p:spPr/>
        <p:txBody>
          <a:bodyPr/>
          <a:lstStyle/>
          <a:p>
            <a:r>
              <a:rPr lang="hu-HU"/>
              <a:t>A Naprendszer fizikája 2018</a:t>
            </a:r>
          </a:p>
        </p:txBody>
      </p:sp>
      <p:sp>
        <p:nvSpPr>
          <p:cNvPr id="6" name="Slide Number Placeholder 5"/>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232149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12E4C140-B96B-4F20-8E27-8593AABAB00F}" type="datetime1">
              <a:rPr lang="hu-HU" smtClean="0"/>
              <a:t>2018. 12. 03.</a:t>
            </a:fld>
            <a:endParaRPr lang="hu-HU"/>
          </a:p>
        </p:txBody>
      </p:sp>
      <p:sp>
        <p:nvSpPr>
          <p:cNvPr id="5" name="Footer Placeholder 4"/>
          <p:cNvSpPr>
            <a:spLocks noGrp="1"/>
          </p:cNvSpPr>
          <p:nvPr>
            <p:ph type="ftr" sz="quarter" idx="11"/>
          </p:nvPr>
        </p:nvSpPr>
        <p:spPr/>
        <p:txBody>
          <a:bodyPr/>
          <a:lstStyle/>
          <a:p>
            <a:r>
              <a:rPr lang="hu-HU"/>
              <a:t>A Naprendszer fizikája 2018</a:t>
            </a:r>
          </a:p>
        </p:txBody>
      </p:sp>
      <p:sp>
        <p:nvSpPr>
          <p:cNvPr id="6" name="Slide Number Placeholder 5"/>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2910821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824353"/>
          </a:xfrm>
        </p:spPr>
        <p:txBody>
          <a:bodyPr/>
          <a:lstStyle>
            <a:lvl1pPr>
              <a:defRPr>
                <a:solidFill>
                  <a:srgbClr val="7C1B20"/>
                </a:solidFill>
              </a:defRPr>
            </a:lvl1pPr>
          </a:lstStyle>
          <a:p>
            <a:r>
              <a:rPr lang="hu-HU" dirty="0"/>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0DA5486-0F40-4227-9A86-3DBDEA35AAF4}" type="datetime1">
              <a:rPr lang="hu-HU" smtClean="0"/>
              <a:t>2018. 12. 03.</a:t>
            </a:fld>
            <a:endParaRPr lang="hu-HU"/>
          </a:p>
        </p:txBody>
      </p:sp>
      <p:sp>
        <p:nvSpPr>
          <p:cNvPr id="5" name="Footer Placeholder 4"/>
          <p:cNvSpPr>
            <a:spLocks noGrp="1"/>
          </p:cNvSpPr>
          <p:nvPr>
            <p:ph type="ftr" sz="quarter" idx="11"/>
          </p:nvPr>
        </p:nvSpPr>
        <p:spPr/>
        <p:txBody>
          <a:bodyPr/>
          <a:lstStyle/>
          <a:p>
            <a:r>
              <a:rPr lang="hu-HU"/>
              <a:t>A Naprendszer fizikája 2018</a:t>
            </a:r>
          </a:p>
        </p:txBody>
      </p:sp>
      <p:sp>
        <p:nvSpPr>
          <p:cNvPr id="6" name="Slide Number Placeholder 5"/>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393689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FFB9EF08-86E5-4D2D-8012-DA8794331426}" type="datetime1">
              <a:rPr lang="hu-HU" smtClean="0"/>
              <a:t>2018. 12. 03.</a:t>
            </a:fld>
            <a:endParaRPr lang="hu-HU"/>
          </a:p>
        </p:txBody>
      </p:sp>
      <p:sp>
        <p:nvSpPr>
          <p:cNvPr id="5" name="Footer Placeholder 4"/>
          <p:cNvSpPr>
            <a:spLocks noGrp="1"/>
          </p:cNvSpPr>
          <p:nvPr>
            <p:ph type="ftr" sz="quarter" idx="11"/>
          </p:nvPr>
        </p:nvSpPr>
        <p:spPr/>
        <p:txBody>
          <a:bodyPr/>
          <a:lstStyle/>
          <a:p>
            <a:r>
              <a:rPr lang="hu-HU"/>
              <a:t>A Naprendszer fizikája 2018</a:t>
            </a:r>
          </a:p>
        </p:txBody>
      </p:sp>
      <p:sp>
        <p:nvSpPr>
          <p:cNvPr id="6" name="Slide Number Placeholder 5"/>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1380568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BFB0798D-CA39-4DC9-8941-AA7F1A0C5FD8}" type="datetime1">
              <a:rPr lang="hu-HU" smtClean="0"/>
              <a:t>2018. 12. 03.</a:t>
            </a:fld>
            <a:endParaRPr lang="hu-HU"/>
          </a:p>
        </p:txBody>
      </p:sp>
      <p:sp>
        <p:nvSpPr>
          <p:cNvPr id="6" name="Footer Placeholder 5"/>
          <p:cNvSpPr>
            <a:spLocks noGrp="1"/>
          </p:cNvSpPr>
          <p:nvPr>
            <p:ph type="ftr" sz="quarter" idx="11"/>
          </p:nvPr>
        </p:nvSpPr>
        <p:spPr/>
        <p:txBody>
          <a:bodyPr/>
          <a:lstStyle/>
          <a:p>
            <a:r>
              <a:rPr lang="hu-HU"/>
              <a:t>A Naprendszer fizikája 2018</a:t>
            </a:r>
          </a:p>
        </p:txBody>
      </p:sp>
      <p:sp>
        <p:nvSpPr>
          <p:cNvPr id="7" name="Slide Number Placeholder 6"/>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3113408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A7B0466B-FA6A-486E-9D6D-33F880F74EE0}" type="datetime1">
              <a:rPr lang="hu-HU" smtClean="0"/>
              <a:t>2018. 12. 03.</a:t>
            </a:fld>
            <a:endParaRPr lang="hu-HU"/>
          </a:p>
        </p:txBody>
      </p:sp>
      <p:sp>
        <p:nvSpPr>
          <p:cNvPr id="8" name="Footer Placeholder 7"/>
          <p:cNvSpPr>
            <a:spLocks noGrp="1"/>
          </p:cNvSpPr>
          <p:nvPr>
            <p:ph type="ftr" sz="quarter" idx="11"/>
          </p:nvPr>
        </p:nvSpPr>
        <p:spPr/>
        <p:txBody>
          <a:bodyPr/>
          <a:lstStyle/>
          <a:p>
            <a:r>
              <a:rPr lang="hu-HU"/>
              <a:t>A Naprendszer fizikája 2018</a:t>
            </a:r>
          </a:p>
        </p:txBody>
      </p:sp>
      <p:sp>
        <p:nvSpPr>
          <p:cNvPr id="9" name="Slide Number Placeholder 8"/>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388850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9AF1D8DF-8871-40DD-8092-E7D49237EFD0}" type="datetime1">
              <a:rPr lang="hu-HU" smtClean="0"/>
              <a:t>2018. 12. 03.</a:t>
            </a:fld>
            <a:endParaRPr lang="hu-HU"/>
          </a:p>
        </p:txBody>
      </p:sp>
      <p:sp>
        <p:nvSpPr>
          <p:cNvPr id="4" name="Footer Placeholder 3"/>
          <p:cNvSpPr>
            <a:spLocks noGrp="1"/>
          </p:cNvSpPr>
          <p:nvPr>
            <p:ph type="ftr" sz="quarter" idx="11"/>
          </p:nvPr>
        </p:nvSpPr>
        <p:spPr/>
        <p:txBody>
          <a:bodyPr/>
          <a:lstStyle/>
          <a:p>
            <a:r>
              <a:rPr lang="hu-HU"/>
              <a:t>A Naprendszer fizikája 2018</a:t>
            </a:r>
          </a:p>
        </p:txBody>
      </p:sp>
      <p:sp>
        <p:nvSpPr>
          <p:cNvPr id="5" name="Slide Number Placeholder 4"/>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1488810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AF885-43D7-4EB1-9AD9-7D6BA06ACC13}" type="datetime1">
              <a:rPr lang="hu-HU" smtClean="0"/>
              <a:t>2018. 12. 03.</a:t>
            </a:fld>
            <a:endParaRPr lang="hu-HU"/>
          </a:p>
        </p:txBody>
      </p:sp>
      <p:sp>
        <p:nvSpPr>
          <p:cNvPr id="3" name="Footer Placeholder 2"/>
          <p:cNvSpPr>
            <a:spLocks noGrp="1"/>
          </p:cNvSpPr>
          <p:nvPr>
            <p:ph type="ftr" sz="quarter" idx="11"/>
          </p:nvPr>
        </p:nvSpPr>
        <p:spPr/>
        <p:txBody>
          <a:bodyPr/>
          <a:lstStyle/>
          <a:p>
            <a:r>
              <a:rPr lang="hu-HU"/>
              <a:t>A Naprendszer fizikája 2018</a:t>
            </a:r>
          </a:p>
        </p:txBody>
      </p:sp>
      <p:sp>
        <p:nvSpPr>
          <p:cNvPr id="4" name="Slide Number Placeholder 3"/>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339973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7E0A0A71-5A78-46BE-AFE1-0B5438B448B9}" type="datetime1">
              <a:rPr lang="hu-HU" smtClean="0"/>
              <a:t>2018. 12. 03.</a:t>
            </a:fld>
            <a:endParaRPr lang="hu-HU"/>
          </a:p>
        </p:txBody>
      </p:sp>
      <p:sp>
        <p:nvSpPr>
          <p:cNvPr id="6" name="Footer Placeholder 5"/>
          <p:cNvSpPr>
            <a:spLocks noGrp="1"/>
          </p:cNvSpPr>
          <p:nvPr>
            <p:ph type="ftr" sz="quarter" idx="11"/>
          </p:nvPr>
        </p:nvSpPr>
        <p:spPr/>
        <p:txBody>
          <a:bodyPr/>
          <a:lstStyle/>
          <a:p>
            <a:r>
              <a:rPr lang="hu-HU"/>
              <a:t>A Naprendszer fizikája 2018</a:t>
            </a:r>
          </a:p>
        </p:txBody>
      </p:sp>
      <p:sp>
        <p:nvSpPr>
          <p:cNvPr id="7" name="Slide Number Placeholder 6"/>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381247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11BF6705-3201-4E45-9471-2018B0BDA75A}" type="datetime1">
              <a:rPr lang="hu-HU" smtClean="0"/>
              <a:t>2018. 12. 03.</a:t>
            </a:fld>
            <a:endParaRPr lang="hu-HU"/>
          </a:p>
        </p:txBody>
      </p:sp>
      <p:sp>
        <p:nvSpPr>
          <p:cNvPr id="6" name="Footer Placeholder 5"/>
          <p:cNvSpPr>
            <a:spLocks noGrp="1"/>
          </p:cNvSpPr>
          <p:nvPr>
            <p:ph type="ftr" sz="quarter" idx="11"/>
          </p:nvPr>
        </p:nvSpPr>
        <p:spPr/>
        <p:txBody>
          <a:bodyPr/>
          <a:lstStyle/>
          <a:p>
            <a:r>
              <a:rPr lang="hu-HU"/>
              <a:t>A Naprendszer fizikája 2018</a:t>
            </a:r>
          </a:p>
        </p:txBody>
      </p:sp>
      <p:sp>
        <p:nvSpPr>
          <p:cNvPr id="7" name="Slide Number Placeholder 6"/>
          <p:cNvSpPr>
            <a:spLocks noGrp="1"/>
          </p:cNvSpPr>
          <p:nvPr>
            <p:ph type="sldNum" sz="quarter" idx="12"/>
          </p:nvPr>
        </p:nvSpPr>
        <p:spPr/>
        <p:txBody>
          <a:bodyPr/>
          <a:lstStyle/>
          <a:p>
            <a:fld id="{10020C4B-FF6E-4558-BFE2-91C8DE5D427C}" type="slidenum">
              <a:rPr lang="hu-HU" smtClean="0"/>
              <a:t>‹#›</a:t>
            </a:fld>
            <a:endParaRPr lang="hu-HU"/>
          </a:p>
        </p:txBody>
      </p:sp>
    </p:spTree>
    <p:extLst>
      <p:ext uri="{BB962C8B-B14F-4D97-AF65-F5344CB8AC3E}">
        <p14:creationId xmlns:p14="http://schemas.microsoft.com/office/powerpoint/2010/main" val="369873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8" y="88459"/>
            <a:ext cx="7886700" cy="824353"/>
          </a:xfrm>
          <a:prstGeom prst="rect">
            <a:avLst/>
          </a:prstGeom>
        </p:spPr>
        <p:txBody>
          <a:bodyPr vert="horz" lIns="91440" tIns="45720" rIns="91440" bIns="45720" rtlCol="0" anchor="ctr">
            <a:normAutofit/>
          </a:bodyPr>
          <a:lstStyle/>
          <a:p>
            <a:r>
              <a:rPr lang="hu-HU" dirty="0"/>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548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FC223-1777-40CD-99E3-9C5DBF19F7A0}" type="datetime1">
              <a:rPr lang="hu-HU" smtClean="0"/>
              <a:t>2018. 12. 03.</a:t>
            </a:fld>
            <a:endParaRPr lang="hu-HU"/>
          </a:p>
        </p:txBody>
      </p:sp>
      <p:sp>
        <p:nvSpPr>
          <p:cNvPr id="5" name="Footer Placeholder 4"/>
          <p:cNvSpPr>
            <a:spLocks noGrp="1"/>
          </p:cNvSpPr>
          <p:nvPr>
            <p:ph type="ftr" sz="quarter" idx="3"/>
          </p:nvPr>
        </p:nvSpPr>
        <p:spPr>
          <a:xfrm>
            <a:off x="3028950" y="6548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u-HU"/>
              <a:t>A Naprendszer fizikája 2018</a:t>
            </a:r>
          </a:p>
        </p:txBody>
      </p:sp>
      <p:sp>
        <p:nvSpPr>
          <p:cNvPr id="6" name="Slide Number Placeholder 5"/>
          <p:cNvSpPr>
            <a:spLocks noGrp="1"/>
          </p:cNvSpPr>
          <p:nvPr>
            <p:ph type="sldNum" sz="quarter" idx="4"/>
          </p:nvPr>
        </p:nvSpPr>
        <p:spPr>
          <a:xfrm>
            <a:off x="6457950" y="6548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020C4B-FF6E-4558-BFE2-91C8DE5D427C}" type="slidenum">
              <a:rPr lang="hu-HU" smtClean="0"/>
              <a:t>‹#›</a:t>
            </a:fld>
            <a:endParaRPr lang="hu-HU"/>
          </a:p>
        </p:txBody>
      </p:sp>
      <p:pic>
        <p:nvPicPr>
          <p:cNvPr id="7" name="Kép 6">
            <a:extLst>
              <a:ext uri="{FF2B5EF4-FFF2-40B4-BE49-F238E27FC236}">
                <a16:creationId xmlns:a16="http://schemas.microsoft.com/office/drawing/2014/main" id="{5569D32F-CC29-45E2-8386-3BA46D83F0A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3299" b="29002"/>
          <a:stretch/>
        </p:blipFill>
        <p:spPr>
          <a:xfrm>
            <a:off x="7114140" y="0"/>
            <a:ext cx="2132730" cy="824352"/>
          </a:xfrm>
          <a:prstGeom prst="rect">
            <a:avLst/>
          </a:prstGeom>
        </p:spPr>
      </p:pic>
    </p:spTree>
    <p:extLst>
      <p:ext uri="{BB962C8B-B14F-4D97-AF65-F5344CB8AC3E}">
        <p14:creationId xmlns:p14="http://schemas.microsoft.com/office/powerpoint/2010/main" val="3092824972"/>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p:txStyles>
    <p:titleStyle>
      <a:lvl1pPr algn="l" defTabSz="914400" rtl="0" eaLnBrk="1" latinLnBrk="0" hangingPunct="1">
        <a:lnSpc>
          <a:spcPct val="90000"/>
        </a:lnSpc>
        <a:spcBef>
          <a:spcPct val="0"/>
        </a:spcBef>
        <a:buNone/>
        <a:defRPr sz="3600" b="1" kern="1200">
          <a:solidFill>
            <a:srgbClr val="7C1B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Csoportba foglalás 10">
            <a:extLst>
              <a:ext uri="{FF2B5EF4-FFF2-40B4-BE49-F238E27FC236}">
                <a16:creationId xmlns:a16="http://schemas.microsoft.com/office/drawing/2014/main" id="{0DCB0AFE-F9B0-406E-B7DE-1A464D21FDFA}"/>
              </a:ext>
            </a:extLst>
          </p:cNvPr>
          <p:cNvGrpSpPr/>
          <p:nvPr/>
        </p:nvGrpSpPr>
        <p:grpSpPr>
          <a:xfrm>
            <a:off x="3202" y="0"/>
            <a:ext cx="9144000" cy="6549657"/>
            <a:chOff x="3202" y="0"/>
            <a:chExt cx="9144000" cy="6549657"/>
          </a:xfrm>
        </p:grpSpPr>
        <p:sp>
          <p:nvSpPr>
            <p:cNvPr id="2" name="Téglalap 1">
              <a:extLst>
                <a:ext uri="{FF2B5EF4-FFF2-40B4-BE49-F238E27FC236}">
                  <a16:creationId xmlns:a16="http://schemas.microsoft.com/office/drawing/2014/main" id="{34285A7C-11DB-4A9A-BFED-FA52DE6DD514}"/>
                </a:ext>
              </a:extLst>
            </p:cNvPr>
            <p:cNvSpPr/>
            <p:nvPr/>
          </p:nvSpPr>
          <p:spPr>
            <a:xfrm>
              <a:off x="6996223" y="0"/>
              <a:ext cx="2140346" cy="98882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hu-HU"/>
            </a:p>
          </p:txBody>
        </p:sp>
        <p:pic>
          <p:nvPicPr>
            <p:cNvPr id="6" name="Kép 5">
              <a:extLst>
                <a:ext uri="{FF2B5EF4-FFF2-40B4-BE49-F238E27FC236}">
                  <a16:creationId xmlns:a16="http://schemas.microsoft.com/office/drawing/2014/main" id="{34E7E3BD-07EA-48EE-BCC4-055A262E39EE}"/>
                </a:ext>
              </a:extLst>
            </p:cNvPr>
            <p:cNvPicPr>
              <a:picLocks noChangeAspect="1"/>
            </p:cNvPicPr>
            <p:nvPr/>
          </p:nvPicPr>
          <p:blipFill rotWithShape="1">
            <a:blip r:embed="rId3">
              <a:extLst>
                <a:ext uri="{28A0092B-C50C-407E-A947-70E740481C1C}">
                  <a14:useLocalDpi xmlns:a14="http://schemas.microsoft.com/office/drawing/2010/main" val="0"/>
                </a:ext>
              </a:extLst>
            </a:blip>
            <a:srcRect t="1" r="26697" b="46419"/>
            <a:stretch/>
          </p:blipFill>
          <p:spPr>
            <a:xfrm>
              <a:off x="3202" y="404051"/>
              <a:ext cx="9144000" cy="6145606"/>
            </a:xfrm>
            <a:prstGeom prst="rect">
              <a:avLst/>
            </a:prstGeom>
          </p:spPr>
        </p:pic>
        <p:sp>
          <p:nvSpPr>
            <p:cNvPr id="8" name="Téglalap 7">
              <a:extLst>
                <a:ext uri="{FF2B5EF4-FFF2-40B4-BE49-F238E27FC236}">
                  <a16:creationId xmlns:a16="http://schemas.microsoft.com/office/drawing/2014/main" id="{06149262-BC82-45C2-A4D0-07AD15C86E26}"/>
                </a:ext>
              </a:extLst>
            </p:cNvPr>
            <p:cNvSpPr/>
            <p:nvPr/>
          </p:nvSpPr>
          <p:spPr>
            <a:xfrm>
              <a:off x="3348561" y="5320145"/>
              <a:ext cx="2478081" cy="1229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a:extLst>
                <a:ext uri="{FF2B5EF4-FFF2-40B4-BE49-F238E27FC236}">
                  <a16:creationId xmlns:a16="http://schemas.microsoft.com/office/drawing/2014/main" id="{C238776B-B21A-4B70-B23F-38F53E75B32B}"/>
                </a:ext>
              </a:extLst>
            </p:cNvPr>
            <p:cNvSpPr/>
            <p:nvPr/>
          </p:nvSpPr>
          <p:spPr>
            <a:xfrm>
              <a:off x="1686591" y="2465019"/>
              <a:ext cx="5788549" cy="12229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u-HU" sz="5400" b="1" dirty="0">
                  <a:solidFill>
                    <a:schemeClr val="bg1"/>
                  </a:solidFill>
                </a:rPr>
                <a:t>Üstököskutatás</a:t>
              </a:r>
              <a:endParaRPr lang="hu-HU" sz="5400" dirty="0">
                <a:solidFill>
                  <a:schemeClr val="bg1"/>
                </a:solidFill>
              </a:endParaRPr>
            </a:p>
          </p:txBody>
        </p:sp>
        <p:sp>
          <p:nvSpPr>
            <p:cNvPr id="10" name="Téglalap 9">
              <a:extLst>
                <a:ext uri="{FF2B5EF4-FFF2-40B4-BE49-F238E27FC236}">
                  <a16:creationId xmlns:a16="http://schemas.microsoft.com/office/drawing/2014/main" id="{8EEC4EC4-2834-4611-B874-096877D31314}"/>
                </a:ext>
              </a:extLst>
            </p:cNvPr>
            <p:cNvSpPr/>
            <p:nvPr/>
          </p:nvSpPr>
          <p:spPr>
            <a:xfrm>
              <a:off x="3317358" y="4502984"/>
              <a:ext cx="2509284" cy="3912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hu-HU" sz="2800" dirty="0">
                  <a:solidFill>
                    <a:schemeClr val="bg1"/>
                  </a:solidFill>
                </a:rPr>
                <a:t>Timár Anikó</a:t>
              </a:r>
            </a:p>
          </p:txBody>
        </p:sp>
        <p:pic>
          <p:nvPicPr>
            <p:cNvPr id="4" name="Kép 3">
              <a:extLst>
                <a:ext uri="{FF2B5EF4-FFF2-40B4-BE49-F238E27FC236}">
                  <a16:creationId xmlns:a16="http://schemas.microsoft.com/office/drawing/2014/main" id="{B75E793D-40CE-40C7-9806-4CF0FB4EC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291" y="5320145"/>
              <a:ext cx="2087418" cy="803564"/>
            </a:xfrm>
            <a:prstGeom prst="rect">
              <a:avLst/>
            </a:prstGeom>
          </p:spPr>
        </p:pic>
      </p:grpSp>
      <p:sp>
        <p:nvSpPr>
          <p:cNvPr id="12" name="Dátum helye 11">
            <a:extLst>
              <a:ext uri="{FF2B5EF4-FFF2-40B4-BE49-F238E27FC236}">
                <a16:creationId xmlns:a16="http://schemas.microsoft.com/office/drawing/2014/main" id="{16FD5893-987A-4E96-B679-F37A51E9CA73}"/>
              </a:ext>
            </a:extLst>
          </p:cNvPr>
          <p:cNvSpPr>
            <a:spLocks noGrp="1"/>
          </p:cNvSpPr>
          <p:nvPr>
            <p:ph type="dt" sz="half" idx="10"/>
          </p:nvPr>
        </p:nvSpPr>
        <p:spPr>
          <a:xfrm>
            <a:off x="3317358" y="6111513"/>
            <a:ext cx="2509284" cy="392298"/>
          </a:xfrm>
        </p:spPr>
        <p:txBody>
          <a:bodyPr/>
          <a:lstStyle/>
          <a:p>
            <a:pPr algn="ctr"/>
            <a:fld id="{6DEA7FE4-E7F8-4B13-B09C-102BB05AF43A}" type="datetime1">
              <a:rPr lang="hu-HU" sz="1600" smtClean="0">
                <a:solidFill>
                  <a:schemeClr val="bg2"/>
                </a:solidFill>
              </a:rPr>
              <a:pPr algn="ctr"/>
              <a:t>2018. 12. 03.</a:t>
            </a:fld>
            <a:endParaRPr lang="hu-HU" sz="1600" dirty="0">
              <a:solidFill>
                <a:schemeClr val="bg2"/>
              </a:solidFill>
            </a:endParaRPr>
          </a:p>
        </p:txBody>
      </p:sp>
    </p:spTree>
    <p:extLst>
      <p:ext uri="{BB962C8B-B14F-4D97-AF65-F5344CB8AC3E}">
        <p14:creationId xmlns:p14="http://schemas.microsoft.com/office/powerpoint/2010/main" val="1031214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átum helye 3">
            <a:extLst>
              <a:ext uri="{FF2B5EF4-FFF2-40B4-BE49-F238E27FC236}">
                <a16:creationId xmlns:a16="http://schemas.microsoft.com/office/drawing/2014/main" id="{66AD493C-42DB-44F2-BE8C-6FD55122AFF1}"/>
              </a:ext>
            </a:extLst>
          </p:cNvPr>
          <p:cNvSpPr>
            <a:spLocks noGrp="1"/>
          </p:cNvSpPr>
          <p:nvPr>
            <p:ph type="dt" sz="half" idx="10"/>
          </p:nvPr>
        </p:nvSpPr>
        <p:spPr/>
        <p:txBody>
          <a:bodyPr/>
          <a:lstStyle/>
          <a:p>
            <a:fld id="{C0DA5486-0F40-4227-9A86-3DBDEA35AAF4}" type="datetime1">
              <a:rPr lang="hu-HU" smtClean="0"/>
              <a:t>2018. 12. 03.</a:t>
            </a:fld>
            <a:endParaRPr lang="hu-HU"/>
          </a:p>
        </p:txBody>
      </p:sp>
      <p:sp>
        <p:nvSpPr>
          <p:cNvPr id="5" name="Élőláb helye 4">
            <a:extLst>
              <a:ext uri="{FF2B5EF4-FFF2-40B4-BE49-F238E27FC236}">
                <a16:creationId xmlns:a16="http://schemas.microsoft.com/office/drawing/2014/main" id="{814D0C7D-F940-479E-BF7A-5FB96A972632}"/>
              </a:ext>
            </a:extLst>
          </p:cNvPr>
          <p:cNvSpPr>
            <a:spLocks noGrp="1"/>
          </p:cNvSpPr>
          <p:nvPr>
            <p:ph type="ftr" sz="quarter" idx="11"/>
          </p:nvPr>
        </p:nvSpPr>
        <p:spPr/>
        <p:txBody>
          <a:bodyPr/>
          <a:lstStyle/>
          <a:p>
            <a:r>
              <a:rPr lang="hu-HU"/>
              <a:t>A Naprendszer fizikája 2018</a:t>
            </a:r>
          </a:p>
        </p:txBody>
      </p:sp>
      <p:sp>
        <p:nvSpPr>
          <p:cNvPr id="6" name="Dia számának helye 5">
            <a:extLst>
              <a:ext uri="{FF2B5EF4-FFF2-40B4-BE49-F238E27FC236}">
                <a16:creationId xmlns:a16="http://schemas.microsoft.com/office/drawing/2014/main" id="{228C84BA-C324-4BAA-9395-0C6A3C978354}"/>
              </a:ext>
            </a:extLst>
          </p:cNvPr>
          <p:cNvSpPr>
            <a:spLocks noGrp="1"/>
          </p:cNvSpPr>
          <p:nvPr>
            <p:ph type="sldNum" sz="quarter" idx="12"/>
          </p:nvPr>
        </p:nvSpPr>
        <p:spPr/>
        <p:txBody>
          <a:bodyPr/>
          <a:lstStyle/>
          <a:p>
            <a:fld id="{10020C4B-FF6E-4558-BFE2-91C8DE5D427C}" type="slidenum">
              <a:rPr lang="hu-HU" smtClean="0"/>
              <a:t>10</a:t>
            </a:fld>
            <a:endParaRPr lang="hu-HU"/>
          </a:p>
        </p:txBody>
      </p:sp>
      <p:pic>
        <p:nvPicPr>
          <p:cNvPr id="7" name="Kép 6" descr="Neck.jpg">
            <a:extLst>
              <a:ext uri="{FF2B5EF4-FFF2-40B4-BE49-F238E27FC236}">
                <a16:creationId xmlns:a16="http://schemas.microsoft.com/office/drawing/2014/main" id="{92F54B8E-3EDA-4025-B950-3032F7919403}"/>
              </a:ext>
            </a:extLst>
          </p:cNvPr>
          <p:cNvPicPr>
            <a:picLocks noChangeAspect="1"/>
          </p:cNvPicPr>
          <p:nvPr/>
        </p:nvPicPr>
        <p:blipFill rotWithShape="1">
          <a:blip r:embed="rId4"/>
          <a:srcRect r="23486" b="10291"/>
          <a:stretch/>
        </p:blipFill>
        <p:spPr bwMode="auto">
          <a:xfrm rot="5400000">
            <a:off x="4795485" y="2509485"/>
            <a:ext cx="4003358" cy="4693669"/>
          </a:xfrm>
          <a:prstGeom prst="rect">
            <a:avLst/>
          </a:prstGeom>
          <a:noFill/>
          <a:ln w="9525">
            <a:noFill/>
            <a:miter lim="800000"/>
            <a:headEnd/>
            <a:tailEnd/>
          </a:ln>
        </p:spPr>
      </p:pic>
      <p:pic>
        <p:nvPicPr>
          <p:cNvPr id="11" name="surface_gif_landru79">
            <a:hlinkClick r:id="" action="ppaction://media"/>
            <a:extLst>
              <a:ext uri="{FF2B5EF4-FFF2-40B4-BE49-F238E27FC236}">
                <a16:creationId xmlns:a16="http://schemas.microsoft.com/office/drawing/2014/main" id="{442E04F2-11D8-49ED-8EE8-AEB9871FC15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 y="0"/>
            <a:ext cx="4450331" cy="4450331"/>
          </a:xfrm>
        </p:spPr>
      </p:pic>
      <p:pic>
        <p:nvPicPr>
          <p:cNvPr id="3" name="Kép 2">
            <a:extLst>
              <a:ext uri="{FF2B5EF4-FFF2-40B4-BE49-F238E27FC236}">
                <a16:creationId xmlns:a16="http://schemas.microsoft.com/office/drawing/2014/main" id="{4EC58218-0DCC-4FA9-BA3D-A0C87F0C4B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356374"/>
            <a:ext cx="4450330" cy="2501625"/>
          </a:xfrm>
          <a:prstGeom prst="rect">
            <a:avLst/>
          </a:prstGeom>
        </p:spPr>
      </p:pic>
      <p:pic>
        <p:nvPicPr>
          <p:cNvPr id="13" name="Kép 12">
            <a:extLst>
              <a:ext uri="{FF2B5EF4-FFF2-40B4-BE49-F238E27FC236}">
                <a16:creationId xmlns:a16="http://schemas.microsoft.com/office/drawing/2014/main" id="{62DBE2A4-E216-4BA1-9296-16737FFE6553}"/>
              </a:ext>
            </a:extLst>
          </p:cNvPr>
          <p:cNvPicPr>
            <a:picLocks noChangeAspect="1"/>
          </p:cNvPicPr>
          <p:nvPr/>
        </p:nvPicPr>
        <p:blipFill rotWithShape="1">
          <a:blip r:embed="rId7">
            <a:extLst>
              <a:ext uri="{28A0092B-C50C-407E-A947-70E740481C1C}">
                <a14:useLocalDpi xmlns:a14="http://schemas.microsoft.com/office/drawing/2010/main" val="0"/>
              </a:ext>
            </a:extLst>
          </a:blip>
          <a:srcRect l="18800" r="13821"/>
          <a:stretch/>
        </p:blipFill>
        <p:spPr>
          <a:xfrm rot="5400000">
            <a:off x="5215855" y="-765527"/>
            <a:ext cx="3162618" cy="4693672"/>
          </a:xfrm>
          <a:prstGeom prst="rect">
            <a:avLst/>
          </a:prstGeom>
        </p:spPr>
      </p:pic>
      <p:sp>
        <p:nvSpPr>
          <p:cNvPr id="14" name="Szövegdoboz 13">
            <a:extLst>
              <a:ext uri="{FF2B5EF4-FFF2-40B4-BE49-F238E27FC236}">
                <a16:creationId xmlns:a16="http://schemas.microsoft.com/office/drawing/2014/main" id="{3463D141-69E4-47A8-BCA5-95A49E9F02FE}"/>
              </a:ext>
            </a:extLst>
          </p:cNvPr>
          <p:cNvSpPr txBox="1"/>
          <p:nvPr/>
        </p:nvSpPr>
        <p:spPr>
          <a:xfrm>
            <a:off x="3637173" y="-46357"/>
            <a:ext cx="877163" cy="261610"/>
          </a:xfrm>
          <a:prstGeom prst="rect">
            <a:avLst/>
          </a:prstGeom>
          <a:noFill/>
        </p:spPr>
        <p:txBody>
          <a:bodyPr wrap="none" rtlCol="0">
            <a:spAutoFit/>
          </a:bodyPr>
          <a:lstStyle/>
          <a:p>
            <a:r>
              <a:rPr lang="hu-HU" sz="1100" dirty="0">
                <a:solidFill>
                  <a:schemeClr val="tx1">
                    <a:lumMod val="75000"/>
                  </a:schemeClr>
                </a:solidFill>
              </a:rPr>
              <a:t>@landru79</a:t>
            </a:r>
          </a:p>
        </p:txBody>
      </p:sp>
    </p:spTree>
    <p:extLst>
      <p:ext uri="{BB962C8B-B14F-4D97-AF65-F5344CB8AC3E}">
        <p14:creationId xmlns:p14="http://schemas.microsoft.com/office/powerpoint/2010/main" val="311244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8359" y="139240"/>
            <a:ext cx="7886700" cy="595617"/>
          </a:xfrm>
        </p:spPr>
        <p:txBody>
          <a:bodyPr anchor="t">
            <a:normAutofit fontScale="90000"/>
          </a:bodyPr>
          <a:lstStyle/>
          <a:p>
            <a:pPr algn="l">
              <a:lnSpc>
                <a:spcPct val="100000"/>
              </a:lnSpc>
            </a:pPr>
            <a:r>
              <a:rPr lang="hu-HU" dirty="0"/>
              <a:t>Kóma, semleges anyag</a:t>
            </a:r>
          </a:p>
        </p:txBody>
      </p:sp>
      <p:sp>
        <p:nvSpPr>
          <p:cNvPr id="3" name="Dátum helye 2">
            <a:extLst>
              <a:ext uri="{FF2B5EF4-FFF2-40B4-BE49-F238E27FC236}">
                <a16:creationId xmlns:a16="http://schemas.microsoft.com/office/drawing/2014/main" id="{121E7725-8796-448C-BAA2-F088499831B5}"/>
              </a:ext>
            </a:extLst>
          </p:cNvPr>
          <p:cNvSpPr>
            <a:spLocks noGrp="1"/>
          </p:cNvSpPr>
          <p:nvPr>
            <p:ph type="dt" sz="half" idx="10"/>
          </p:nvPr>
        </p:nvSpPr>
        <p:spPr>
          <a:xfrm>
            <a:off x="628650" y="6548375"/>
            <a:ext cx="2057400" cy="365125"/>
          </a:xfrm>
        </p:spPr>
        <p:txBody>
          <a:bodyPr/>
          <a:lstStyle/>
          <a:p>
            <a:fld id="{288ECA7F-A01C-435F-A32E-96E41FD72A3D}"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11</a:t>
            </a:fld>
            <a:endParaRPr lang="hu-HU"/>
          </a:p>
        </p:txBody>
      </p:sp>
      <p:sp>
        <p:nvSpPr>
          <p:cNvPr id="6" name="Szövegdoboz 5"/>
          <p:cNvSpPr txBox="1"/>
          <p:nvPr/>
        </p:nvSpPr>
        <p:spPr>
          <a:xfrm>
            <a:off x="136046" y="849496"/>
            <a:ext cx="8748015" cy="2523768"/>
          </a:xfrm>
          <a:prstGeom prst="rect">
            <a:avLst/>
          </a:prstGeom>
          <a:noFill/>
        </p:spPr>
        <p:txBody>
          <a:bodyPr wrap="square" rtlCol="0">
            <a:spAutoFit/>
          </a:bodyPr>
          <a:lstStyle/>
          <a:p>
            <a:pPr marL="285750" indent="-285750">
              <a:buFont typeface="Arial" panose="020B0604020202020204" pitchFamily="34" charset="0"/>
              <a:buChar char="•"/>
            </a:pPr>
            <a:r>
              <a:rPr lang="hu-HU" dirty="0"/>
              <a:t>Napközelben felmelegszik a felszín, szublimációs folyamatok</a:t>
            </a:r>
          </a:p>
          <a:p>
            <a:pPr marL="285750" indent="-285750">
              <a:buFont typeface="Arial" panose="020B0604020202020204" pitchFamily="34" charset="0"/>
              <a:buChar char="•"/>
            </a:pPr>
            <a:r>
              <a:rPr lang="hu-HU" dirty="0"/>
              <a:t>Közvetlenül a felszínen néhány cm kiürült réteg</a:t>
            </a:r>
          </a:p>
          <a:p>
            <a:pPr marL="742950" lvl="1" indent="-285750">
              <a:buFont typeface="Arial" panose="020B0604020202020204" pitchFamily="34" charset="0"/>
              <a:buChar char="•"/>
            </a:pPr>
            <a:r>
              <a:rPr lang="hu-HU" sz="1600" dirty="0"/>
              <a:t>Por, szerves anyagok </a:t>
            </a:r>
          </a:p>
          <a:p>
            <a:pPr marL="285750" indent="-285750">
              <a:buFont typeface="Arial" panose="020B0604020202020204" pitchFamily="34" charset="0"/>
              <a:buChar char="•"/>
            </a:pPr>
            <a:r>
              <a:rPr lang="hu-HU" dirty="0"/>
              <a:t>Az aktivitást elsősorban a megvilágítás vezérli: kibocsátás ~ megvilágított terület</a:t>
            </a:r>
          </a:p>
          <a:p>
            <a:pPr marL="285750" indent="-285750">
              <a:buFont typeface="Arial" panose="020B0604020202020204" pitchFamily="34" charset="0"/>
              <a:buChar char="•"/>
            </a:pPr>
            <a:r>
              <a:rPr lang="hu-HU" dirty="0"/>
              <a:t>Néhány perc késés a porréteg szigetelő hatása miatt</a:t>
            </a:r>
          </a:p>
          <a:p>
            <a:pPr marL="285750" indent="-285750">
              <a:buFont typeface="Arial" panose="020B0604020202020204" pitchFamily="34" charset="0"/>
              <a:buChar char="•"/>
            </a:pPr>
            <a:r>
              <a:rPr lang="hu-HU" dirty="0" err="1"/>
              <a:t>Jetek</a:t>
            </a:r>
            <a:r>
              <a:rPr lang="hu-HU" dirty="0"/>
              <a:t>, Aktív üregek?, Sziklafalak?</a:t>
            </a:r>
          </a:p>
          <a:p>
            <a:pPr marL="285750" indent="-285750">
              <a:buFont typeface="Arial" panose="020B0604020202020204" pitchFamily="34" charset="0"/>
              <a:buChar char="•"/>
            </a:pPr>
            <a:r>
              <a:rPr lang="hu-HU" dirty="0"/>
              <a:t>A gáz a felszín közelében a lokális hangsebességre gyorsul – Ütközések!</a:t>
            </a:r>
          </a:p>
          <a:p>
            <a:pPr marL="742950" lvl="1" indent="-285750">
              <a:buFont typeface="Arial" panose="020B0604020202020204" pitchFamily="34" charset="0"/>
              <a:buChar char="•"/>
            </a:pPr>
            <a:r>
              <a:rPr lang="hu-HU" sz="1600" dirty="0"/>
              <a:t>Magával ragad jég és porszemcséket, amik szintén felgyorsulnak</a:t>
            </a:r>
          </a:p>
          <a:p>
            <a:pPr marL="285750" indent="-285750">
              <a:buFont typeface="Arial" panose="020B0604020202020204" pitchFamily="34" charset="0"/>
              <a:buChar char="•"/>
            </a:pPr>
            <a:r>
              <a:rPr lang="hu-HU" dirty="0"/>
              <a:t>Adott távolságon kívül az ütközések jelentősége lecsökken – ballisztikus pályák</a:t>
            </a:r>
          </a:p>
        </p:txBody>
      </p:sp>
      <p:sp>
        <p:nvSpPr>
          <p:cNvPr id="7" name="Szövegdoboz 6"/>
          <p:cNvSpPr txBox="1"/>
          <p:nvPr/>
        </p:nvSpPr>
        <p:spPr>
          <a:xfrm>
            <a:off x="0" y="3540636"/>
            <a:ext cx="2149562" cy="3007739"/>
          </a:xfrm>
          <a:prstGeom prst="rect">
            <a:avLst/>
          </a:prstGeom>
          <a:solidFill>
            <a:schemeClr val="accent2">
              <a:lumMod val="40000"/>
              <a:lumOff val="60000"/>
              <a:alpha val="15000"/>
            </a:schemeClr>
          </a:solidFill>
          <a:ln>
            <a:noFill/>
          </a:ln>
        </p:spPr>
        <p:txBody>
          <a:bodyPr wrap="square">
            <a:noAutofit/>
          </a:bodyPr>
          <a:lstStyle/>
          <a:p>
            <a:pPr>
              <a:defRPr/>
            </a:pPr>
            <a:r>
              <a:rPr lang="hu-HU" sz="2000" u="sng" dirty="0"/>
              <a:t>Összetevők</a:t>
            </a:r>
            <a:r>
              <a:rPr lang="hu-HU" sz="2000" dirty="0"/>
              <a:t>:</a:t>
            </a:r>
          </a:p>
          <a:p>
            <a:pPr>
              <a:defRPr/>
            </a:pPr>
            <a:r>
              <a:rPr lang="hu-HU" sz="2000" dirty="0"/>
              <a:t>víz, szén dioxid</a:t>
            </a:r>
          </a:p>
          <a:p>
            <a:pPr>
              <a:defRPr/>
            </a:pPr>
            <a:r>
              <a:rPr lang="hu-HU" sz="2000" dirty="0"/>
              <a:t>szén-monoxid, ammónia, metán, metilalkohol</a:t>
            </a:r>
          </a:p>
          <a:p>
            <a:pPr>
              <a:defRPr/>
            </a:pPr>
            <a:r>
              <a:rPr lang="hu-HU" sz="2000" dirty="0"/>
              <a:t>nyomokban egyéb anyagok : H</a:t>
            </a:r>
            <a:r>
              <a:rPr lang="hu-HU" sz="2000" baseline="-25000" dirty="0"/>
              <a:t>2</a:t>
            </a:r>
            <a:r>
              <a:rPr lang="hu-HU" sz="2000" dirty="0"/>
              <a:t>S, CN, Mg, Na, formaldehid</a:t>
            </a:r>
          </a:p>
          <a:p>
            <a:pPr>
              <a:defRPr/>
            </a:pPr>
            <a:endParaRPr lang="hu-HU" sz="2000" dirty="0"/>
          </a:p>
        </p:txBody>
      </p:sp>
      <p:grpSp>
        <p:nvGrpSpPr>
          <p:cNvPr id="17" name="Csoportba foglalás 16">
            <a:extLst>
              <a:ext uri="{FF2B5EF4-FFF2-40B4-BE49-F238E27FC236}">
                <a16:creationId xmlns:a16="http://schemas.microsoft.com/office/drawing/2014/main" id="{FF269C3A-F19F-46E0-943C-C966AC69A93F}"/>
              </a:ext>
            </a:extLst>
          </p:cNvPr>
          <p:cNvGrpSpPr/>
          <p:nvPr/>
        </p:nvGrpSpPr>
        <p:grpSpPr>
          <a:xfrm>
            <a:off x="2149562" y="3540636"/>
            <a:ext cx="4639054" cy="3007739"/>
            <a:chOff x="2149562" y="3540636"/>
            <a:chExt cx="4639054" cy="3007739"/>
          </a:xfrm>
        </p:grpSpPr>
        <p:pic>
          <p:nvPicPr>
            <p:cNvPr id="10" name="Kép 9">
              <a:extLst>
                <a:ext uri="{FF2B5EF4-FFF2-40B4-BE49-F238E27FC236}">
                  <a16:creationId xmlns:a16="http://schemas.microsoft.com/office/drawing/2014/main" id="{15967A43-1F22-4AD3-8D59-62643234B53E}"/>
                </a:ext>
              </a:extLst>
            </p:cNvPr>
            <p:cNvPicPr>
              <a:picLocks noChangeAspect="1"/>
            </p:cNvPicPr>
            <p:nvPr/>
          </p:nvPicPr>
          <p:blipFill rotWithShape="1">
            <a:blip r:embed="rId3">
              <a:extLst>
                <a:ext uri="{28A0092B-C50C-407E-A947-70E740481C1C}">
                  <a14:useLocalDpi xmlns:a14="http://schemas.microsoft.com/office/drawing/2010/main" val="0"/>
                </a:ext>
              </a:extLst>
            </a:blip>
            <a:srcRect l="7880" t="11788" r="7954" b="20001"/>
            <a:stretch/>
          </p:blipFill>
          <p:spPr>
            <a:xfrm>
              <a:off x="2149562" y="3540636"/>
              <a:ext cx="4639054" cy="3007739"/>
            </a:xfrm>
            <a:prstGeom prst="rect">
              <a:avLst/>
            </a:prstGeom>
          </p:spPr>
        </p:pic>
        <p:sp>
          <p:nvSpPr>
            <p:cNvPr id="12" name="Szövegdoboz 11">
              <a:extLst>
                <a:ext uri="{FF2B5EF4-FFF2-40B4-BE49-F238E27FC236}">
                  <a16:creationId xmlns:a16="http://schemas.microsoft.com/office/drawing/2014/main" id="{660E83B5-3D86-4B61-8D77-AFC0B2C2BDB4}"/>
                </a:ext>
              </a:extLst>
            </p:cNvPr>
            <p:cNvSpPr txBox="1"/>
            <p:nvPr/>
          </p:nvSpPr>
          <p:spPr>
            <a:xfrm>
              <a:off x="2149562" y="3540636"/>
              <a:ext cx="3480505" cy="369332"/>
            </a:xfrm>
            <a:prstGeom prst="rect">
              <a:avLst/>
            </a:prstGeom>
            <a:noFill/>
          </p:spPr>
          <p:txBody>
            <a:bodyPr wrap="none" rtlCol="0">
              <a:spAutoFit/>
            </a:bodyPr>
            <a:lstStyle/>
            <a:p>
              <a:r>
                <a:rPr lang="hu-HU" dirty="0"/>
                <a:t>Holmes üstökös (</a:t>
              </a:r>
              <a:r>
                <a:rPr lang="hu-HU" dirty="0" err="1"/>
                <a:t>Spitzer</a:t>
              </a:r>
              <a:r>
                <a:rPr lang="hu-HU" dirty="0"/>
                <a:t>, MIRO)</a:t>
              </a:r>
            </a:p>
          </p:txBody>
        </p:sp>
      </p:grpSp>
      <p:grpSp>
        <p:nvGrpSpPr>
          <p:cNvPr id="16" name="Csoportba foglalás 15">
            <a:extLst>
              <a:ext uri="{FF2B5EF4-FFF2-40B4-BE49-F238E27FC236}">
                <a16:creationId xmlns:a16="http://schemas.microsoft.com/office/drawing/2014/main" id="{AAE599E1-4B79-4CB2-ACA4-97810886D0BE}"/>
              </a:ext>
            </a:extLst>
          </p:cNvPr>
          <p:cNvGrpSpPr/>
          <p:nvPr/>
        </p:nvGrpSpPr>
        <p:grpSpPr>
          <a:xfrm>
            <a:off x="6788616" y="3538834"/>
            <a:ext cx="2352867" cy="3009542"/>
            <a:chOff x="6788616" y="3538834"/>
            <a:chExt cx="2352867" cy="3009542"/>
          </a:xfrm>
        </p:grpSpPr>
        <p:pic>
          <p:nvPicPr>
            <p:cNvPr id="14" name="Kép 13">
              <a:extLst>
                <a:ext uri="{FF2B5EF4-FFF2-40B4-BE49-F238E27FC236}">
                  <a16:creationId xmlns:a16="http://schemas.microsoft.com/office/drawing/2014/main" id="{75A884F6-9956-4F40-AA79-10BF076A89F1}"/>
                </a:ext>
              </a:extLst>
            </p:cNvPr>
            <p:cNvPicPr>
              <a:picLocks noChangeAspect="1"/>
            </p:cNvPicPr>
            <p:nvPr/>
          </p:nvPicPr>
          <p:blipFill rotWithShape="1">
            <a:blip r:embed="rId4"/>
            <a:srcRect l="13924" r="21416" b="12168"/>
            <a:stretch/>
          </p:blipFill>
          <p:spPr>
            <a:xfrm>
              <a:off x="6788616" y="3538834"/>
              <a:ext cx="2352867" cy="3009542"/>
            </a:xfrm>
            <a:prstGeom prst="rect">
              <a:avLst/>
            </a:prstGeom>
          </p:spPr>
        </p:pic>
        <p:sp>
          <p:nvSpPr>
            <p:cNvPr id="15" name="Szövegdoboz 14">
              <a:extLst>
                <a:ext uri="{FF2B5EF4-FFF2-40B4-BE49-F238E27FC236}">
                  <a16:creationId xmlns:a16="http://schemas.microsoft.com/office/drawing/2014/main" id="{87C6C06C-57AF-4B12-9F29-13440F37F2EA}"/>
                </a:ext>
              </a:extLst>
            </p:cNvPr>
            <p:cNvSpPr txBox="1"/>
            <p:nvPr/>
          </p:nvSpPr>
          <p:spPr>
            <a:xfrm>
              <a:off x="6788616" y="3540636"/>
              <a:ext cx="2095445" cy="369332"/>
            </a:xfrm>
            <a:prstGeom prst="rect">
              <a:avLst/>
            </a:prstGeom>
            <a:noFill/>
          </p:spPr>
          <p:txBody>
            <a:bodyPr wrap="none" rtlCol="0">
              <a:spAutoFit/>
            </a:bodyPr>
            <a:lstStyle/>
            <a:p>
              <a:r>
                <a:rPr lang="hu-HU" dirty="0"/>
                <a:t>67P/C-G (</a:t>
              </a:r>
              <a:r>
                <a:rPr lang="hu-HU" dirty="0" err="1"/>
                <a:t>Rosetta</a:t>
              </a:r>
              <a:r>
                <a:rPr lang="hu-HU" dirty="0"/>
                <a:t>)</a:t>
              </a:r>
            </a:p>
          </p:txBody>
        </p:sp>
      </p:grpSp>
    </p:spTree>
    <p:extLst>
      <p:ext uri="{BB962C8B-B14F-4D97-AF65-F5344CB8AC3E}">
        <p14:creationId xmlns:p14="http://schemas.microsoft.com/office/powerpoint/2010/main" val="366209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9124" y="136524"/>
            <a:ext cx="7886700" cy="1061893"/>
          </a:xfrm>
        </p:spPr>
        <p:txBody>
          <a:bodyPr anchor="t">
            <a:normAutofit/>
          </a:bodyPr>
          <a:lstStyle/>
          <a:p>
            <a:pPr algn="l">
              <a:lnSpc>
                <a:spcPct val="100000"/>
              </a:lnSpc>
            </a:pPr>
            <a:r>
              <a:rPr lang="hu-HU" dirty="0"/>
              <a:t>Üstökös eredetű plazma</a:t>
            </a:r>
          </a:p>
        </p:txBody>
      </p:sp>
      <p:sp>
        <p:nvSpPr>
          <p:cNvPr id="7" name="Dátum helye 6">
            <a:extLst>
              <a:ext uri="{FF2B5EF4-FFF2-40B4-BE49-F238E27FC236}">
                <a16:creationId xmlns:a16="http://schemas.microsoft.com/office/drawing/2014/main" id="{4A3F5877-DA15-433F-B985-A3CD5FBA251C}"/>
              </a:ext>
            </a:extLst>
          </p:cNvPr>
          <p:cNvSpPr>
            <a:spLocks noGrp="1"/>
          </p:cNvSpPr>
          <p:nvPr>
            <p:ph type="dt" sz="half" idx="10"/>
          </p:nvPr>
        </p:nvSpPr>
        <p:spPr/>
        <p:txBody>
          <a:bodyPr/>
          <a:lstStyle/>
          <a:p>
            <a:fld id="{D4DD77A4-B800-4E19-98F6-75AC432EC177}"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12</a:t>
            </a:fld>
            <a:endParaRPr lang="hu-HU"/>
          </a:p>
        </p:txBody>
      </p:sp>
      <mc:AlternateContent xmlns:mc="http://schemas.openxmlformats.org/markup-compatibility/2006" xmlns:a14="http://schemas.microsoft.com/office/drawing/2010/main">
        <mc:Choice Requires="a14">
          <p:sp>
            <p:nvSpPr>
              <p:cNvPr id="6" name="Szövegdoboz 5"/>
              <p:cNvSpPr txBox="1"/>
              <p:nvPr/>
            </p:nvSpPr>
            <p:spPr>
              <a:xfrm>
                <a:off x="576595" y="1772575"/>
                <a:ext cx="8090048" cy="3781292"/>
              </a:xfrm>
              <a:prstGeom prst="rect">
                <a:avLst/>
              </a:prstGeom>
              <a:noFill/>
            </p:spPr>
            <p:txBody>
              <a:bodyPr wrap="square" rtlCol="0">
                <a:spAutoFit/>
              </a:bodyPr>
              <a:lstStyle/>
              <a:p>
                <a:pPr marL="285750" indent="-285750">
                  <a:buFont typeface="Arial" panose="020B0604020202020204" pitchFamily="34" charset="0"/>
                  <a:buChar char="•"/>
                </a:pPr>
                <a:r>
                  <a:rPr lang="hu-HU" dirty="0">
                    <a:solidFill>
                      <a:schemeClr val="tx1"/>
                    </a:solidFill>
                  </a:rPr>
                  <a:t>Semleges sűrűség (gömbszimmetrikus közelítés):</a:t>
                </a:r>
              </a:p>
              <a:p>
                <a:pPr marL="742950" lvl="1" indent="-285750">
                  <a:buFont typeface="Arial" panose="020B0604020202020204" pitchFamily="34" charset="0"/>
                  <a:buChar char="•"/>
                </a:pPr>
                <a14:m>
                  <m:oMath xmlns:m="http://schemas.openxmlformats.org/officeDocument/2006/math">
                    <m:sSub>
                      <m:sSubPr>
                        <m:ctrlPr>
                          <a:rPr lang="en-US" i="1">
                            <a:solidFill>
                              <a:schemeClr val="tx1"/>
                            </a:solidFill>
                            <a:latin typeface="Cambria Math" panose="02040503050406030204" pitchFamily="18" charset="0"/>
                          </a:rPr>
                        </m:ctrlPr>
                      </m:sSub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e>
                      <m:sub>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sub>
                    </m:sSub>
                    <m:d>
                      <m:dPr>
                        <m:ctrlPr>
                          <a:rPr lang="en-US" i="1">
                            <a:solidFill>
                              <a:schemeClr val="tx1"/>
                            </a:solidFill>
                            <a:latin typeface="Cambria Math" panose="02040503050406030204" pitchFamily="18" charset="0"/>
                          </a:rPr>
                        </m:ctrlPr>
                      </m:d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e>
                    </m:d>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m:t>
                    </m:r>
                    <m:f>
                      <m:fPr>
                        <m:ctrlPr>
                          <a:rPr lang="en-US" i="1">
                            <a:solidFill>
                              <a:schemeClr val="tx1"/>
                            </a:solidFill>
                            <a:latin typeface="Cambria Math" panose="02040503050406030204" pitchFamily="18" charset="0"/>
                          </a:rPr>
                        </m:ctrlPr>
                      </m:fPr>
                      <m:num>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𝑄</m:t>
                        </m:r>
                      </m:num>
                      <m:den>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4</m:t>
                        </m:r>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𝜋</m:t>
                        </m:r>
                        <m:sSub>
                          <m:sSubPr>
                            <m:ctrlPr>
                              <a:rPr lang="en-US" i="1">
                                <a:solidFill>
                                  <a:schemeClr val="tx1"/>
                                </a:solidFill>
                                <a:latin typeface="Cambria Math" panose="02040503050406030204" pitchFamily="18" charset="0"/>
                              </a:rPr>
                            </m:ctrlPr>
                          </m:sSubPr>
                          <m:e>
                            <m:sSup>
                              <m:sSupPr>
                                <m:ctrlPr>
                                  <a:rPr lang="en-US" i="1">
                                    <a:solidFill>
                                      <a:schemeClr val="tx1"/>
                                    </a:solidFill>
                                    <a:latin typeface="Cambria Math" panose="02040503050406030204" pitchFamily="18" charset="0"/>
                                  </a:rPr>
                                </m:ctrlPr>
                              </m:sSup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e>
                              <m:sup>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2</m:t>
                                </m:r>
                              </m:sup>
                            </m:sSup>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 </m:t>
                            </m:r>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𝑢</m:t>
                            </m:r>
                          </m:e>
                          <m:sub>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sub>
                        </m:sSub>
                      </m:den>
                    </m:f>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𝑒𝑥𝑝</m:t>
                    </m:r>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m:t>
                    </m:r>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m:t>
                            </m:r>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num>
                          <m:den>
                            <m:sSub>
                              <m:sSubPr>
                                <m:ctrlPr>
                                  <a:rPr lang="en-US" i="1">
                                    <a:solidFill>
                                      <a:schemeClr val="tx1"/>
                                    </a:solidFill>
                                    <a:latin typeface="Cambria Math" panose="02040503050406030204" pitchFamily="18" charset="0"/>
                                  </a:rPr>
                                </m:ctrlPr>
                              </m:sSub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𝑢</m:t>
                                </m:r>
                              </m:e>
                              <m:sub>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sub>
                            </m:sSub>
                            <m:sSub>
                              <m:sSubPr>
                                <m:ctrlPr>
                                  <a:rPr lang="en-US" i="1">
                                    <a:solidFill>
                                      <a:schemeClr val="tx1"/>
                                    </a:solidFill>
                                    <a:latin typeface="Cambria Math" panose="02040503050406030204" pitchFamily="18" charset="0"/>
                                  </a:rPr>
                                </m:ctrlPr>
                              </m:sSub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𝜏</m:t>
                                </m:r>
                              </m:e>
                              <m:sub>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𝑖𝑜𝑛</m:t>
                                </m:r>
                              </m:sub>
                            </m:sSub>
                          </m:den>
                        </m:f>
                      </m:e>
                    </m:d>
                  </m:oMath>
                </a14:m>
                <a:endParaRPr lang="hu-HU" dirty="0">
                  <a:solidFill>
                    <a:schemeClr val="tx1"/>
                  </a:solidFill>
                </a:endParaRPr>
              </a:p>
              <a:p>
                <a:pPr marL="742950" lvl="1" indent="-285750">
                  <a:buFont typeface="Arial" panose="020B0604020202020204" pitchFamily="34" charset="0"/>
                  <a:buChar char="•"/>
                </a:pPr>
                <a:r>
                  <a:rPr lang="hu-HU" dirty="0">
                    <a:solidFill>
                      <a:schemeClr val="tx1"/>
                    </a:solidFill>
                  </a:rPr>
                  <a:t>ahol </a:t>
                </a:r>
                <a14:m>
                  <m:oMath xmlns:m="http://schemas.openxmlformats.org/officeDocument/2006/math">
                    <m:r>
                      <a:rPr lang="hu-HU" i="1">
                        <a:solidFill>
                          <a:schemeClr val="tx1"/>
                        </a:solidFill>
                        <a:latin typeface="Cambria Math" panose="02040503050406030204" pitchFamily="18" charset="0"/>
                      </a:rPr>
                      <m:t>𝑄</m:t>
                    </m:r>
                  </m:oMath>
                </a14:m>
                <a:r>
                  <a:rPr lang="hu-HU" dirty="0">
                    <a:solidFill>
                      <a:schemeClr val="tx1"/>
                    </a:solidFill>
                  </a:rPr>
                  <a:t> a gázképződési ráta, </a:t>
                </a:r>
                <a14:m>
                  <m:oMath xmlns:m="http://schemas.openxmlformats.org/officeDocument/2006/math">
                    <m:sSub>
                      <m:sSubPr>
                        <m:ctrlPr>
                          <a:rPr lang="en-US" i="1">
                            <a:solidFill>
                              <a:schemeClr val="tx1"/>
                            </a:solidFill>
                            <a:latin typeface="Cambria Math" panose="02040503050406030204" pitchFamily="18" charset="0"/>
                          </a:rPr>
                        </m:ctrlPr>
                      </m:sSubPr>
                      <m:e>
                        <m:r>
                          <a:rPr lang="hu-HU" i="1">
                            <a:solidFill>
                              <a:schemeClr val="tx1"/>
                            </a:solidFill>
                            <a:latin typeface="Cambria Math" panose="02040503050406030204" pitchFamily="18" charset="0"/>
                          </a:rPr>
                          <m:t>𝑢</m:t>
                        </m:r>
                      </m:e>
                      <m:sub>
                        <m:r>
                          <a:rPr lang="hu-HU" i="1">
                            <a:solidFill>
                              <a:schemeClr val="tx1"/>
                            </a:solidFill>
                            <a:latin typeface="Cambria Math" panose="02040503050406030204" pitchFamily="18" charset="0"/>
                          </a:rPr>
                          <m:t>𝑛</m:t>
                        </m:r>
                      </m:sub>
                    </m:sSub>
                  </m:oMath>
                </a14:m>
                <a:r>
                  <a:rPr lang="hu-HU" baseline="-25000" dirty="0">
                    <a:solidFill>
                      <a:schemeClr val="tx1"/>
                    </a:solidFill>
                  </a:rPr>
                  <a:t> </a:t>
                </a:r>
                <a:r>
                  <a:rPr lang="hu-HU" dirty="0">
                    <a:solidFill>
                      <a:schemeClr val="tx1"/>
                    </a:solidFill>
                  </a:rPr>
                  <a:t>a semleges gáz sebessége (~ 1 km/s), </a:t>
                </a:r>
                <a14:m>
                  <m:oMath xmlns:m="http://schemas.openxmlformats.org/officeDocument/2006/math">
                    <m:r>
                      <a:rPr lang="hu-HU" i="1">
                        <a:latin typeface="Cambria Math" panose="02040503050406030204" pitchFamily="18" charset="0"/>
                        <a:ea typeface="Calibri" panose="020F0502020204030204" pitchFamily="34" charset="0"/>
                        <a:cs typeface="Calibri" panose="020F0502020204030204" pitchFamily="34" charset="0"/>
                      </a:rPr>
                      <m:t>𝑟</m:t>
                    </m:r>
                  </m:oMath>
                </a14:m>
                <a:r>
                  <a:rPr lang="hu-HU" dirty="0">
                    <a:solidFill>
                      <a:schemeClr val="tx1"/>
                    </a:solidFill>
                  </a:rPr>
                  <a:t> az üstököstávolság, </a:t>
                </a:r>
                <a14:m>
                  <m:oMath xmlns:m="http://schemas.openxmlformats.org/officeDocument/2006/math">
                    <m:sSub>
                      <m:sSubPr>
                        <m:ctrlPr>
                          <a:rPr lang="en-US" i="1">
                            <a:solidFill>
                              <a:schemeClr val="tx1"/>
                            </a:solidFill>
                            <a:latin typeface="Cambria Math" panose="02040503050406030204" pitchFamily="18" charset="0"/>
                          </a:rPr>
                        </m:ctrlPr>
                      </m:sSubPr>
                      <m:e>
                        <m:r>
                          <a:rPr lang="hu-HU" i="1">
                            <a:solidFill>
                              <a:schemeClr val="tx1"/>
                            </a:solidFill>
                            <a:latin typeface="Cambria Math" panose="02040503050406030204" pitchFamily="18" charset="0"/>
                          </a:rPr>
                          <m:t>𝜏</m:t>
                        </m:r>
                      </m:e>
                      <m:sub>
                        <m:r>
                          <a:rPr lang="hu-HU" i="1">
                            <a:solidFill>
                              <a:schemeClr val="tx1"/>
                            </a:solidFill>
                            <a:latin typeface="Cambria Math" panose="02040503050406030204" pitchFamily="18" charset="0"/>
                          </a:rPr>
                          <m:t>𝑖𝑜𝑛</m:t>
                        </m:r>
                      </m:sub>
                    </m:sSub>
                  </m:oMath>
                </a14:m>
                <a:r>
                  <a:rPr lang="hu-HU" dirty="0">
                    <a:solidFill>
                      <a:schemeClr val="tx1"/>
                    </a:solidFill>
                  </a:rPr>
                  <a:t> a semleges részecske átlagos élettartama, mielőtt ionizálódna </a:t>
                </a:r>
              </a:p>
              <a:p>
                <a:pPr marL="742950" lvl="1" indent="-285750">
                  <a:buFont typeface="Arial" panose="020B0604020202020204" pitchFamily="34" charset="0"/>
                  <a:buChar char="•"/>
                </a:pPr>
                <a:r>
                  <a:rPr lang="hu-HU" dirty="0">
                    <a:solidFill>
                      <a:schemeClr val="tx1"/>
                    </a:solidFill>
                  </a:rPr>
                  <a:t>Az üstökös közelében: </a:t>
                </a:r>
                <a14:m>
                  <m:oMath xmlns:m="http://schemas.openxmlformats.org/officeDocument/2006/math">
                    <m:sSub>
                      <m:sSubPr>
                        <m:ctrlPr>
                          <a:rPr lang="en-US" i="1">
                            <a:solidFill>
                              <a:schemeClr val="tx1"/>
                            </a:solidFill>
                            <a:latin typeface="Cambria Math" panose="02040503050406030204" pitchFamily="18" charset="0"/>
                          </a:rPr>
                        </m:ctrlPr>
                      </m:sSub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e>
                      <m:sub>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sub>
                    </m:sSub>
                    <m:d>
                      <m:dPr>
                        <m:ctrlPr>
                          <a:rPr lang="en-US" i="1">
                            <a:solidFill>
                              <a:schemeClr val="tx1"/>
                            </a:solidFill>
                            <a:latin typeface="Cambria Math" panose="02040503050406030204" pitchFamily="18" charset="0"/>
                          </a:rPr>
                        </m:ctrlPr>
                      </m:d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e>
                    </m:d>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m:t>
                    </m:r>
                    <m:f>
                      <m:fPr>
                        <m:ctrlPr>
                          <a:rPr lang="en-US" i="1">
                            <a:solidFill>
                              <a:schemeClr val="tx1"/>
                            </a:solidFill>
                            <a:latin typeface="Cambria Math" panose="02040503050406030204" pitchFamily="18" charset="0"/>
                          </a:rPr>
                        </m:ctrlPr>
                      </m:fPr>
                      <m:num>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𝑄</m:t>
                        </m:r>
                      </m:num>
                      <m:den>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4</m:t>
                        </m:r>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𝜋</m:t>
                        </m:r>
                        <m:sSub>
                          <m:sSubPr>
                            <m:ctrlPr>
                              <a:rPr lang="en-US" i="1">
                                <a:solidFill>
                                  <a:schemeClr val="tx1"/>
                                </a:solidFill>
                                <a:latin typeface="Cambria Math" panose="02040503050406030204" pitchFamily="18" charset="0"/>
                              </a:rPr>
                            </m:ctrlPr>
                          </m:sSubPr>
                          <m:e>
                            <m:sSup>
                              <m:sSupPr>
                                <m:ctrlPr>
                                  <a:rPr lang="en-US" i="1">
                                    <a:solidFill>
                                      <a:schemeClr val="tx1"/>
                                    </a:solidFill>
                                    <a:latin typeface="Cambria Math" panose="02040503050406030204" pitchFamily="18" charset="0"/>
                                  </a:rPr>
                                </m:ctrlPr>
                              </m:sSup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e>
                              <m:sup>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2</m:t>
                                </m:r>
                              </m:sup>
                            </m:sSup>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 </m:t>
                            </m:r>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𝑢</m:t>
                            </m:r>
                          </m:e>
                          <m:sub>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sub>
                        </m:sSub>
                      </m:den>
                    </m:f>
                  </m:oMath>
                </a14:m>
                <a:endParaRPr lang="hu-HU" dirty="0">
                  <a:solidFill>
                    <a:schemeClr val="tx1"/>
                  </a:solidFill>
                </a:endParaRPr>
              </a:p>
              <a:p>
                <a:pPr marL="742950" lvl="1" indent="-285750">
                  <a:buFont typeface="Arial" panose="020B0604020202020204" pitchFamily="34" charset="0"/>
                  <a:buChar char="•"/>
                </a:pPr>
                <a:endParaRPr lang="hu-HU" dirty="0">
                  <a:solidFill>
                    <a:schemeClr val="tx1"/>
                  </a:solidFill>
                </a:endParaRPr>
              </a:p>
              <a:p>
                <a:pPr marL="285750" indent="-285750">
                  <a:buFont typeface="Arial" panose="020B0604020202020204" pitchFamily="34" charset="0"/>
                  <a:buChar char="•"/>
                </a:pPr>
                <a:r>
                  <a:rPr lang="hu-HU" dirty="0"/>
                  <a:t>Iontermelés mértéke: </a:t>
                </a:r>
                <a14:m>
                  <m:oMath xmlns:m="http://schemas.openxmlformats.org/officeDocument/2006/math">
                    <m:sSub>
                      <m:sSubPr>
                        <m:ctrlPr>
                          <a:rPr lang="en-US" i="1">
                            <a:solidFill>
                              <a:schemeClr val="tx1"/>
                            </a:solidFill>
                            <a:latin typeface="Cambria Math" panose="02040503050406030204" pitchFamily="18" charset="0"/>
                          </a:rPr>
                        </m:ctrlPr>
                      </m:sSubPr>
                      <m:e>
                        <m:r>
                          <a:rPr lang="hu-HU" b="0" i="1" smtClean="0">
                            <a:solidFill>
                              <a:schemeClr val="tx1"/>
                            </a:solidFill>
                            <a:latin typeface="Cambria Math" panose="02040503050406030204" pitchFamily="18" charset="0"/>
                          </a:rPr>
                          <m:t>𝑆</m:t>
                        </m:r>
                        <m:r>
                          <a:rPr lang="hu-HU" b="0" i="1" baseline="-25000" smtClean="0">
                            <a:solidFill>
                              <a:schemeClr val="tx1"/>
                            </a:solidFill>
                            <a:latin typeface="Cambria Math" panose="02040503050406030204" pitchFamily="18" charset="0"/>
                          </a:rPr>
                          <m:t>𝑖</m:t>
                        </m:r>
                        <m:r>
                          <a:rPr lang="hu-HU" b="0" i="1" smtClean="0">
                            <a:solidFill>
                              <a:schemeClr val="tx1"/>
                            </a:solidFill>
                            <a:latin typeface="Cambria Math" panose="02040503050406030204" pitchFamily="18" charset="0"/>
                          </a:rPr>
                          <m:t>=</m:t>
                        </m:r>
                        <m:r>
                          <a:rPr lang="hu-HU" i="1">
                            <a:solidFill>
                              <a:schemeClr val="tx1"/>
                            </a:solidFill>
                            <a:latin typeface="Cambria Math" panose="02040503050406030204" pitchFamily="18" charset="0"/>
                          </a:rPr>
                          <m:t>𝐼</m:t>
                        </m:r>
                        <m:r>
                          <a:rPr lang="hu-HU" i="1">
                            <a:solidFill>
                              <a:schemeClr val="tx1"/>
                            </a:solidFill>
                            <a:latin typeface="Cambria Math" panose="02040503050406030204" pitchFamily="18" charset="0"/>
                          </a:rPr>
                          <m:t> </m:t>
                        </m:r>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e>
                      <m:sub>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sub>
                    </m:sSub>
                    <m:d>
                      <m:dPr>
                        <m:ctrlPr>
                          <a:rPr lang="en-US" i="1">
                            <a:solidFill>
                              <a:schemeClr val="tx1"/>
                            </a:solidFill>
                            <a:latin typeface="Cambria Math" panose="02040503050406030204" pitchFamily="18" charset="0"/>
                          </a:rPr>
                        </m:ctrlPr>
                      </m:d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e>
                    </m:d>
                  </m:oMath>
                </a14:m>
                <a:r>
                  <a:rPr lang="hu-HU" dirty="0">
                    <a:solidFill>
                      <a:schemeClr val="tx1"/>
                    </a:solidFill>
                  </a:rPr>
                  <a:t> ahol </a:t>
                </a:r>
                <a:r>
                  <a:rPr lang="hu-HU" i="1" dirty="0">
                    <a:solidFill>
                      <a:schemeClr val="tx1"/>
                    </a:solidFill>
                  </a:rPr>
                  <a:t>I </a:t>
                </a:r>
                <a:r>
                  <a:rPr lang="hu-HU" dirty="0">
                    <a:solidFill>
                      <a:schemeClr val="tx1"/>
                    </a:solidFill>
                  </a:rPr>
                  <a:t>az ionizációs ráta</a:t>
                </a:r>
              </a:p>
              <a:p>
                <a:pPr marL="285750" indent="-285750">
                  <a:buFont typeface="Arial" panose="020B0604020202020204" pitchFamily="34" charset="0"/>
                  <a:buChar char="•"/>
                </a:pPr>
                <a:r>
                  <a:rPr lang="hu-HU" dirty="0">
                    <a:solidFill>
                      <a:schemeClr val="tx1"/>
                    </a:solidFill>
                  </a:rPr>
                  <a:t>Jelentősebb ionizációs folyamatok:</a:t>
                </a:r>
              </a:p>
              <a:p>
                <a:pPr marL="742950" lvl="1" indent="-285750">
                  <a:buFont typeface="Arial" panose="020B0604020202020204" pitchFamily="34" charset="0"/>
                  <a:buChar char="•"/>
                </a:pPr>
                <a:r>
                  <a:rPr lang="hu-HU" dirty="0" err="1">
                    <a:solidFill>
                      <a:schemeClr val="tx1"/>
                    </a:solidFill>
                  </a:rPr>
                  <a:t>Fotoionizáció</a:t>
                </a:r>
                <a:endParaRPr lang="hu-HU" dirty="0">
                  <a:solidFill>
                    <a:schemeClr val="tx1"/>
                  </a:solidFill>
                </a:endParaRPr>
              </a:p>
              <a:p>
                <a:pPr marL="742950" lvl="1" indent="-285750">
                  <a:buFont typeface="Arial" panose="020B0604020202020204" pitchFamily="34" charset="0"/>
                  <a:buChar char="•"/>
                </a:pPr>
                <a:r>
                  <a:rPr lang="hu-HU" dirty="0">
                    <a:solidFill>
                      <a:schemeClr val="tx1"/>
                    </a:solidFill>
                  </a:rPr>
                  <a:t>Elektron ütközéses ionizáció</a:t>
                </a:r>
              </a:p>
              <a:p>
                <a:pPr marL="285750" indent="-285750">
                  <a:buFont typeface="Arial" panose="020B0604020202020204" pitchFamily="34" charset="0"/>
                  <a:buChar char="•"/>
                </a:pPr>
                <a:r>
                  <a:rPr lang="hu-HU" dirty="0">
                    <a:solidFill>
                      <a:schemeClr val="tx1"/>
                    </a:solidFill>
                  </a:rPr>
                  <a:t>Vezető közeg</a:t>
                </a:r>
              </a:p>
            </p:txBody>
          </p:sp>
        </mc:Choice>
        <mc:Fallback xmlns="">
          <p:sp>
            <p:nvSpPr>
              <p:cNvPr id="6" name="Szövegdoboz 5"/>
              <p:cNvSpPr txBox="1">
                <a:spLocks noRot="1" noChangeAspect="1" noMove="1" noResize="1" noEditPoints="1" noAdjustHandles="1" noChangeArrowheads="1" noChangeShapeType="1" noTextEdit="1"/>
              </p:cNvSpPr>
              <p:nvPr/>
            </p:nvSpPr>
            <p:spPr>
              <a:xfrm>
                <a:off x="576595" y="1772575"/>
                <a:ext cx="8090048" cy="3781292"/>
              </a:xfrm>
              <a:prstGeom prst="rect">
                <a:avLst/>
              </a:prstGeom>
              <a:blipFill>
                <a:blip r:embed="rId3"/>
                <a:stretch>
                  <a:fillRect l="-528" t="-968" r="-603" b="-1774"/>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8" name="Szövegdoboz 7">
                <a:extLst>
                  <a:ext uri="{FF2B5EF4-FFF2-40B4-BE49-F238E27FC236}">
                    <a16:creationId xmlns:a16="http://schemas.microsoft.com/office/drawing/2014/main" id="{5E513747-4C2B-46E1-A19E-45EAA014EF9A}"/>
                  </a:ext>
                </a:extLst>
              </p:cNvPr>
              <p:cNvSpPr txBox="1"/>
              <p:nvPr/>
            </p:nvSpPr>
            <p:spPr>
              <a:xfrm>
                <a:off x="7124243" y="4072741"/>
                <a:ext cx="1542400" cy="369332"/>
              </a:xfrm>
              <a:prstGeom prst="rect">
                <a:avLst/>
              </a:prstGeom>
              <a:solidFill>
                <a:schemeClr val="bg1"/>
              </a:solidFill>
              <a:ln w="19050">
                <a:solidFill>
                  <a:schemeClr val="accent2">
                    <a:lumMod val="60000"/>
                    <a:lumOff val="40000"/>
                  </a:schemeClr>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rPr>
                          </m:ctrlPr>
                        </m:sSub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𝑛</m:t>
                          </m:r>
                        </m:e>
                        <m:sub>
                          <m:r>
                            <a:rPr lang="hu-HU"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𝑖</m:t>
                          </m:r>
                        </m:sub>
                      </m:sSub>
                      <m:d>
                        <m:dPr>
                          <m:ctrlPr>
                            <a:rPr lang="en-US" i="1">
                              <a:solidFill>
                                <a:schemeClr val="tx1"/>
                              </a:solidFill>
                              <a:latin typeface="Cambria Math" panose="02040503050406030204" pitchFamily="18" charset="0"/>
                            </a:rPr>
                          </m:ctrlPr>
                        </m:dPr>
                        <m:e>
                          <m:r>
                            <a:rPr lang="hu-HU" i="1">
                              <a:solidFill>
                                <a:schemeClr val="tx1"/>
                              </a:solidFill>
                              <a:latin typeface="Cambria Math" panose="02040503050406030204" pitchFamily="18" charset="0"/>
                              <a:ea typeface="Calibri" panose="020F0502020204030204" pitchFamily="34" charset="0"/>
                              <a:cs typeface="Calibri" panose="020F0502020204030204" pitchFamily="34" charset="0"/>
                            </a:rPr>
                            <m:t>𝑟</m:t>
                          </m:r>
                        </m:e>
                      </m:d>
                      <m:r>
                        <a:rPr lang="hu-HU"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~1/</m:t>
                      </m:r>
                      <m:r>
                        <a:rPr lang="hu-HU" b="0" i="1" smtClean="0">
                          <a:solidFill>
                            <a:schemeClr val="tx1"/>
                          </a:solidFill>
                          <a:latin typeface="Cambria Math" panose="02040503050406030204" pitchFamily="18" charset="0"/>
                          <a:ea typeface="Calibri" panose="020F0502020204030204" pitchFamily="34" charset="0"/>
                          <a:cs typeface="Calibri" panose="020F0502020204030204" pitchFamily="34" charset="0"/>
                        </a:rPr>
                        <m:t>𝑟</m:t>
                      </m:r>
                    </m:oMath>
                  </m:oMathPara>
                </a14:m>
                <a:endParaRPr lang="en-US" dirty="0">
                  <a:solidFill>
                    <a:schemeClr val="tx1"/>
                  </a:solidFill>
                </a:endParaRPr>
              </a:p>
            </p:txBody>
          </p:sp>
        </mc:Choice>
        <mc:Fallback xmlns="">
          <p:sp>
            <p:nvSpPr>
              <p:cNvPr id="8" name="Szövegdoboz 7">
                <a:extLst>
                  <a:ext uri="{FF2B5EF4-FFF2-40B4-BE49-F238E27FC236}">
                    <a16:creationId xmlns:a16="http://schemas.microsoft.com/office/drawing/2014/main" id="{5E513747-4C2B-46E1-A19E-45EAA014EF9A}"/>
                  </a:ext>
                </a:extLst>
              </p:cNvPr>
              <p:cNvSpPr txBox="1">
                <a:spLocks noRot="1" noChangeAspect="1" noMove="1" noResize="1" noEditPoints="1" noAdjustHandles="1" noChangeArrowheads="1" noChangeShapeType="1" noTextEdit="1"/>
              </p:cNvSpPr>
              <p:nvPr/>
            </p:nvSpPr>
            <p:spPr>
              <a:xfrm>
                <a:off x="7124243" y="4072741"/>
                <a:ext cx="1542400" cy="369332"/>
              </a:xfrm>
              <a:prstGeom prst="rect">
                <a:avLst/>
              </a:prstGeom>
              <a:blipFill>
                <a:blip r:embed="rId4"/>
                <a:stretch>
                  <a:fillRect b="-10938"/>
                </a:stretch>
              </a:blipFill>
              <a:ln w="19050">
                <a:solidFill>
                  <a:schemeClr val="accent2">
                    <a:lumMod val="60000"/>
                    <a:lumOff val="40000"/>
                  </a:schemeClr>
                </a:solidFill>
              </a:ln>
            </p:spPr>
            <p:txBody>
              <a:bodyPr/>
              <a:lstStyle/>
              <a:p>
                <a:r>
                  <a:rPr lang="hu-HU">
                    <a:noFill/>
                  </a:rPr>
                  <a:t> </a:t>
                </a:r>
              </a:p>
            </p:txBody>
          </p:sp>
        </mc:Fallback>
      </mc:AlternateContent>
    </p:spTree>
    <p:extLst>
      <p:ext uri="{BB962C8B-B14F-4D97-AF65-F5344CB8AC3E}">
        <p14:creationId xmlns:p14="http://schemas.microsoft.com/office/powerpoint/2010/main" val="4227314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7596" y="136525"/>
            <a:ext cx="7886700" cy="981076"/>
          </a:xfrm>
        </p:spPr>
        <p:txBody>
          <a:bodyPr anchor="t">
            <a:normAutofit fontScale="90000"/>
          </a:bodyPr>
          <a:lstStyle/>
          <a:p>
            <a:pPr algn="l">
              <a:lnSpc>
                <a:spcPct val="100000"/>
              </a:lnSpc>
            </a:pPr>
            <a:r>
              <a:rPr lang="hu-HU" dirty="0"/>
              <a:t>Vezető akadály </a:t>
            </a:r>
            <a:br>
              <a:rPr lang="hu-HU" dirty="0"/>
            </a:br>
            <a:r>
              <a:rPr lang="hu-HU" dirty="0"/>
              <a:t>– mozgó mágneses tér</a:t>
            </a:r>
          </a:p>
        </p:txBody>
      </p:sp>
      <p:sp>
        <p:nvSpPr>
          <p:cNvPr id="7" name="Dátum helye 6">
            <a:extLst>
              <a:ext uri="{FF2B5EF4-FFF2-40B4-BE49-F238E27FC236}">
                <a16:creationId xmlns:a16="http://schemas.microsoft.com/office/drawing/2014/main" id="{0B022639-C9BE-4440-9B57-D9988381D467}"/>
              </a:ext>
            </a:extLst>
          </p:cNvPr>
          <p:cNvSpPr>
            <a:spLocks noGrp="1"/>
          </p:cNvSpPr>
          <p:nvPr>
            <p:ph type="dt" sz="half" idx="10"/>
          </p:nvPr>
        </p:nvSpPr>
        <p:spPr/>
        <p:txBody>
          <a:bodyPr/>
          <a:lstStyle/>
          <a:p>
            <a:fld id="{E2332A9F-F633-453C-9C98-6AC5472754CB}"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13</a:t>
            </a:fld>
            <a:endParaRPr lang="hu-HU"/>
          </a:p>
        </p:txBody>
      </p:sp>
      <p:sp>
        <p:nvSpPr>
          <p:cNvPr id="6" name="Szövegdoboz 5"/>
          <p:cNvSpPr txBox="1"/>
          <p:nvPr/>
        </p:nvSpPr>
        <p:spPr>
          <a:xfrm>
            <a:off x="401608" y="1718344"/>
            <a:ext cx="8113742" cy="2308324"/>
          </a:xfrm>
          <a:prstGeom prst="rect">
            <a:avLst/>
          </a:prstGeom>
          <a:noFill/>
        </p:spPr>
        <p:txBody>
          <a:bodyPr wrap="square" rtlCol="0">
            <a:spAutoFit/>
          </a:bodyPr>
          <a:lstStyle/>
          <a:p>
            <a:pPr marL="285750" indent="-285750">
              <a:buFont typeface="Arial" panose="020B0604020202020204" pitchFamily="34" charset="0"/>
              <a:buChar char="•"/>
            </a:pPr>
            <a:r>
              <a:rPr lang="hu-HU" dirty="0"/>
              <a:t>Mi történik, ha egy végtelen huzalt mozgó térbe helyezünk?</a:t>
            </a:r>
          </a:p>
          <a:p>
            <a:pPr marL="742950" lvl="1" indent="-285750">
              <a:buFont typeface="Arial" panose="020B0604020202020204" pitchFamily="34" charset="0"/>
              <a:buChar char="•"/>
            </a:pPr>
            <a:r>
              <a:rPr lang="hu-HU" dirty="0"/>
              <a:t>Galilei invariancia törvénye: mozgó huzal álló tér</a:t>
            </a:r>
          </a:p>
          <a:p>
            <a:pPr marL="742950" lvl="1" indent="-285750">
              <a:buFont typeface="Arial" panose="020B0604020202020204" pitchFamily="34" charset="0"/>
              <a:buChar char="•"/>
            </a:pPr>
            <a:r>
              <a:rPr lang="hu-HU" dirty="0"/>
              <a:t>Indukált áram, abból mágneses tér</a:t>
            </a:r>
          </a:p>
          <a:p>
            <a:pPr marL="742950" lvl="1" indent="-285750">
              <a:buFont typeface="Arial" panose="020B0604020202020204" pitchFamily="34" charset="0"/>
              <a:buChar char="•"/>
            </a:pPr>
            <a:r>
              <a:rPr lang="hu-HU" dirty="0"/>
              <a:t>A külső tér és az áram tere </a:t>
            </a:r>
            <a:r>
              <a:rPr lang="hu-HU" dirty="0" err="1"/>
              <a:t>szuperponálódik</a:t>
            </a:r>
            <a:endParaRPr lang="hu-HU" dirty="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dirty="0"/>
              <a:t>Mi történik, ha a huzal véges?</a:t>
            </a:r>
          </a:p>
          <a:p>
            <a:pPr marL="285750" indent="-285750">
              <a:buFont typeface="Arial" panose="020B0604020202020204" pitchFamily="34" charset="0"/>
              <a:buChar char="•"/>
            </a:pPr>
            <a:r>
              <a:rPr lang="hu-HU" dirty="0"/>
              <a:t>Mi történik, ha a huzal helyett egy vezető golyónk van?</a:t>
            </a:r>
          </a:p>
          <a:p>
            <a:pPr marL="285750" indent="-285750">
              <a:buFont typeface="Arial" panose="020B0604020202020204" pitchFamily="34" charset="0"/>
              <a:buChar char="•"/>
            </a:pPr>
            <a:r>
              <a:rPr lang="hu-HU" dirty="0"/>
              <a:t>Hol záródik az áram?</a:t>
            </a:r>
          </a:p>
        </p:txBody>
      </p:sp>
      <p:pic>
        <p:nvPicPr>
          <p:cNvPr id="3" name="Kép 2"/>
          <p:cNvPicPr>
            <a:picLocks noChangeAspect="1"/>
          </p:cNvPicPr>
          <p:nvPr/>
        </p:nvPicPr>
        <p:blipFill rotWithShape="1">
          <a:blip r:embed="rId3">
            <a:extLst>
              <a:ext uri="{28A0092B-C50C-407E-A947-70E740481C1C}">
                <a14:useLocalDpi xmlns:a14="http://schemas.microsoft.com/office/drawing/2010/main" val="0"/>
              </a:ext>
            </a:extLst>
          </a:blip>
          <a:srcRect l="12526"/>
          <a:stretch/>
        </p:blipFill>
        <p:spPr>
          <a:xfrm>
            <a:off x="5825456" y="4287696"/>
            <a:ext cx="2900344" cy="2260678"/>
          </a:xfrm>
          <a:prstGeom prst="rect">
            <a:avLst/>
          </a:prstGeom>
        </p:spPr>
      </p:pic>
      <p:pic>
        <p:nvPicPr>
          <p:cNvPr id="9" name="Kép 8">
            <a:extLst>
              <a:ext uri="{FF2B5EF4-FFF2-40B4-BE49-F238E27FC236}">
                <a16:creationId xmlns:a16="http://schemas.microsoft.com/office/drawing/2014/main" id="{2D5F4DA5-409A-4C4D-ADE5-BB29309DD1A4}"/>
              </a:ext>
            </a:extLst>
          </p:cNvPr>
          <p:cNvPicPr>
            <a:picLocks noChangeAspect="1"/>
          </p:cNvPicPr>
          <p:nvPr/>
        </p:nvPicPr>
        <p:blipFill rotWithShape="1">
          <a:blip r:embed="rId4">
            <a:extLst>
              <a:ext uri="{28A0092B-C50C-407E-A947-70E740481C1C}">
                <a14:useLocalDpi xmlns:a14="http://schemas.microsoft.com/office/drawing/2010/main" val="0"/>
              </a:ext>
            </a:extLst>
          </a:blip>
          <a:srcRect l="3808" t="12388" r="7459" b="23429"/>
          <a:stretch/>
        </p:blipFill>
        <p:spPr>
          <a:xfrm>
            <a:off x="401608" y="4287696"/>
            <a:ext cx="5196806" cy="2260679"/>
          </a:xfrm>
          <a:prstGeom prst="rect">
            <a:avLst/>
          </a:prstGeom>
        </p:spPr>
      </p:pic>
    </p:spTree>
    <p:extLst>
      <p:ext uri="{BB962C8B-B14F-4D97-AF65-F5344CB8AC3E}">
        <p14:creationId xmlns:p14="http://schemas.microsoft.com/office/powerpoint/2010/main" val="1700932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3379" b="11924"/>
          <a:stretch/>
        </p:blipFill>
        <p:spPr>
          <a:xfrm>
            <a:off x="566607" y="4340226"/>
            <a:ext cx="8052589" cy="2020824"/>
          </a:xfrm>
          <a:prstGeom prst="rect">
            <a:avLst/>
          </a:prstGeom>
        </p:spPr>
      </p:pic>
      <p:pic>
        <p:nvPicPr>
          <p:cNvPr id="7" name="Kép 6"/>
          <p:cNvPicPr>
            <a:picLocks noChangeAspect="1"/>
          </p:cNvPicPr>
          <p:nvPr/>
        </p:nvPicPr>
        <p:blipFill rotWithShape="1">
          <a:blip r:embed="rId5" cstate="print">
            <a:extLst>
              <a:ext uri="{28A0092B-C50C-407E-A947-70E740481C1C}">
                <a14:useLocalDpi xmlns:a14="http://schemas.microsoft.com/office/drawing/2010/main" val="0"/>
              </a:ext>
            </a:extLst>
          </a:blip>
          <a:srcRect t="25773" b="5137"/>
          <a:stretch/>
        </p:blipFill>
        <p:spPr>
          <a:xfrm>
            <a:off x="3610903" y="849173"/>
            <a:ext cx="5008293" cy="3349448"/>
          </a:xfrm>
          <a:prstGeom prst="rect">
            <a:avLst/>
          </a:prstGeom>
        </p:spPr>
      </p:pic>
      <p:sp>
        <p:nvSpPr>
          <p:cNvPr id="2" name="Cím 1"/>
          <p:cNvSpPr>
            <a:spLocks noGrp="1"/>
          </p:cNvSpPr>
          <p:nvPr>
            <p:ph type="title"/>
          </p:nvPr>
        </p:nvSpPr>
        <p:spPr>
          <a:xfrm>
            <a:off x="129887" y="136524"/>
            <a:ext cx="7886700" cy="803274"/>
          </a:xfrm>
        </p:spPr>
        <p:txBody>
          <a:bodyPr anchor="t"/>
          <a:lstStyle/>
          <a:p>
            <a:pPr algn="l">
              <a:lnSpc>
                <a:spcPct val="100000"/>
              </a:lnSpc>
            </a:pPr>
            <a:r>
              <a:rPr lang="hu-HU" dirty="0"/>
              <a:t>Indukált magnetoszféra</a:t>
            </a:r>
          </a:p>
        </p:txBody>
      </p:sp>
      <p:sp>
        <p:nvSpPr>
          <p:cNvPr id="3" name="Dátum helye 2">
            <a:extLst>
              <a:ext uri="{FF2B5EF4-FFF2-40B4-BE49-F238E27FC236}">
                <a16:creationId xmlns:a16="http://schemas.microsoft.com/office/drawing/2014/main" id="{C3AC49EF-AA51-48EC-A13F-C220472D2A9B}"/>
              </a:ext>
            </a:extLst>
          </p:cNvPr>
          <p:cNvSpPr>
            <a:spLocks noGrp="1"/>
          </p:cNvSpPr>
          <p:nvPr>
            <p:ph type="dt" sz="half" idx="10"/>
          </p:nvPr>
        </p:nvSpPr>
        <p:spPr/>
        <p:txBody>
          <a:bodyPr/>
          <a:lstStyle/>
          <a:p>
            <a:fld id="{A8BF2DBE-BB50-4166-A3A9-5081118FA653}"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14</a:t>
            </a:fld>
            <a:endParaRPr lang="hu-HU"/>
          </a:p>
        </p:txBody>
      </p:sp>
      <p:sp>
        <p:nvSpPr>
          <p:cNvPr id="6" name="Szövegdoboz 5"/>
          <p:cNvSpPr txBox="1"/>
          <p:nvPr/>
        </p:nvSpPr>
        <p:spPr>
          <a:xfrm>
            <a:off x="485012" y="1693376"/>
            <a:ext cx="2770766" cy="1938992"/>
          </a:xfrm>
          <a:prstGeom prst="rect">
            <a:avLst/>
          </a:prstGeom>
          <a:noFill/>
        </p:spPr>
        <p:txBody>
          <a:bodyPr wrap="square" rtlCol="0">
            <a:spAutoFit/>
          </a:bodyPr>
          <a:lstStyle/>
          <a:p>
            <a:pPr marL="285750" indent="-285750">
              <a:buFont typeface="Arial" panose="020B0604020202020204" pitchFamily="34" charset="0"/>
              <a:buChar char="•"/>
            </a:pPr>
            <a:r>
              <a:rPr lang="hu-HU" sz="2000" dirty="0"/>
              <a:t>Vezető akadály (üstökös eredetű plazma) a mozgó mágneses térben (napszél, befagyás)</a:t>
            </a:r>
          </a:p>
          <a:p>
            <a:pPr marL="285750" indent="-285750">
              <a:buFont typeface="Arial" panose="020B0604020202020204" pitchFamily="34" charset="0"/>
              <a:buChar char="•"/>
            </a:pPr>
            <a:r>
              <a:rPr lang="hu-HU" sz="2000" dirty="0" err="1"/>
              <a:t>Draping</a:t>
            </a:r>
            <a:endParaRPr lang="hu-HU" sz="2000" dirty="0"/>
          </a:p>
        </p:txBody>
      </p:sp>
    </p:spTree>
    <p:extLst>
      <p:ext uri="{BB962C8B-B14F-4D97-AF65-F5344CB8AC3E}">
        <p14:creationId xmlns:p14="http://schemas.microsoft.com/office/powerpoint/2010/main" val="1774386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ECF046F-3298-4120-87CF-B85ECB1F74D6}"/>
              </a:ext>
            </a:extLst>
          </p:cNvPr>
          <p:cNvSpPr>
            <a:spLocks noGrp="1"/>
          </p:cNvSpPr>
          <p:nvPr>
            <p:ph type="title"/>
          </p:nvPr>
        </p:nvSpPr>
        <p:spPr>
          <a:xfrm>
            <a:off x="92363" y="0"/>
            <a:ext cx="7886700" cy="824353"/>
          </a:xfrm>
        </p:spPr>
        <p:txBody>
          <a:bodyPr/>
          <a:lstStyle/>
          <a:p>
            <a:r>
              <a:rPr lang="hu-HU" dirty="0"/>
              <a:t>A por és ion csóva</a:t>
            </a:r>
          </a:p>
        </p:txBody>
      </p:sp>
      <p:sp>
        <p:nvSpPr>
          <p:cNvPr id="4" name="Dátum helye 3">
            <a:extLst>
              <a:ext uri="{FF2B5EF4-FFF2-40B4-BE49-F238E27FC236}">
                <a16:creationId xmlns:a16="http://schemas.microsoft.com/office/drawing/2014/main" id="{F82FA4DA-B6AF-412B-9AB8-E634E8E40AA5}"/>
              </a:ext>
            </a:extLst>
          </p:cNvPr>
          <p:cNvSpPr>
            <a:spLocks noGrp="1"/>
          </p:cNvSpPr>
          <p:nvPr>
            <p:ph type="dt" sz="half" idx="10"/>
          </p:nvPr>
        </p:nvSpPr>
        <p:spPr/>
        <p:txBody>
          <a:bodyPr/>
          <a:lstStyle/>
          <a:p>
            <a:fld id="{C0DA5486-0F40-4227-9A86-3DBDEA35AAF4}" type="datetime1">
              <a:rPr lang="hu-HU" smtClean="0"/>
              <a:t>2018. 12. 03.</a:t>
            </a:fld>
            <a:endParaRPr lang="hu-HU"/>
          </a:p>
        </p:txBody>
      </p:sp>
      <p:sp>
        <p:nvSpPr>
          <p:cNvPr id="5" name="Élőláb helye 4">
            <a:extLst>
              <a:ext uri="{FF2B5EF4-FFF2-40B4-BE49-F238E27FC236}">
                <a16:creationId xmlns:a16="http://schemas.microsoft.com/office/drawing/2014/main" id="{F428DA11-BB32-42B5-B62C-D8A96F88ABAF}"/>
              </a:ext>
            </a:extLst>
          </p:cNvPr>
          <p:cNvSpPr>
            <a:spLocks noGrp="1"/>
          </p:cNvSpPr>
          <p:nvPr>
            <p:ph type="ftr" sz="quarter" idx="11"/>
          </p:nvPr>
        </p:nvSpPr>
        <p:spPr/>
        <p:txBody>
          <a:bodyPr/>
          <a:lstStyle/>
          <a:p>
            <a:r>
              <a:rPr lang="hu-HU"/>
              <a:t>A Naprendszer fizikája 2018</a:t>
            </a:r>
          </a:p>
        </p:txBody>
      </p:sp>
      <p:sp>
        <p:nvSpPr>
          <p:cNvPr id="6" name="Dia számának helye 5">
            <a:extLst>
              <a:ext uri="{FF2B5EF4-FFF2-40B4-BE49-F238E27FC236}">
                <a16:creationId xmlns:a16="http://schemas.microsoft.com/office/drawing/2014/main" id="{AAF2386B-69C0-43C0-8503-DCA0DA135D64}"/>
              </a:ext>
            </a:extLst>
          </p:cNvPr>
          <p:cNvSpPr>
            <a:spLocks noGrp="1"/>
          </p:cNvSpPr>
          <p:nvPr>
            <p:ph type="sldNum" sz="quarter" idx="12"/>
          </p:nvPr>
        </p:nvSpPr>
        <p:spPr/>
        <p:txBody>
          <a:bodyPr/>
          <a:lstStyle/>
          <a:p>
            <a:fld id="{10020C4B-FF6E-4558-BFE2-91C8DE5D427C}" type="slidenum">
              <a:rPr lang="hu-HU" smtClean="0"/>
              <a:t>15</a:t>
            </a:fld>
            <a:endParaRPr lang="hu-HU"/>
          </a:p>
        </p:txBody>
      </p:sp>
      <p:pic>
        <p:nvPicPr>
          <p:cNvPr id="11" name="C_2011 L4">
            <a:hlinkClick r:id="" action="ppaction://media"/>
            <a:extLst>
              <a:ext uri="{FF2B5EF4-FFF2-40B4-BE49-F238E27FC236}">
                <a16:creationId xmlns:a16="http://schemas.microsoft.com/office/drawing/2014/main" id="{C8C18943-4279-4E89-97C4-22C52CDC716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128"/>
          <a:stretch/>
        </p:blipFill>
        <p:spPr>
          <a:xfrm>
            <a:off x="1717158" y="773567"/>
            <a:ext cx="5709684" cy="5774808"/>
          </a:xfrm>
          <a:prstGeom prst="rect">
            <a:avLst/>
          </a:prstGeom>
        </p:spPr>
      </p:pic>
    </p:spTree>
    <p:extLst>
      <p:ext uri="{BB962C8B-B14F-4D97-AF65-F5344CB8AC3E}">
        <p14:creationId xmlns:p14="http://schemas.microsoft.com/office/powerpoint/2010/main" val="146376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1617" y="125380"/>
            <a:ext cx="7886700" cy="1187298"/>
          </a:xfrm>
        </p:spPr>
        <p:txBody>
          <a:bodyPr anchor="t">
            <a:normAutofit fontScale="90000"/>
          </a:bodyPr>
          <a:lstStyle/>
          <a:p>
            <a:pPr algn="l">
              <a:lnSpc>
                <a:spcPct val="100000"/>
              </a:lnSpc>
            </a:pPr>
            <a:r>
              <a:rPr lang="hu-HU" dirty="0"/>
              <a:t>Újszülött ionok és elektronok a napszélben</a:t>
            </a:r>
          </a:p>
        </p:txBody>
      </p:sp>
      <p:sp>
        <p:nvSpPr>
          <p:cNvPr id="3" name="Dátum helye 2">
            <a:extLst>
              <a:ext uri="{FF2B5EF4-FFF2-40B4-BE49-F238E27FC236}">
                <a16:creationId xmlns:a16="http://schemas.microsoft.com/office/drawing/2014/main" id="{E2B1B735-16E6-4CA7-86B4-676A0D3C661E}"/>
              </a:ext>
            </a:extLst>
          </p:cNvPr>
          <p:cNvSpPr>
            <a:spLocks noGrp="1"/>
          </p:cNvSpPr>
          <p:nvPr>
            <p:ph type="dt" sz="half" idx="10"/>
          </p:nvPr>
        </p:nvSpPr>
        <p:spPr/>
        <p:txBody>
          <a:bodyPr/>
          <a:lstStyle/>
          <a:p>
            <a:fld id="{E62E8CDE-9DB7-49BE-913F-C27690FABB8E}"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16</a:t>
            </a:fld>
            <a:endParaRPr lang="hu-HU"/>
          </a:p>
        </p:txBody>
      </p:sp>
      <p:sp>
        <p:nvSpPr>
          <p:cNvPr id="6" name="Szövegdoboz 5"/>
          <p:cNvSpPr txBox="1"/>
          <p:nvPr/>
        </p:nvSpPr>
        <p:spPr>
          <a:xfrm>
            <a:off x="381151" y="1703687"/>
            <a:ext cx="4143240" cy="646331"/>
          </a:xfrm>
          <a:prstGeom prst="rect">
            <a:avLst/>
          </a:prstGeom>
          <a:noFill/>
        </p:spPr>
        <p:txBody>
          <a:bodyPr wrap="square" rtlCol="0">
            <a:spAutoFit/>
          </a:bodyPr>
          <a:lstStyle/>
          <a:p>
            <a:pPr marL="285750" indent="-285750">
              <a:buFont typeface="Arial" panose="020B0604020202020204" pitchFamily="34" charset="0"/>
              <a:buChar char="•"/>
            </a:pPr>
            <a:r>
              <a:rPr lang="hu-HU" dirty="0" err="1"/>
              <a:t>Konvektív</a:t>
            </a:r>
            <a:r>
              <a:rPr lang="hu-HU" dirty="0"/>
              <a:t> elektromos tér</a:t>
            </a:r>
          </a:p>
          <a:p>
            <a:pPr marL="742950" lvl="1" indent="-285750">
              <a:buFont typeface="Arial" panose="020B0604020202020204" pitchFamily="34" charset="0"/>
              <a:buChar char="•"/>
            </a:pPr>
            <a:r>
              <a:rPr lang="hu-HU" dirty="0"/>
              <a:t>Koordináta rendszer!</a:t>
            </a:r>
          </a:p>
        </p:txBody>
      </p:sp>
      <p:grpSp>
        <p:nvGrpSpPr>
          <p:cNvPr id="23" name="Csoportba foglalás 22">
            <a:extLst>
              <a:ext uri="{FF2B5EF4-FFF2-40B4-BE49-F238E27FC236}">
                <a16:creationId xmlns:a16="http://schemas.microsoft.com/office/drawing/2014/main" id="{8252BC5F-3880-423A-86B5-E0296EF8B52E}"/>
              </a:ext>
            </a:extLst>
          </p:cNvPr>
          <p:cNvGrpSpPr/>
          <p:nvPr/>
        </p:nvGrpSpPr>
        <p:grpSpPr>
          <a:xfrm>
            <a:off x="4646205" y="1557797"/>
            <a:ext cx="4220704" cy="2877101"/>
            <a:chOff x="4417605" y="2413271"/>
            <a:chExt cx="4220704" cy="2877101"/>
          </a:xfrm>
        </p:grpSpPr>
        <p:sp>
          <p:nvSpPr>
            <p:cNvPr id="22" name="Téglalap 21">
              <a:extLst>
                <a:ext uri="{FF2B5EF4-FFF2-40B4-BE49-F238E27FC236}">
                  <a16:creationId xmlns:a16="http://schemas.microsoft.com/office/drawing/2014/main" id="{0FF41F0B-E823-476C-8E7B-C451738BA883}"/>
                </a:ext>
              </a:extLst>
            </p:cNvPr>
            <p:cNvSpPr/>
            <p:nvPr/>
          </p:nvSpPr>
          <p:spPr>
            <a:xfrm>
              <a:off x="4892041" y="2413972"/>
              <a:ext cx="3623310" cy="287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grpSp>
          <p:nvGrpSpPr>
            <p:cNvPr id="21" name="Csoportba foglalás 20">
              <a:extLst>
                <a:ext uri="{FF2B5EF4-FFF2-40B4-BE49-F238E27FC236}">
                  <a16:creationId xmlns:a16="http://schemas.microsoft.com/office/drawing/2014/main" id="{9E29D6FB-F697-4D12-B087-42BD9329C19F}"/>
                </a:ext>
              </a:extLst>
            </p:cNvPr>
            <p:cNvGrpSpPr/>
            <p:nvPr/>
          </p:nvGrpSpPr>
          <p:grpSpPr>
            <a:xfrm>
              <a:off x="4417605" y="2413271"/>
              <a:ext cx="4220704" cy="2876399"/>
              <a:chOff x="4417605" y="2413271"/>
              <a:chExt cx="4220704" cy="2876399"/>
            </a:xfrm>
          </p:grpSpPr>
          <p:grpSp>
            <p:nvGrpSpPr>
              <p:cNvPr id="12" name="Csoportba foglalás 11"/>
              <p:cNvGrpSpPr/>
              <p:nvPr/>
            </p:nvGrpSpPr>
            <p:grpSpPr>
              <a:xfrm>
                <a:off x="4417605" y="2413271"/>
                <a:ext cx="4220704" cy="2876399"/>
                <a:chOff x="0" y="0"/>
                <a:chExt cx="4220704" cy="2876399"/>
              </a:xfrm>
            </p:grpSpPr>
            <p:grpSp>
              <p:nvGrpSpPr>
                <p:cNvPr id="14" name="Csoportba foglalás 13"/>
                <p:cNvGrpSpPr/>
                <p:nvPr/>
              </p:nvGrpSpPr>
              <p:grpSpPr>
                <a:xfrm>
                  <a:off x="0" y="0"/>
                  <a:ext cx="3629160" cy="2876399"/>
                  <a:chOff x="0" y="0"/>
                  <a:chExt cx="3629160" cy="2876399"/>
                </a:xfrm>
              </p:grpSpPr>
              <p:pic>
                <p:nvPicPr>
                  <p:cNvPr id="18" name="Kép 17"/>
                  <p:cNvPicPr/>
                  <p:nvPr/>
                </p:nvPicPr>
                <p:blipFill>
                  <a:blip r:embed="rId3"/>
                  <a:stretch/>
                </p:blipFill>
                <p:spPr>
                  <a:xfrm>
                    <a:off x="0" y="0"/>
                    <a:ext cx="3629160" cy="2876399"/>
                  </a:xfrm>
                  <a:prstGeom prst="rect">
                    <a:avLst/>
                  </a:prstGeom>
                  <a:ln>
                    <a:noFill/>
                  </a:ln>
                </p:spPr>
              </p:pic>
              <p:sp>
                <p:nvSpPr>
                  <p:cNvPr id="17" name="Téglalap 16"/>
                  <p:cNvSpPr/>
                  <p:nvPr/>
                </p:nvSpPr>
                <p:spPr>
                  <a:xfrm>
                    <a:off x="1752480" y="1895400"/>
                    <a:ext cx="1095480" cy="449373"/>
                  </a:xfrm>
                  <a:prstGeom prst="rect">
                    <a:avLst/>
                  </a:prstGeom>
                  <a:noFill/>
                  <a:ln w="6480">
                    <a:noFill/>
                  </a:ln>
                </p:spPr>
                <p:style>
                  <a:lnRef idx="0">
                    <a:schemeClr val="accent1"/>
                  </a:lnRef>
                  <a:fillRef idx="0">
                    <a:schemeClr val="accent1"/>
                  </a:fillRef>
                  <a:effectRef idx="0">
                    <a:schemeClr val="accent1"/>
                  </a:effectRef>
                  <a:fontRef idx="minor"/>
                </p:style>
                <p:txBody>
                  <a:bodyPr>
                    <a:noAutofit/>
                  </a:bodyPr>
                  <a:lstStyle/>
                  <a:p>
                    <a:pPr>
                      <a:lnSpc>
                        <a:spcPct val="107000"/>
                      </a:lnSpc>
                    </a:pPr>
                    <a:r>
                      <a:rPr lang="hu-HU" sz="1400" b="1" dirty="0">
                        <a:solidFill>
                          <a:srgbClr val="000000"/>
                        </a:solidFill>
                        <a:ea typeface="Calibri" panose="020F0502020204030204" pitchFamily="34" charset="0"/>
                        <a:cs typeface="Calibri" panose="020F0502020204030204" pitchFamily="34" charset="0"/>
                      </a:rPr>
                      <a:t>E=-</a:t>
                    </a:r>
                    <a:r>
                      <a:rPr lang="hu-HU" sz="1400" b="1" dirty="0" err="1">
                        <a:solidFill>
                          <a:srgbClr val="000000"/>
                        </a:solidFill>
                        <a:ea typeface="Calibri" panose="020F0502020204030204" pitchFamily="34" charset="0"/>
                        <a:cs typeface="Calibri" panose="020F0502020204030204" pitchFamily="34" charset="0"/>
                      </a:rPr>
                      <a:t>v</a:t>
                    </a:r>
                    <a:r>
                      <a:rPr lang="hu-HU" sz="1400" b="1" baseline="-25000" dirty="0" err="1">
                        <a:solidFill>
                          <a:srgbClr val="000000"/>
                        </a:solidFill>
                        <a:ea typeface="Calibri" panose="020F0502020204030204" pitchFamily="34" charset="0"/>
                        <a:cs typeface="Calibri" panose="020F0502020204030204" pitchFamily="34" charset="0"/>
                      </a:rPr>
                      <a:t>nsz</a:t>
                    </a:r>
                    <a:r>
                      <a:rPr lang="hu-HU" sz="1400" b="1" dirty="0">
                        <a:solidFill>
                          <a:srgbClr val="000000"/>
                        </a:solidFill>
                        <a:ea typeface="Calibri" panose="020F0502020204030204" pitchFamily="34" charset="0"/>
                        <a:cs typeface="Calibri" panose="020F0502020204030204" pitchFamily="34" charset="0"/>
                      </a:rPr>
                      <a:t> × B</a:t>
                    </a:r>
                    <a:endParaRPr lang="en-US" sz="1100" dirty="0">
                      <a:ea typeface="Calibri" panose="020F0502020204030204" pitchFamily="34" charset="0"/>
                      <a:cs typeface="Calibri" panose="020F0502020204030204" pitchFamily="34" charset="0"/>
                    </a:endParaRPr>
                  </a:p>
                </p:txBody>
              </p:sp>
            </p:grpSp>
            <p:sp>
              <p:nvSpPr>
                <p:cNvPr id="15" name="Téglalap 14"/>
                <p:cNvSpPr/>
                <p:nvPr/>
              </p:nvSpPr>
              <p:spPr>
                <a:xfrm>
                  <a:off x="2944203" y="428275"/>
                  <a:ext cx="1276501" cy="526157"/>
                </a:xfrm>
                <a:prstGeom prst="rect">
                  <a:avLst/>
                </a:prstGeom>
                <a:noFill/>
                <a:ln w="6480">
                  <a:noFill/>
                </a:ln>
              </p:spPr>
              <p:style>
                <a:lnRef idx="0">
                  <a:schemeClr val="accent1"/>
                </a:lnRef>
                <a:fillRef idx="0">
                  <a:schemeClr val="accent1"/>
                </a:fillRef>
                <a:effectRef idx="0">
                  <a:schemeClr val="accent1"/>
                </a:effectRef>
                <a:fontRef idx="minor"/>
              </p:style>
              <p:txBody>
                <a:bodyPr>
                  <a:noAutofit/>
                </a:bodyPr>
                <a:lstStyle/>
                <a:p>
                  <a:pPr>
                    <a:lnSpc>
                      <a:spcPct val="107000"/>
                    </a:lnSpc>
                  </a:pPr>
                  <a:r>
                    <a:rPr lang="hu-HU" sz="1250" b="1" dirty="0">
                      <a:solidFill>
                        <a:srgbClr val="000000"/>
                      </a:solidFill>
                      <a:ea typeface="Calibri" panose="020F0502020204030204" pitchFamily="34" charset="0"/>
                      <a:cs typeface="Calibri" panose="020F0502020204030204" pitchFamily="34" charset="0"/>
                    </a:rPr>
                    <a:t>a síkból kifelé</a:t>
                  </a:r>
                  <a:endParaRPr lang="en-US" sz="1250" dirty="0">
                    <a:ea typeface="Calibri" panose="020F0502020204030204" pitchFamily="34" charset="0"/>
                    <a:cs typeface="Calibri" panose="020F0502020204030204" pitchFamily="34" charset="0"/>
                  </a:endParaRPr>
                </a:p>
              </p:txBody>
            </p:sp>
          </p:grpSp>
          <p:sp>
            <p:nvSpPr>
              <p:cNvPr id="13" name="Téglalap 12"/>
              <p:cNvSpPr/>
              <p:nvPr/>
            </p:nvSpPr>
            <p:spPr>
              <a:xfrm>
                <a:off x="7520708" y="3621240"/>
                <a:ext cx="887558" cy="526158"/>
              </a:xfrm>
              <a:prstGeom prst="rect">
                <a:avLst/>
              </a:prstGeom>
              <a:noFill/>
              <a:ln w="6480">
                <a:noFill/>
              </a:ln>
            </p:spPr>
            <p:style>
              <a:lnRef idx="0">
                <a:schemeClr val="accent1"/>
              </a:lnRef>
              <a:fillRef idx="0">
                <a:schemeClr val="accent1"/>
              </a:fillRef>
              <a:effectRef idx="0">
                <a:schemeClr val="accent1"/>
              </a:effectRef>
              <a:fontRef idx="minor"/>
            </p:style>
            <p:txBody>
              <a:bodyPr>
                <a:noAutofit/>
              </a:bodyPr>
              <a:lstStyle/>
              <a:p>
                <a:pPr>
                  <a:lnSpc>
                    <a:spcPct val="107000"/>
                  </a:lnSpc>
                </a:pPr>
                <a:r>
                  <a:rPr lang="hu-HU" sz="1400" b="1" dirty="0">
                    <a:solidFill>
                      <a:srgbClr val="000000"/>
                    </a:solidFill>
                    <a:ea typeface="Calibri" panose="020F0502020204030204" pitchFamily="34" charset="0"/>
                    <a:cs typeface="Calibri" panose="020F0502020204030204" pitchFamily="34" charset="0"/>
                  </a:rPr>
                  <a:t>B, </a:t>
                </a:r>
                <a:r>
                  <a:rPr lang="hu-HU" sz="1400" b="1" dirty="0" err="1">
                    <a:solidFill>
                      <a:srgbClr val="000000"/>
                    </a:solidFill>
                    <a:ea typeface="Calibri" panose="020F0502020204030204" pitchFamily="34" charset="0"/>
                    <a:cs typeface="Calibri" panose="020F0502020204030204" pitchFamily="34" charset="0"/>
                  </a:rPr>
                  <a:t>v</a:t>
                </a:r>
                <a:r>
                  <a:rPr lang="hu-HU" sz="1400" b="1" baseline="-25000" dirty="0" err="1">
                    <a:solidFill>
                      <a:srgbClr val="000000"/>
                    </a:solidFill>
                    <a:ea typeface="Calibri" panose="020F0502020204030204" pitchFamily="34" charset="0"/>
                    <a:cs typeface="Calibri" panose="020F0502020204030204" pitchFamily="34" charset="0"/>
                  </a:rPr>
                  <a:t>nsz</a:t>
                </a:r>
                <a:r>
                  <a:rPr lang="hu-HU" sz="1400" b="1" dirty="0">
                    <a:solidFill>
                      <a:srgbClr val="000000"/>
                    </a:solidFill>
                    <a:ea typeface="Calibri" panose="020F0502020204030204" pitchFamily="34" charset="0"/>
                    <a:cs typeface="Calibri" panose="020F0502020204030204" pitchFamily="34" charset="0"/>
                  </a:rPr>
                  <a:t> síkban</a:t>
                </a:r>
                <a:endParaRPr lang="en-US" sz="1100" dirty="0">
                  <a:ea typeface="Calibri" panose="020F0502020204030204" pitchFamily="34" charset="0"/>
                  <a:cs typeface="Calibri" panose="020F0502020204030204" pitchFamily="34" charset="0"/>
                </a:endParaRPr>
              </a:p>
            </p:txBody>
          </p:sp>
          <p:sp>
            <p:nvSpPr>
              <p:cNvPr id="11" name="Szabadkézi sokszög 10"/>
              <p:cNvSpPr/>
              <p:nvPr/>
            </p:nvSpPr>
            <p:spPr>
              <a:xfrm flipH="1" flipV="1">
                <a:off x="6838779" y="3741177"/>
                <a:ext cx="707756" cy="152913"/>
              </a:xfrm>
              <a:custGeom>
                <a:avLst/>
                <a:gdLst/>
                <a:ahLst/>
                <a:cxnLst/>
                <a:rect l="l" t="t" r="r" b="b"/>
                <a:pathLst>
                  <a:path w="21600" h="21600">
                    <a:moveTo>
                      <a:pt x="0" y="0"/>
                    </a:moveTo>
                    <a:lnTo>
                      <a:pt x="21600" y="21600"/>
                    </a:lnTo>
                  </a:path>
                </a:pathLst>
              </a:custGeom>
              <a:noFill/>
              <a:ln>
                <a:solidFill>
                  <a:schemeClr val="bg1"/>
                </a:solidFill>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9" name="Téglalap 8"/>
              <p:cNvSpPr/>
              <p:nvPr/>
            </p:nvSpPr>
            <p:spPr>
              <a:xfrm>
                <a:off x="7618725" y="4118231"/>
                <a:ext cx="549854" cy="449372"/>
              </a:xfrm>
              <a:prstGeom prst="rect">
                <a:avLst/>
              </a:prstGeom>
              <a:noFill/>
              <a:ln w="6480">
                <a:noFill/>
              </a:ln>
            </p:spPr>
            <p:style>
              <a:lnRef idx="0">
                <a:schemeClr val="accent1"/>
              </a:lnRef>
              <a:fillRef idx="0">
                <a:schemeClr val="accent1"/>
              </a:fillRef>
              <a:effectRef idx="0">
                <a:schemeClr val="accent1"/>
              </a:effectRef>
              <a:fontRef idx="minor"/>
            </p:style>
            <p:txBody>
              <a:bodyPr>
                <a:noAutofit/>
              </a:bodyPr>
              <a:lstStyle/>
              <a:p>
                <a:pPr>
                  <a:lnSpc>
                    <a:spcPct val="107000"/>
                  </a:lnSpc>
                </a:pPr>
                <a:r>
                  <a:rPr lang="hu-HU" sz="1400" b="1" dirty="0">
                    <a:solidFill>
                      <a:srgbClr val="000000"/>
                    </a:solidFill>
                    <a:ea typeface="Calibri" panose="020F0502020204030204" pitchFamily="34" charset="0"/>
                    <a:cs typeface="Calibri" panose="020F0502020204030204" pitchFamily="34" charset="0"/>
                  </a:rPr>
                  <a:t>u</a:t>
                </a:r>
                <a:r>
                  <a:rPr lang="hu-HU" sz="1400" b="1" baseline="-25000" dirty="0">
                    <a:solidFill>
                      <a:srgbClr val="000000"/>
                    </a:solidFill>
                    <a:ea typeface="Calibri" panose="020F0502020204030204" pitchFamily="34" charset="0"/>
                    <a:cs typeface="Calibri" panose="020F0502020204030204" pitchFamily="34" charset="0"/>
                  </a:rPr>
                  <a:t>nsz</a:t>
                </a:r>
                <a:endParaRPr lang="en-US" sz="1100" baseline="-25000" dirty="0">
                  <a:ea typeface="Calibri" panose="020F0502020204030204" pitchFamily="34" charset="0"/>
                  <a:cs typeface="Calibri" panose="020F0502020204030204" pitchFamily="34" charset="0"/>
                </a:endParaRPr>
              </a:p>
            </p:txBody>
          </p:sp>
        </p:grpSp>
      </p:grpSp>
      <p:sp>
        <p:nvSpPr>
          <p:cNvPr id="20" name="Téglalap 19">
            <a:extLst>
              <a:ext uri="{FF2B5EF4-FFF2-40B4-BE49-F238E27FC236}">
                <a16:creationId xmlns:a16="http://schemas.microsoft.com/office/drawing/2014/main" id="{643F1684-0155-4504-9A7E-0FD7AE3D415B}"/>
              </a:ext>
            </a:extLst>
          </p:cNvPr>
          <p:cNvSpPr/>
          <p:nvPr/>
        </p:nvSpPr>
        <p:spPr>
          <a:xfrm>
            <a:off x="4646205" y="4605882"/>
            <a:ext cx="4143240" cy="1354613"/>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7000"/>
              </a:lnSpc>
            </a:pPr>
            <a:r>
              <a:rPr lang="hu-HU" dirty="0">
                <a:ea typeface="Calibri" panose="020F0502020204030204" pitchFamily="34" charset="0"/>
                <a:cs typeface="Calibri" panose="020F0502020204030204" pitchFamily="34" charset="0"/>
              </a:rPr>
              <a:t>Egy újszülött ion útvonala B és E terekben: </a:t>
            </a:r>
            <a:r>
              <a:rPr lang="hu-HU" dirty="0" err="1">
                <a:ea typeface="Calibri" panose="020F0502020204030204" pitchFamily="34" charset="0"/>
                <a:cs typeface="Calibri" panose="020F0502020204030204" pitchFamily="34" charset="0"/>
              </a:rPr>
              <a:t>cikloid</a:t>
            </a:r>
            <a:r>
              <a:rPr lang="hu-HU" dirty="0">
                <a:ea typeface="Calibri" panose="020F0502020204030204" pitchFamily="34" charset="0"/>
                <a:cs typeface="Calibri" panose="020F0502020204030204" pitchFamily="34" charset="0"/>
              </a:rPr>
              <a:t> mozgás. E, és a </a:t>
            </a:r>
            <a:r>
              <a:rPr lang="hu-HU" dirty="0" err="1">
                <a:ea typeface="Calibri" panose="020F0502020204030204" pitchFamily="34" charset="0"/>
                <a:cs typeface="Calibri" panose="020F0502020204030204" pitchFamily="34" charset="0"/>
              </a:rPr>
              <a:t>cikloid</a:t>
            </a:r>
            <a:r>
              <a:rPr lang="hu-HU" dirty="0">
                <a:ea typeface="Calibri" panose="020F0502020204030204" pitchFamily="34" charset="0"/>
                <a:cs typeface="Calibri" panose="020F0502020204030204" pitchFamily="34" charset="0"/>
              </a:rPr>
              <a:t> a lapból kifelé néz, a </a:t>
            </a:r>
            <a:r>
              <a:rPr lang="hu-HU" dirty="0" err="1">
                <a:ea typeface="Calibri" panose="020F0502020204030204" pitchFamily="34" charset="0"/>
                <a:cs typeface="Calibri" panose="020F0502020204030204" pitchFamily="34" charset="0"/>
              </a:rPr>
              <a:t>cikloid</a:t>
            </a:r>
            <a:r>
              <a:rPr lang="hu-HU" dirty="0">
                <a:ea typeface="Calibri" panose="020F0502020204030204" pitchFamily="34" charset="0"/>
                <a:cs typeface="Calibri" panose="020F0502020204030204" pitchFamily="34" charset="0"/>
              </a:rPr>
              <a:t> „talpa” a (</a:t>
            </a:r>
            <a:r>
              <a:rPr lang="hu-HU" dirty="0" err="1">
                <a:ea typeface="Calibri" panose="020F0502020204030204" pitchFamily="34" charset="0"/>
                <a:cs typeface="Calibri" panose="020F0502020204030204" pitchFamily="34" charset="0"/>
              </a:rPr>
              <a:t>B,</a:t>
            </a:r>
            <a:r>
              <a:rPr lang="hu-HU" b="1" dirty="0" err="1">
                <a:ea typeface="Calibri" panose="020F0502020204030204" pitchFamily="34" charset="0"/>
                <a:cs typeface="Calibri" panose="020F0502020204030204" pitchFamily="34" charset="0"/>
              </a:rPr>
              <a:t>u</a:t>
            </a:r>
            <a:r>
              <a:rPr lang="hu-HU" b="1" baseline="-25000" dirty="0" err="1">
                <a:ea typeface="Calibri" panose="020F0502020204030204" pitchFamily="34" charset="0"/>
                <a:cs typeface="Calibri" panose="020F0502020204030204" pitchFamily="34" charset="0"/>
              </a:rPr>
              <a:t>ns</a:t>
            </a:r>
            <a:r>
              <a:rPr lang="hu-HU" dirty="0">
                <a:ea typeface="Calibri" panose="020F0502020204030204" pitchFamily="34" charset="0"/>
                <a:cs typeface="Calibri" panose="020F0502020204030204" pitchFamily="34" charset="0"/>
              </a:rPr>
              <a:t>) síkban van. B és </a:t>
            </a:r>
            <a:r>
              <a:rPr lang="hu-HU" b="1" dirty="0" err="1">
                <a:ea typeface="Calibri" panose="020F0502020204030204" pitchFamily="34" charset="0"/>
                <a:cs typeface="Calibri" panose="020F0502020204030204" pitchFamily="34" charset="0"/>
              </a:rPr>
              <a:t>v</a:t>
            </a:r>
            <a:r>
              <a:rPr lang="hu-HU" b="1" baseline="-25000" dirty="0" err="1">
                <a:ea typeface="Calibri" panose="020F0502020204030204" pitchFamily="34" charset="0"/>
                <a:cs typeface="Calibri" panose="020F0502020204030204" pitchFamily="34" charset="0"/>
              </a:rPr>
              <a:t>ns</a:t>
            </a:r>
            <a:r>
              <a:rPr lang="hu-HU" dirty="0">
                <a:ea typeface="Calibri" panose="020F0502020204030204" pitchFamily="34" charset="0"/>
                <a:cs typeface="Calibri" panose="020F0502020204030204" pitchFamily="34" charset="0"/>
              </a:rPr>
              <a:t> közötti szög körülbelül 90°, </a:t>
            </a:r>
            <a:r>
              <a:rPr lang="hu-HU" b="1" dirty="0" err="1">
                <a:ea typeface="Calibri" panose="020F0502020204030204" pitchFamily="34" charset="0"/>
                <a:cs typeface="Calibri" panose="020F0502020204030204" pitchFamily="34" charset="0"/>
              </a:rPr>
              <a:t>v</a:t>
            </a:r>
            <a:r>
              <a:rPr lang="hu-HU" b="1" baseline="-25000" dirty="0" err="1">
                <a:ea typeface="Calibri" panose="020F0502020204030204" pitchFamily="34" charset="0"/>
                <a:cs typeface="Calibri" panose="020F0502020204030204" pitchFamily="34" charset="0"/>
              </a:rPr>
              <a:t>nsz</a:t>
            </a:r>
            <a:r>
              <a:rPr lang="hu-HU" dirty="0">
                <a:ea typeface="Calibri" panose="020F0502020204030204" pitchFamily="34" charset="0"/>
                <a:cs typeface="Calibri" panose="020F0502020204030204" pitchFamily="34" charset="0"/>
              </a:rPr>
              <a:t> a napszélsebesség.</a:t>
            </a:r>
            <a:endParaRPr lang="en-US" dirty="0">
              <a:ea typeface="Calibri" panose="020F0502020204030204" pitchFamily="34" charset="0"/>
              <a:cs typeface="Calibri" panose="020F0502020204030204" pitchFamily="34" charset="0"/>
            </a:endParaRPr>
          </a:p>
          <a:p>
            <a:pPr>
              <a:lnSpc>
                <a:spcPct val="107000"/>
              </a:lnSpc>
            </a:pPr>
            <a:endParaRPr lang="en-US" dirty="0">
              <a:ea typeface="Calibri" panose="020F0502020204030204" pitchFamily="34" charset="0"/>
              <a:cs typeface="Calibri" panose="020F0502020204030204" pitchFamily="34" charset="0"/>
            </a:endParaRPr>
          </a:p>
        </p:txBody>
      </p:sp>
      <p:sp>
        <p:nvSpPr>
          <p:cNvPr id="7" name="Szövegdoboz 6">
            <a:extLst>
              <a:ext uri="{FF2B5EF4-FFF2-40B4-BE49-F238E27FC236}">
                <a16:creationId xmlns:a16="http://schemas.microsoft.com/office/drawing/2014/main" id="{4F197BBF-386E-465A-A4BF-C3B52407B2DE}"/>
              </a:ext>
            </a:extLst>
          </p:cNvPr>
          <p:cNvSpPr txBox="1"/>
          <p:nvPr/>
        </p:nvSpPr>
        <p:spPr>
          <a:xfrm>
            <a:off x="381151" y="2633264"/>
            <a:ext cx="3943927" cy="1200329"/>
          </a:xfrm>
          <a:prstGeom prst="rect">
            <a:avLst/>
          </a:prstGeom>
          <a:noFill/>
        </p:spPr>
        <p:txBody>
          <a:bodyPr wrap="square" rtlCol="0">
            <a:spAutoFit/>
          </a:bodyPr>
          <a:lstStyle/>
          <a:p>
            <a:r>
              <a:rPr lang="hu-HU" dirty="0"/>
              <a:t>Újszülött ionok sebessége ~1 km/s</a:t>
            </a:r>
          </a:p>
          <a:p>
            <a:r>
              <a:rPr lang="hu-HU" dirty="0"/>
              <a:t>Napszél sebessége ~400 km/s</a:t>
            </a:r>
          </a:p>
          <a:p>
            <a:endParaRPr lang="hu-HU" dirty="0"/>
          </a:p>
          <a:p>
            <a:r>
              <a:rPr lang="hu-HU" dirty="0"/>
              <a:t>=&gt; </a:t>
            </a:r>
            <a:r>
              <a:rPr lang="hu-HU" dirty="0" err="1"/>
              <a:t>ExB</a:t>
            </a:r>
            <a:r>
              <a:rPr lang="hu-HU" dirty="0"/>
              <a:t> irányú </a:t>
            </a:r>
            <a:r>
              <a:rPr lang="hu-HU" dirty="0" err="1"/>
              <a:t>cikloid</a:t>
            </a:r>
            <a:r>
              <a:rPr lang="hu-HU" dirty="0"/>
              <a:t> mozgás</a:t>
            </a:r>
          </a:p>
        </p:txBody>
      </p:sp>
      <p:sp>
        <p:nvSpPr>
          <p:cNvPr id="8" name="Téglalap 7">
            <a:extLst>
              <a:ext uri="{FF2B5EF4-FFF2-40B4-BE49-F238E27FC236}">
                <a16:creationId xmlns:a16="http://schemas.microsoft.com/office/drawing/2014/main" id="{E0A4889E-E6A8-4175-B1EB-BAD8D16956C2}"/>
              </a:ext>
            </a:extLst>
          </p:cNvPr>
          <p:cNvSpPr/>
          <p:nvPr/>
        </p:nvSpPr>
        <p:spPr>
          <a:xfrm>
            <a:off x="381151" y="3940899"/>
            <a:ext cx="4033831" cy="369332"/>
          </a:xfrm>
          <a:prstGeom prst="rect">
            <a:avLst/>
          </a:prstGeom>
        </p:spPr>
        <p:txBody>
          <a:bodyPr wrap="square">
            <a:spAutoFit/>
          </a:bodyPr>
          <a:lstStyle/>
          <a:p>
            <a:r>
              <a:rPr lang="hu-HU" dirty="0"/>
              <a:t>=&gt;</a:t>
            </a:r>
            <a:r>
              <a:rPr lang="hu-HU" b="1" dirty="0"/>
              <a:t> Pick-</a:t>
            </a:r>
            <a:r>
              <a:rPr lang="hu-HU" b="1" dirty="0" err="1"/>
              <a:t>up</a:t>
            </a:r>
            <a:r>
              <a:rPr lang="hu-HU" b="1" dirty="0"/>
              <a:t> ionok</a:t>
            </a:r>
          </a:p>
        </p:txBody>
      </p:sp>
    </p:spTree>
    <p:extLst>
      <p:ext uri="{BB962C8B-B14F-4D97-AF65-F5344CB8AC3E}">
        <p14:creationId xmlns:p14="http://schemas.microsoft.com/office/powerpoint/2010/main" val="315327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0650" y="108816"/>
            <a:ext cx="7886700" cy="1053388"/>
          </a:xfrm>
        </p:spPr>
        <p:txBody>
          <a:bodyPr anchor="t">
            <a:normAutofit fontScale="90000"/>
          </a:bodyPr>
          <a:lstStyle/>
          <a:p>
            <a:pPr algn="l">
              <a:lnSpc>
                <a:spcPct val="100000"/>
              </a:lnSpc>
            </a:pPr>
            <a:r>
              <a:rPr lang="hu-HU" dirty="0"/>
              <a:t>Sűrű üstökösplazma </a:t>
            </a:r>
            <a:br>
              <a:rPr lang="hu-HU" dirty="0"/>
            </a:br>
            <a:r>
              <a:rPr lang="hu-HU" dirty="0"/>
              <a:t>és napszél</a:t>
            </a:r>
          </a:p>
        </p:txBody>
      </p:sp>
      <p:sp>
        <p:nvSpPr>
          <p:cNvPr id="7" name="Dátum helye 6">
            <a:extLst>
              <a:ext uri="{FF2B5EF4-FFF2-40B4-BE49-F238E27FC236}">
                <a16:creationId xmlns:a16="http://schemas.microsoft.com/office/drawing/2014/main" id="{9C42BE2F-33FA-45B7-AF9D-62CC5AEDF6B5}"/>
              </a:ext>
            </a:extLst>
          </p:cNvPr>
          <p:cNvSpPr>
            <a:spLocks noGrp="1"/>
          </p:cNvSpPr>
          <p:nvPr>
            <p:ph type="dt" sz="half" idx="10"/>
          </p:nvPr>
        </p:nvSpPr>
        <p:spPr/>
        <p:txBody>
          <a:bodyPr/>
          <a:lstStyle/>
          <a:p>
            <a:fld id="{27D5A72E-42B3-46B4-BA0F-BF59F1C864CB}" type="datetime1">
              <a:rPr lang="hu-HU" smtClean="0"/>
              <a:t>2018. 12. 03.</a:t>
            </a:fld>
            <a:endParaRPr lang="hu-HU" dirty="0"/>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17</a:t>
            </a:fld>
            <a:endParaRPr lang="hu-HU"/>
          </a:p>
        </p:txBody>
      </p:sp>
      <p:sp>
        <p:nvSpPr>
          <p:cNvPr id="6" name="Szövegdoboz 5"/>
          <p:cNvSpPr txBox="1"/>
          <p:nvPr/>
        </p:nvSpPr>
        <p:spPr>
          <a:xfrm>
            <a:off x="175369" y="1454632"/>
            <a:ext cx="8847981" cy="4801314"/>
          </a:xfrm>
          <a:prstGeom prst="rect">
            <a:avLst/>
          </a:prstGeom>
          <a:noFill/>
        </p:spPr>
        <p:txBody>
          <a:bodyPr wrap="square" rtlCol="0">
            <a:spAutoFit/>
          </a:bodyPr>
          <a:lstStyle/>
          <a:p>
            <a:pPr marL="285750" indent="-285750">
              <a:buFont typeface="Arial" panose="020B0604020202020204" pitchFamily="34" charset="0"/>
              <a:buChar char="•"/>
            </a:pPr>
            <a:r>
              <a:rPr lang="hu-HU" dirty="0"/>
              <a:t>Folyamatos ion </a:t>
            </a:r>
            <a:r>
              <a:rPr lang="hu-HU" dirty="0" err="1"/>
              <a:t>pick-up</a:t>
            </a:r>
            <a:r>
              <a:rPr lang="hu-HU" dirty="0"/>
              <a:t>: sok ion együtt sok</a:t>
            </a:r>
            <a:br>
              <a:rPr lang="hu-HU" dirty="0"/>
            </a:br>
            <a:r>
              <a:rPr lang="hu-HU" dirty="0"/>
              <a:t>impulzust, energiát visz el (</a:t>
            </a:r>
            <a:r>
              <a:rPr lang="hu-HU" b="1" dirty="0" err="1"/>
              <a:t>mass</a:t>
            </a:r>
            <a:r>
              <a:rPr lang="hu-HU" b="1" dirty="0"/>
              <a:t> </a:t>
            </a:r>
            <a:r>
              <a:rPr lang="hu-HU" b="1" dirty="0" err="1"/>
              <a:t>loading</a:t>
            </a:r>
            <a:r>
              <a:rPr lang="hu-HU" dirty="0"/>
              <a:t>)</a:t>
            </a:r>
          </a:p>
          <a:p>
            <a:r>
              <a:rPr lang="hu-HU" dirty="0"/>
              <a:t>=&gt; A napszél lelassul, eltérül</a:t>
            </a:r>
          </a:p>
          <a:p>
            <a:pPr marL="742950" lvl="1" indent="-285750">
              <a:buFont typeface="Arial" panose="020B0604020202020204" pitchFamily="34" charset="0"/>
              <a:buChar char="•"/>
            </a:pPr>
            <a:r>
              <a:rPr lang="hu-HU" dirty="0"/>
              <a:t>(Indukált magnetoszféra csak így </a:t>
            </a:r>
            <a:br>
              <a:rPr lang="hu-HU" dirty="0"/>
            </a:br>
            <a:r>
              <a:rPr lang="hu-HU" dirty="0"/>
              <a:t>jöhet létre, hiszen különben a gyors </a:t>
            </a:r>
            <a:br>
              <a:rPr lang="hu-HU" dirty="0"/>
            </a:br>
            <a:r>
              <a:rPr lang="hu-HU" dirty="0"/>
              <a:t>napszél elfújná az akadályt!)</a:t>
            </a:r>
          </a:p>
          <a:p>
            <a:pPr marL="285750" indent="-285750">
              <a:buFont typeface="Arial" panose="020B0604020202020204" pitchFamily="34" charset="0"/>
              <a:buChar char="•"/>
            </a:pPr>
            <a:r>
              <a:rPr lang="hu-HU" dirty="0"/>
              <a:t>Eltérő skálákon eltérő megnyilvánulások</a:t>
            </a:r>
          </a:p>
          <a:p>
            <a:pPr marL="742950" lvl="1" indent="-285750">
              <a:buFont typeface="Arial" panose="020B0604020202020204" pitchFamily="34" charset="0"/>
              <a:buChar char="•"/>
            </a:pPr>
            <a:r>
              <a:rPr lang="hu-HU" dirty="0"/>
              <a:t>Ha a jellemző méret nagyobb mint az ion </a:t>
            </a:r>
            <a:r>
              <a:rPr lang="hu-HU" dirty="0" err="1"/>
              <a:t>girosugár</a:t>
            </a:r>
            <a:r>
              <a:rPr lang="hu-HU" dirty="0"/>
              <a:t> </a:t>
            </a:r>
            <a:br>
              <a:rPr lang="hu-HU" dirty="0"/>
            </a:br>
            <a:r>
              <a:rPr lang="hu-HU" dirty="0"/>
              <a:t>– </a:t>
            </a:r>
            <a:r>
              <a:rPr lang="hu-HU" b="1" dirty="0"/>
              <a:t>klasszikus </a:t>
            </a:r>
            <a:r>
              <a:rPr lang="hu-HU" b="1" dirty="0" err="1"/>
              <a:t>mass</a:t>
            </a:r>
            <a:r>
              <a:rPr lang="hu-HU" b="1" dirty="0"/>
              <a:t> </a:t>
            </a:r>
            <a:r>
              <a:rPr lang="hu-HU" b="1" dirty="0" err="1"/>
              <a:t>loading</a:t>
            </a:r>
            <a:r>
              <a:rPr lang="hu-HU" dirty="0"/>
              <a:t>, pl. Halley</a:t>
            </a:r>
          </a:p>
          <a:p>
            <a:pPr marL="1200150" lvl="2" indent="-285750">
              <a:buFont typeface="Arial" panose="020B0604020202020204" pitchFamily="34" charset="0"/>
              <a:buChar char="•"/>
            </a:pPr>
            <a:r>
              <a:rPr lang="hu-HU" dirty="0"/>
              <a:t>Napszél lelassul, melegszik</a:t>
            </a:r>
          </a:p>
          <a:p>
            <a:pPr marL="1200150" lvl="2" indent="-285750">
              <a:buFont typeface="Arial" panose="020B0604020202020204" pitchFamily="34" charset="0"/>
              <a:buChar char="•"/>
            </a:pPr>
            <a:r>
              <a:rPr lang="hu-HU" dirty="0"/>
              <a:t>Erős hullámtevékenység</a:t>
            </a:r>
          </a:p>
          <a:p>
            <a:pPr marL="1200150" lvl="2" indent="-285750">
              <a:buFont typeface="Arial" panose="020B0604020202020204" pitchFamily="34" charset="0"/>
              <a:buChar char="•"/>
            </a:pPr>
            <a:r>
              <a:rPr lang="hu-HU" dirty="0" err="1"/>
              <a:t>Pick-up</a:t>
            </a:r>
            <a:r>
              <a:rPr lang="hu-HU" dirty="0"/>
              <a:t> ionok (részben) </a:t>
            </a:r>
            <a:r>
              <a:rPr lang="hu-HU" dirty="0" err="1"/>
              <a:t>termalizálódnak</a:t>
            </a:r>
            <a:r>
              <a:rPr lang="hu-HU" dirty="0"/>
              <a:t>, beépülnek a napszél áramlásba</a:t>
            </a:r>
          </a:p>
          <a:p>
            <a:pPr marL="742950" lvl="1" indent="-285750">
              <a:buFont typeface="Arial" panose="020B0604020202020204" pitchFamily="34" charset="0"/>
              <a:buChar char="•"/>
            </a:pPr>
            <a:r>
              <a:rPr lang="hu-HU" dirty="0"/>
              <a:t>Ha összemérhetők, vagy a </a:t>
            </a:r>
            <a:r>
              <a:rPr lang="hu-HU" dirty="0" err="1"/>
              <a:t>girosugár</a:t>
            </a:r>
            <a:r>
              <a:rPr lang="hu-HU" dirty="0"/>
              <a:t> a nagyobb </a:t>
            </a:r>
            <a:br>
              <a:rPr lang="hu-HU" dirty="0"/>
            </a:br>
            <a:r>
              <a:rPr lang="hu-HU" dirty="0"/>
              <a:t>– </a:t>
            </a:r>
            <a:r>
              <a:rPr lang="hu-HU" b="1" dirty="0"/>
              <a:t>anomális </a:t>
            </a:r>
            <a:r>
              <a:rPr lang="hu-HU" b="1" dirty="0" err="1"/>
              <a:t>mass</a:t>
            </a:r>
            <a:r>
              <a:rPr lang="hu-HU" b="1" dirty="0"/>
              <a:t> </a:t>
            </a:r>
            <a:r>
              <a:rPr lang="hu-HU" b="1" dirty="0" err="1"/>
              <a:t>loading</a:t>
            </a:r>
            <a:r>
              <a:rPr lang="hu-HU" dirty="0"/>
              <a:t>, pl. 67P</a:t>
            </a:r>
          </a:p>
          <a:p>
            <a:pPr marL="1200150" lvl="2" indent="-285750">
              <a:buFont typeface="Arial" panose="020B0604020202020204" pitchFamily="34" charset="0"/>
              <a:buChar char="•"/>
            </a:pPr>
            <a:r>
              <a:rPr lang="hu-HU" dirty="0"/>
              <a:t>Napszél eltérülés – egészen 180 fokig, azonban alig lassul le!</a:t>
            </a:r>
          </a:p>
          <a:p>
            <a:pPr marL="1200150" lvl="2" indent="-285750">
              <a:buFont typeface="Arial" panose="020B0604020202020204" pitchFamily="34" charset="0"/>
              <a:buChar char="•"/>
            </a:pPr>
            <a:r>
              <a:rPr lang="hu-HU" dirty="0"/>
              <a:t>Hullámtevékenység kevésbé jellemző</a:t>
            </a:r>
          </a:p>
          <a:p>
            <a:pPr marL="1200150" lvl="2" indent="-285750">
              <a:buFont typeface="Arial" panose="020B0604020202020204" pitchFamily="34" charset="0"/>
              <a:buChar char="•"/>
            </a:pPr>
            <a:r>
              <a:rPr lang="hu-HU" dirty="0" err="1"/>
              <a:t>Pick-up</a:t>
            </a:r>
            <a:r>
              <a:rPr lang="hu-HU" dirty="0"/>
              <a:t> ionok nyalábban – irányuk a napszél eltérülés függvénye</a:t>
            </a:r>
          </a:p>
        </p:txBody>
      </p:sp>
      <p:pic>
        <p:nvPicPr>
          <p:cNvPr id="8" name="Kép 7">
            <a:extLst>
              <a:ext uri="{FF2B5EF4-FFF2-40B4-BE49-F238E27FC236}">
                <a16:creationId xmlns:a16="http://schemas.microsoft.com/office/drawing/2014/main" id="{5B735A9E-4CDD-49D7-B64C-E9C600AC7540}"/>
              </a:ext>
            </a:extLst>
          </p:cNvPr>
          <p:cNvPicPr>
            <a:picLocks noChangeAspect="1"/>
          </p:cNvPicPr>
          <p:nvPr/>
        </p:nvPicPr>
        <p:blipFill>
          <a:blip r:embed="rId3"/>
          <a:stretch>
            <a:fillRect/>
          </a:stretch>
        </p:blipFill>
        <p:spPr>
          <a:xfrm>
            <a:off x="5260715" y="53952"/>
            <a:ext cx="3883285" cy="3054096"/>
          </a:xfrm>
          <a:prstGeom prst="rect">
            <a:avLst/>
          </a:prstGeom>
        </p:spPr>
      </p:pic>
    </p:spTree>
    <p:extLst>
      <p:ext uri="{BB962C8B-B14F-4D97-AF65-F5344CB8AC3E}">
        <p14:creationId xmlns:p14="http://schemas.microsoft.com/office/powerpoint/2010/main" val="108961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rotWithShape="1">
          <a:blip r:embed="rId2">
            <a:extLst>
              <a:ext uri="{28A0092B-C50C-407E-A947-70E740481C1C}">
                <a14:useLocalDpi xmlns:a14="http://schemas.microsoft.com/office/drawing/2010/main" val="0"/>
              </a:ext>
            </a:extLst>
          </a:blip>
          <a:srcRect l="12575" r="38475" b="55212"/>
          <a:stretch/>
        </p:blipFill>
        <p:spPr>
          <a:xfrm>
            <a:off x="2989702" y="3652323"/>
            <a:ext cx="3600000" cy="2160000"/>
          </a:xfrm>
          <a:prstGeom prst="rect">
            <a:avLst/>
          </a:prstGeom>
        </p:spPr>
      </p:pic>
      <p:pic>
        <p:nvPicPr>
          <p:cNvPr id="5" name="Kép 4"/>
          <p:cNvPicPr>
            <a:picLocks noChangeAspect="1"/>
          </p:cNvPicPr>
          <p:nvPr/>
        </p:nvPicPr>
        <p:blipFill rotWithShape="1">
          <a:blip r:embed="rId2">
            <a:extLst>
              <a:ext uri="{28A0092B-C50C-407E-A947-70E740481C1C}">
                <a14:useLocalDpi xmlns:a14="http://schemas.microsoft.com/office/drawing/2010/main" val="0"/>
              </a:ext>
            </a:extLst>
          </a:blip>
          <a:srcRect l="16122" t="1" r="25000" b="31164"/>
          <a:stretch/>
        </p:blipFill>
        <p:spPr>
          <a:xfrm>
            <a:off x="2464799" y="2497711"/>
            <a:ext cx="4320000" cy="3312000"/>
          </a:xfrm>
          <a:prstGeom prst="rect">
            <a:avLst/>
          </a:prstGeom>
        </p:spPr>
      </p:pic>
      <p:pic>
        <p:nvPicPr>
          <p:cNvPr id="6" name="Kép 5"/>
          <p:cNvPicPr>
            <a:picLocks noChangeAspect="1"/>
          </p:cNvPicPr>
          <p:nvPr/>
        </p:nvPicPr>
        <p:blipFill rotWithShape="1">
          <a:blip r:embed="rId2">
            <a:extLst>
              <a:ext uri="{28A0092B-C50C-407E-A947-70E740481C1C}">
                <a14:useLocalDpi xmlns:a14="http://schemas.microsoft.com/office/drawing/2010/main" val="0"/>
              </a:ext>
            </a:extLst>
          </a:blip>
          <a:srcRect l="16122" r="25000"/>
          <a:stretch/>
        </p:blipFill>
        <p:spPr>
          <a:xfrm>
            <a:off x="2464799" y="1676827"/>
            <a:ext cx="4320000" cy="4811428"/>
          </a:xfrm>
          <a:prstGeom prst="rect">
            <a:avLst/>
          </a:prstGeom>
        </p:spPr>
      </p:pic>
      <p:sp>
        <p:nvSpPr>
          <p:cNvPr id="10" name="Szövegdoboz 9"/>
          <p:cNvSpPr txBox="1"/>
          <p:nvPr/>
        </p:nvSpPr>
        <p:spPr>
          <a:xfrm>
            <a:off x="529258" y="3358653"/>
            <a:ext cx="1454400" cy="646331"/>
          </a:xfrm>
          <a:prstGeom prst="rect">
            <a:avLst/>
          </a:prstGeom>
          <a:solidFill>
            <a:schemeClr val="bg1"/>
          </a:solidFill>
        </p:spPr>
        <p:txBody>
          <a:bodyPr wrap="square" rtlCol="0">
            <a:spAutoFit/>
          </a:bodyPr>
          <a:lstStyle/>
          <a:p>
            <a:r>
              <a:rPr lang="hu-HU" dirty="0" err="1"/>
              <a:t>Deflection</a:t>
            </a:r>
            <a:r>
              <a:rPr lang="hu-HU" dirty="0"/>
              <a:t>: </a:t>
            </a:r>
            <a:r>
              <a:rPr lang="hu-HU" dirty="0">
                <a:solidFill>
                  <a:srgbClr val="FF0000"/>
                </a:solidFill>
              </a:rPr>
              <a:t>30⁰</a:t>
            </a:r>
            <a:endParaRPr lang="en-US" dirty="0">
              <a:solidFill>
                <a:srgbClr val="FF0000"/>
              </a:solidFill>
            </a:endParaRPr>
          </a:p>
        </p:txBody>
      </p:sp>
      <p:pic>
        <p:nvPicPr>
          <p:cNvPr id="7" name="Kép 6"/>
          <p:cNvPicPr>
            <a:picLocks noChangeAspect="1"/>
          </p:cNvPicPr>
          <p:nvPr/>
        </p:nvPicPr>
        <p:blipFill rotWithShape="1">
          <a:blip r:embed="rId3"/>
          <a:srcRect b="1334"/>
          <a:stretch/>
        </p:blipFill>
        <p:spPr>
          <a:xfrm>
            <a:off x="2449276" y="1469059"/>
            <a:ext cx="4322439" cy="4752000"/>
          </a:xfrm>
          <a:prstGeom prst="rect">
            <a:avLst/>
          </a:prstGeom>
          <a:ln>
            <a:noFill/>
          </a:ln>
        </p:spPr>
      </p:pic>
      <p:sp>
        <p:nvSpPr>
          <p:cNvPr id="11" name="Szövegdoboz 10"/>
          <p:cNvSpPr txBox="1"/>
          <p:nvPr/>
        </p:nvSpPr>
        <p:spPr>
          <a:xfrm>
            <a:off x="528546" y="3358653"/>
            <a:ext cx="1454400" cy="646331"/>
          </a:xfrm>
          <a:prstGeom prst="rect">
            <a:avLst/>
          </a:prstGeom>
          <a:solidFill>
            <a:schemeClr val="bg1"/>
          </a:solidFill>
        </p:spPr>
        <p:txBody>
          <a:bodyPr wrap="square" rtlCol="0">
            <a:spAutoFit/>
          </a:bodyPr>
          <a:lstStyle/>
          <a:p>
            <a:r>
              <a:rPr lang="hu-HU" dirty="0" err="1"/>
              <a:t>Deflection</a:t>
            </a:r>
            <a:r>
              <a:rPr lang="hu-HU" dirty="0"/>
              <a:t>: </a:t>
            </a:r>
            <a:r>
              <a:rPr lang="hu-HU" dirty="0">
                <a:solidFill>
                  <a:srgbClr val="FF0000"/>
                </a:solidFill>
              </a:rPr>
              <a:t>45⁰</a:t>
            </a:r>
            <a:endParaRPr lang="en-US" dirty="0">
              <a:solidFill>
                <a:srgbClr val="FF0000"/>
              </a:solidFill>
            </a:endParaRPr>
          </a:p>
        </p:txBody>
      </p:sp>
      <p:sp>
        <p:nvSpPr>
          <p:cNvPr id="23" name="Szövegdoboz 22">
            <a:extLst>
              <a:ext uri="{FF2B5EF4-FFF2-40B4-BE49-F238E27FC236}">
                <a16:creationId xmlns:a16="http://schemas.microsoft.com/office/drawing/2014/main" id="{13D2D067-C448-4E98-852D-10BBDFA46805}"/>
              </a:ext>
            </a:extLst>
          </p:cNvPr>
          <p:cNvSpPr txBox="1"/>
          <p:nvPr/>
        </p:nvSpPr>
        <p:spPr>
          <a:xfrm>
            <a:off x="515462" y="3358653"/>
            <a:ext cx="1454400" cy="646331"/>
          </a:xfrm>
          <a:prstGeom prst="rect">
            <a:avLst/>
          </a:prstGeom>
          <a:solidFill>
            <a:schemeClr val="bg1"/>
          </a:solidFill>
        </p:spPr>
        <p:txBody>
          <a:bodyPr wrap="square" rtlCol="0">
            <a:spAutoFit/>
          </a:bodyPr>
          <a:lstStyle/>
          <a:p>
            <a:r>
              <a:rPr lang="hu-HU" dirty="0" err="1"/>
              <a:t>Deflection</a:t>
            </a:r>
            <a:r>
              <a:rPr lang="hu-HU" dirty="0"/>
              <a:t>: </a:t>
            </a:r>
            <a:r>
              <a:rPr lang="hu-HU" dirty="0">
                <a:solidFill>
                  <a:srgbClr val="FF0000"/>
                </a:solidFill>
              </a:rPr>
              <a:t>90⁰</a:t>
            </a:r>
            <a:endParaRPr lang="en-US" dirty="0">
              <a:solidFill>
                <a:srgbClr val="FF0000"/>
              </a:solidFill>
            </a:endParaRPr>
          </a:p>
        </p:txBody>
      </p:sp>
      <p:sp>
        <p:nvSpPr>
          <p:cNvPr id="13" name="Szövegdoboz 12"/>
          <p:cNvSpPr txBox="1"/>
          <p:nvPr/>
        </p:nvSpPr>
        <p:spPr>
          <a:xfrm>
            <a:off x="535588" y="3329157"/>
            <a:ext cx="1454400" cy="646331"/>
          </a:xfrm>
          <a:prstGeom prst="rect">
            <a:avLst/>
          </a:prstGeom>
          <a:solidFill>
            <a:schemeClr val="bg1"/>
          </a:solidFill>
        </p:spPr>
        <p:txBody>
          <a:bodyPr wrap="square" rtlCol="0">
            <a:spAutoFit/>
          </a:bodyPr>
          <a:lstStyle/>
          <a:p>
            <a:r>
              <a:rPr lang="hu-HU" dirty="0" err="1">
                <a:solidFill>
                  <a:srgbClr val="FF0000"/>
                </a:solidFill>
              </a:rPr>
              <a:t>Solar</a:t>
            </a:r>
            <a:r>
              <a:rPr lang="hu-HU" dirty="0">
                <a:solidFill>
                  <a:srgbClr val="FF0000"/>
                </a:solidFill>
              </a:rPr>
              <a:t> </a:t>
            </a:r>
            <a:r>
              <a:rPr lang="hu-HU" dirty="0" err="1">
                <a:solidFill>
                  <a:srgbClr val="FF0000"/>
                </a:solidFill>
              </a:rPr>
              <a:t>wind</a:t>
            </a:r>
            <a:r>
              <a:rPr lang="hu-HU" dirty="0">
                <a:solidFill>
                  <a:srgbClr val="FF0000"/>
                </a:solidFill>
              </a:rPr>
              <a:t> </a:t>
            </a:r>
            <a:r>
              <a:rPr lang="hu-HU" dirty="0" err="1">
                <a:solidFill>
                  <a:srgbClr val="FF0000"/>
                </a:solidFill>
              </a:rPr>
              <a:t>disappears</a:t>
            </a:r>
            <a:r>
              <a:rPr lang="hu-HU" dirty="0">
                <a:solidFill>
                  <a:srgbClr val="FF0000"/>
                </a:solidFill>
              </a:rPr>
              <a:t>!</a:t>
            </a:r>
            <a:endParaRPr lang="en-US" dirty="0">
              <a:solidFill>
                <a:srgbClr val="FF0000"/>
              </a:solidFill>
            </a:endParaRPr>
          </a:p>
        </p:txBody>
      </p:sp>
      <p:sp>
        <p:nvSpPr>
          <p:cNvPr id="2" name="Élőláb helye 1"/>
          <p:cNvSpPr>
            <a:spLocks noGrp="1"/>
          </p:cNvSpPr>
          <p:nvPr>
            <p:ph type="ftr" sz="quarter" idx="11"/>
          </p:nvPr>
        </p:nvSpPr>
        <p:spPr/>
        <p:txBody>
          <a:bodyPr/>
          <a:lstStyle/>
          <a:p>
            <a:r>
              <a:rPr lang="hu-HU"/>
              <a:t>A Naprendszer fizikája 2016</a:t>
            </a:r>
          </a:p>
        </p:txBody>
      </p:sp>
      <p:sp>
        <p:nvSpPr>
          <p:cNvPr id="3" name="Dia számának helye 2"/>
          <p:cNvSpPr>
            <a:spLocks noGrp="1"/>
          </p:cNvSpPr>
          <p:nvPr>
            <p:ph type="sldNum" sz="quarter" idx="12"/>
          </p:nvPr>
        </p:nvSpPr>
        <p:spPr/>
        <p:txBody>
          <a:bodyPr/>
          <a:lstStyle/>
          <a:p>
            <a:fld id="{10020C4B-FF6E-4558-BFE2-91C8DE5D427C}" type="slidenum">
              <a:rPr lang="hu-HU" smtClean="0"/>
              <a:t>18</a:t>
            </a:fld>
            <a:endParaRPr lang="hu-HU"/>
          </a:p>
        </p:txBody>
      </p:sp>
      <p:cxnSp>
        <p:nvCxnSpPr>
          <p:cNvPr id="8" name="Egyenes összekötő 7"/>
          <p:cNvCxnSpPr/>
          <p:nvPr/>
        </p:nvCxnSpPr>
        <p:spPr>
          <a:xfrm>
            <a:off x="4267199" y="5550005"/>
            <a:ext cx="13666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llipszis 8"/>
          <p:cNvSpPr/>
          <p:nvPr/>
        </p:nvSpPr>
        <p:spPr>
          <a:xfrm>
            <a:off x="4838166" y="5491011"/>
            <a:ext cx="224749" cy="1179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zövegdoboz 14"/>
          <p:cNvSpPr txBox="1"/>
          <p:nvPr/>
        </p:nvSpPr>
        <p:spPr>
          <a:xfrm>
            <a:off x="4503173" y="6179043"/>
            <a:ext cx="1210684" cy="369332"/>
          </a:xfrm>
          <a:prstGeom prst="rect">
            <a:avLst/>
          </a:prstGeom>
          <a:noFill/>
        </p:spPr>
        <p:txBody>
          <a:bodyPr wrap="square" rtlCol="0">
            <a:spAutoFit/>
          </a:bodyPr>
          <a:lstStyle/>
          <a:p>
            <a:r>
              <a:rPr lang="hu-HU" dirty="0" err="1"/>
              <a:t>Comet</a:t>
            </a:r>
            <a:endParaRPr lang="en-US" dirty="0"/>
          </a:p>
        </p:txBody>
      </p:sp>
      <p:cxnSp>
        <p:nvCxnSpPr>
          <p:cNvPr id="16" name="Szögletes összekötő 15"/>
          <p:cNvCxnSpPr>
            <a:cxnSpLocks/>
            <a:stCxn id="15" idx="0"/>
          </p:cNvCxnSpPr>
          <p:nvPr/>
        </p:nvCxnSpPr>
        <p:spPr>
          <a:xfrm rot="16200000" flipV="1">
            <a:off x="4781379" y="5851907"/>
            <a:ext cx="511048" cy="143224"/>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5713857" y="5799294"/>
            <a:ext cx="1946787" cy="369332"/>
          </a:xfrm>
          <a:prstGeom prst="rect">
            <a:avLst/>
          </a:prstGeom>
          <a:noFill/>
        </p:spPr>
        <p:txBody>
          <a:bodyPr wrap="square" rtlCol="0">
            <a:spAutoFit/>
          </a:bodyPr>
          <a:lstStyle/>
          <a:p>
            <a:r>
              <a:rPr lang="hu-HU" dirty="0" err="1"/>
              <a:t>Terminator</a:t>
            </a:r>
            <a:r>
              <a:rPr lang="hu-HU" dirty="0"/>
              <a:t> </a:t>
            </a:r>
            <a:r>
              <a:rPr lang="hu-HU" dirty="0" err="1"/>
              <a:t>orbit</a:t>
            </a:r>
            <a:endParaRPr lang="en-US" dirty="0"/>
          </a:p>
        </p:txBody>
      </p:sp>
      <p:cxnSp>
        <p:nvCxnSpPr>
          <p:cNvPr id="18" name="Szögletes összekötő 17"/>
          <p:cNvCxnSpPr>
            <a:stCxn id="17" idx="1"/>
          </p:cNvCxnSpPr>
          <p:nvPr/>
        </p:nvCxnSpPr>
        <p:spPr>
          <a:xfrm rot="10800000">
            <a:off x="5378483" y="5608998"/>
            <a:ext cx="335375" cy="374962"/>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22" name="Csoportba foglalás 21">
            <a:extLst>
              <a:ext uri="{FF2B5EF4-FFF2-40B4-BE49-F238E27FC236}">
                <a16:creationId xmlns:a16="http://schemas.microsoft.com/office/drawing/2014/main" id="{0FDF202E-9C20-4D39-A339-9A987B58D94E}"/>
              </a:ext>
            </a:extLst>
          </p:cNvPr>
          <p:cNvGrpSpPr/>
          <p:nvPr/>
        </p:nvGrpSpPr>
        <p:grpSpPr>
          <a:xfrm>
            <a:off x="-33370" y="-11455"/>
            <a:ext cx="4965291" cy="1426953"/>
            <a:chOff x="0" y="66514"/>
            <a:chExt cx="4965291" cy="1426953"/>
          </a:xfrm>
        </p:grpSpPr>
        <p:sp>
          <p:nvSpPr>
            <p:cNvPr id="21" name="Téglalap 20">
              <a:extLst>
                <a:ext uri="{FF2B5EF4-FFF2-40B4-BE49-F238E27FC236}">
                  <a16:creationId xmlns:a16="http://schemas.microsoft.com/office/drawing/2014/main" id="{E16D7F59-B0F4-49EB-A971-F841035259C0}"/>
                </a:ext>
              </a:extLst>
            </p:cNvPr>
            <p:cNvSpPr/>
            <p:nvPr/>
          </p:nvSpPr>
          <p:spPr>
            <a:xfrm>
              <a:off x="0" y="66514"/>
              <a:ext cx="4965291" cy="14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9" name="Kép 18"/>
            <p:cNvPicPr>
              <a:picLocks noChangeAspect="1"/>
            </p:cNvPicPr>
            <p:nvPr/>
          </p:nvPicPr>
          <p:blipFill rotWithShape="1">
            <a:blip r:embed="rId4" cstate="print">
              <a:extLst>
                <a:ext uri="{28A0092B-C50C-407E-A947-70E740481C1C}">
                  <a14:useLocalDpi xmlns:a14="http://schemas.microsoft.com/office/drawing/2010/main" val="0"/>
                </a:ext>
              </a:extLst>
            </a:blip>
            <a:srcRect t="4703"/>
            <a:stretch/>
          </p:blipFill>
          <p:spPr>
            <a:xfrm>
              <a:off x="0" y="66514"/>
              <a:ext cx="4965291" cy="1426953"/>
            </a:xfrm>
            <a:prstGeom prst="rect">
              <a:avLst/>
            </a:prstGeom>
          </p:spPr>
        </p:pic>
      </p:grpSp>
      <p:sp>
        <p:nvSpPr>
          <p:cNvPr id="24" name="Dátum helye 6">
            <a:extLst>
              <a:ext uri="{FF2B5EF4-FFF2-40B4-BE49-F238E27FC236}">
                <a16:creationId xmlns:a16="http://schemas.microsoft.com/office/drawing/2014/main" id="{CF3D2978-91F0-48C7-959B-8CDC8C6C6AB3}"/>
              </a:ext>
            </a:extLst>
          </p:cNvPr>
          <p:cNvSpPr>
            <a:spLocks noGrp="1"/>
          </p:cNvSpPr>
          <p:nvPr>
            <p:ph type="dt" sz="half" idx="10"/>
          </p:nvPr>
        </p:nvSpPr>
        <p:spPr>
          <a:xfrm>
            <a:off x="628650" y="6548375"/>
            <a:ext cx="2057400" cy="365125"/>
          </a:xfrm>
        </p:spPr>
        <p:txBody>
          <a:bodyPr/>
          <a:lstStyle/>
          <a:p>
            <a:fld id="{27D5A72E-42B3-46B4-BA0F-BF59F1C864CB}" type="datetime1">
              <a:rPr lang="hu-HU" smtClean="0"/>
              <a:t>2018. 12. 03.</a:t>
            </a:fld>
            <a:endParaRPr lang="hu-HU" dirty="0"/>
          </a:p>
        </p:txBody>
      </p:sp>
    </p:spTree>
    <p:extLst>
      <p:ext uri="{BB962C8B-B14F-4D97-AF65-F5344CB8AC3E}">
        <p14:creationId xmlns:p14="http://schemas.microsoft.com/office/powerpoint/2010/main" val="40772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átum helye 6">
            <a:extLst>
              <a:ext uri="{FF2B5EF4-FFF2-40B4-BE49-F238E27FC236}">
                <a16:creationId xmlns:a16="http://schemas.microsoft.com/office/drawing/2014/main" id="{1226BEB3-0976-4040-8BEB-CFBE4D457C52}"/>
              </a:ext>
            </a:extLst>
          </p:cNvPr>
          <p:cNvSpPr>
            <a:spLocks noGrp="1"/>
          </p:cNvSpPr>
          <p:nvPr>
            <p:ph type="dt" sz="half" idx="10"/>
          </p:nvPr>
        </p:nvSpPr>
        <p:spPr/>
        <p:txBody>
          <a:bodyPr/>
          <a:lstStyle/>
          <a:p>
            <a:fld id="{37B5502F-C976-4537-ACF8-B03440A9424A}" type="datetime1">
              <a:rPr lang="hu-HU" smtClean="0"/>
              <a:t>2018. 12. 03.</a:t>
            </a:fld>
            <a:endParaRPr lang="hu-HU"/>
          </a:p>
        </p:txBody>
      </p:sp>
      <p:sp>
        <p:nvSpPr>
          <p:cNvPr id="2" name="Élőláb helye 1"/>
          <p:cNvSpPr>
            <a:spLocks noGrp="1"/>
          </p:cNvSpPr>
          <p:nvPr>
            <p:ph type="ftr" sz="quarter" idx="11"/>
          </p:nvPr>
        </p:nvSpPr>
        <p:spPr/>
        <p:txBody>
          <a:bodyPr/>
          <a:lstStyle/>
          <a:p>
            <a:r>
              <a:rPr lang="hu-HU"/>
              <a:t>A Naprendszer fizikája 2018</a:t>
            </a:r>
          </a:p>
        </p:txBody>
      </p:sp>
      <p:sp>
        <p:nvSpPr>
          <p:cNvPr id="3" name="Dia számának helye 2"/>
          <p:cNvSpPr>
            <a:spLocks noGrp="1"/>
          </p:cNvSpPr>
          <p:nvPr>
            <p:ph type="sldNum" sz="quarter" idx="12"/>
          </p:nvPr>
        </p:nvSpPr>
        <p:spPr/>
        <p:txBody>
          <a:bodyPr/>
          <a:lstStyle/>
          <a:p>
            <a:fld id="{10020C4B-FF6E-4558-BFE2-91C8DE5D427C}" type="slidenum">
              <a:rPr lang="hu-HU" smtClean="0"/>
              <a:t>19</a:t>
            </a:fld>
            <a:endParaRPr lang="hu-HU"/>
          </a:p>
        </p:txBody>
      </p:sp>
      <p:grpSp>
        <p:nvGrpSpPr>
          <p:cNvPr id="9" name="Csoportba foglalás 8">
            <a:extLst>
              <a:ext uri="{FF2B5EF4-FFF2-40B4-BE49-F238E27FC236}">
                <a16:creationId xmlns:a16="http://schemas.microsoft.com/office/drawing/2014/main" id="{0DCA28BD-7DDC-4CEA-BAE7-CCB0EB6D67E0}"/>
              </a:ext>
            </a:extLst>
          </p:cNvPr>
          <p:cNvGrpSpPr/>
          <p:nvPr/>
        </p:nvGrpSpPr>
        <p:grpSpPr>
          <a:xfrm>
            <a:off x="0" y="-17367"/>
            <a:ext cx="9165266" cy="6875367"/>
            <a:chOff x="0" y="-17367"/>
            <a:chExt cx="9165266" cy="6875367"/>
          </a:xfrm>
        </p:grpSpPr>
        <p:pic>
          <p:nvPicPr>
            <p:cNvPr id="5" name="Kép 4"/>
            <p:cNvPicPr>
              <a:picLocks noChangeAspect="1"/>
            </p:cNvPicPr>
            <p:nvPr/>
          </p:nvPicPr>
          <p:blipFill rotWithShape="1">
            <a:blip r:embed="rId2">
              <a:extLst>
                <a:ext uri="{28A0092B-C50C-407E-A947-70E740481C1C}">
                  <a14:useLocalDpi xmlns:a14="http://schemas.microsoft.com/office/drawing/2010/main" val="0"/>
                </a:ext>
              </a:extLst>
            </a:blip>
            <a:srcRect r="492"/>
            <a:stretch/>
          </p:blipFill>
          <p:spPr>
            <a:xfrm>
              <a:off x="4047097" y="0"/>
              <a:ext cx="5118169" cy="6858000"/>
            </a:xfrm>
            <a:prstGeom prst="rect">
              <a:avLst/>
            </a:prstGeom>
          </p:spPr>
        </p:pic>
        <p:pic>
          <p:nvPicPr>
            <p:cNvPr id="4" name="Kép 3"/>
            <p:cNvPicPr>
              <a:picLocks noChangeAspect="1"/>
            </p:cNvPicPr>
            <p:nvPr/>
          </p:nvPicPr>
          <p:blipFill rotWithShape="1">
            <a:blip r:embed="rId3" cstate="print">
              <a:extLst>
                <a:ext uri="{28A0092B-C50C-407E-A947-70E740481C1C}">
                  <a14:useLocalDpi xmlns:a14="http://schemas.microsoft.com/office/drawing/2010/main" val="0"/>
                </a:ext>
              </a:extLst>
            </a:blip>
            <a:srcRect l="51977" t="619"/>
            <a:stretch/>
          </p:blipFill>
          <p:spPr>
            <a:xfrm>
              <a:off x="0" y="3443363"/>
              <a:ext cx="4019107" cy="3414637"/>
            </a:xfrm>
            <a:prstGeom prst="rect">
              <a:avLst/>
            </a:prstGeom>
          </p:spPr>
        </p:pic>
        <p:sp>
          <p:nvSpPr>
            <p:cNvPr id="6" name="Szövegdoboz 5"/>
            <p:cNvSpPr txBox="1"/>
            <p:nvPr/>
          </p:nvSpPr>
          <p:spPr>
            <a:xfrm>
              <a:off x="4039126" y="-17367"/>
              <a:ext cx="1021976" cy="276999"/>
            </a:xfrm>
            <a:prstGeom prst="rect">
              <a:avLst/>
            </a:prstGeom>
            <a:noFill/>
          </p:spPr>
          <p:txBody>
            <a:bodyPr wrap="square" rtlCol="0">
              <a:spAutoFit/>
            </a:bodyPr>
            <a:lstStyle/>
            <a:p>
              <a:r>
                <a:rPr lang="hu-HU" sz="1200" dirty="0">
                  <a:solidFill>
                    <a:schemeClr val="bg2">
                      <a:lumMod val="50000"/>
                    </a:schemeClr>
                  </a:solidFill>
                </a:rPr>
                <a:t>Behar, 2016</a:t>
              </a:r>
              <a:endParaRPr lang="en-US" sz="1200" dirty="0">
                <a:solidFill>
                  <a:schemeClr val="bg2">
                    <a:lumMod val="50000"/>
                  </a:schemeClr>
                </a:solidFill>
              </a:endParaRPr>
            </a:p>
          </p:txBody>
        </p:sp>
        <p:pic>
          <p:nvPicPr>
            <p:cNvPr id="8" name="Kép 7">
              <a:extLst>
                <a:ext uri="{FF2B5EF4-FFF2-40B4-BE49-F238E27FC236}">
                  <a16:creationId xmlns:a16="http://schemas.microsoft.com/office/drawing/2014/main" id="{E072989C-875C-4789-8213-AB63989D08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977" b="619"/>
            <a:stretch/>
          </p:blipFill>
          <p:spPr>
            <a:xfrm>
              <a:off x="0" y="0"/>
              <a:ext cx="4019107" cy="3414638"/>
            </a:xfrm>
            <a:prstGeom prst="rect">
              <a:avLst/>
            </a:prstGeom>
          </p:spPr>
        </p:pic>
      </p:grpSp>
    </p:spTree>
    <p:extLst>
      <p:ext uri="{BB962C8B-B14F-4D97-AF65-F5344CB8AC3E}">
        <p14:creationId xmlns:p14="http://schemas.microsoft.com/office/powerpoint/2010/main" val="126407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26039" y="136524"/>
            <a:ext cx="7886700" cy="606927"/>
          </a:xfrm>
        </p:spPr>
        <p:txBody>
          <a:bodyPr anchor="t">
            <a:noAutofit/>
          </a:bodyPr>
          <a:lstStyle/>
          <a:p>
            <a:pPr algn="l">
              <a:lnSpc>
                <a:spcPct val="100000"/>
              </a:lnSpc>
            </a:pPr>
            <a:r>
              <a:rPr lang="hu-HU" sz="3600" b="1" dirty="0">
                <a:solidFill>
                  <a:srgbClr val="7C1B20"/>
                </a:solidFill>
              </a:rPr>
              <a:t>Korai történet</a:t>
            </a:r>
          </a:p>
        </p:txBody>
      </p:sp>
      <p:sp>
        <p:nvSpPr>
          <p:cNvPr id="23" name="Dátum helye 22">
            <a:extLst>
              <a:ext uri="{FF2B5EF4-FFF2-40B4-BE49-F238E27FC236}">
                <a16:creationId xmlns:a16="http://schemas.microsoft.com/office/drawing/2014/main" id="{FD76D348-1158-48AC-95DD-913E5F00F425}"/>
              </a:ext>
            </a:extLst>
          </p:cNvPr>
          <p:cNvSpPr>
            <a:spLocks noGrp="1"/>
          </p:cNvSpPr>
          <p:nvPr>
            <p:ph type="dt" sz="half" idx="10"/>
          </p:nvPr>
        </p:nvSpPr>
        <p:spPr/>
        <p:txBody>
          <a:bodyPr/>
          <a:lstStyle/>
          <a:p>
            <a:fld id="{ED61E586-95ED-4FA5-9C66-48812E908A3A}" type="datetime1">
              <a:rPr lang="hu-HU" smtClean="0"/>
              <a:t>2018. 12. 03.</a:t>
            </a:fld>
            <a:endParaRPr lang="hu-HU"/>
          </a:p>
        </p:txBody>
      </p:sp>
      <p:sp>
        <p:nvSpPr>
          <p:cNvPr id="4" name="Élőláb helye 3"/>
          <p:cNvSpPr>
            <a:spLocks noGrp="1"/>
          </p:cNvSpPr>
          <p:nvPr>
            <p:ph type="ftr" sz="quarter" idx="11"/>
          </p:nvPr>
        </p:nvSpPr>
        <p:spPr/>
        <p:txBody>
          <a:bodyPr/>
          <a:lstStyle/>
          <a:p>
            <a:r>
              <a:rPr lang="hu-HU">
                <a:solidFill>
                  <a:schemeClr val="tx1"/>
                </a:solidFill>
              </a:rPr>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solidFill>
                  <a:schemeClr val="tx1"/>
                </a:solidFill>
              </a:rPr>
              <a:t>2</a:t>
            </a:fld>
            <a:endParaRPr lang="hu-HU">
              <a:solidFill>
                <a:schemeClr val="tx1"/>
              </a:solidFill>
            </a:endParaRPr>
          </a:p>
        </p:txBody>
      </p:sp>
      <p:sp>
        <p:nvSpPr>
          <p:cNvPr id="6" name="Szövegdoboz 5"/>
          <p:cNvSpPr txBox="1"/>
          <p:nvPr/>
        </p:nvSpPr>
        <p:spPr>
          <a:xfrm>
            <a:off x="384379" y="1069546"/>
            <a:ext cx="8504440" cy="1569660"/>
          </a:xfrm>
          <a:prstGeom prst="rect">
            <a:avLst/>
          </a:prstGeom>
          <a:noFill/>
        </p:spPr>
        <p:txBody>
          <a:bodyPr wrap="square" rtlCol="0">
            <a:spAutoFit/>
          </a:bodyPr>
          <a:lstStyle/>
          <a:p>
            <a:pPr marL="285750" indent="-285750">
              <a:buFont typeface="Arial" panose="020B0604020202020204" pitchFamily="34" charset="0"/>
              <a:buChar char="•"/>
            </a:pPr>
            <a:r>
              <a:rPr lang="hu-HU" sz="2400" dirty="0"/>
              <a:t>Megfigyelés: több ezer éve; ősi rajzok, leírások.</a:t>
            </a:r>
          </a:p>
          <a:p>
            <a:pPr marL="285750" indent="-285750">
              <a:buFont typeface="Arial" panose="020B0604020202020204" pitchFamily="34" charset="0"/>
              <a:buChar char="•"/>
            </a:pPr>
            <a:r>
              <a:rPr lang="hu-HU" sz="2400" dirty="0" err="1"/>
              <a:t>Tycho</a:t>
            </a:r>
            <a:r>
              <a:rPr lang="hu-HU" sz="2400" dirty="0"/>
              <a:t> </a:t>
            </a:r>
            <a:r>
              <a:rPr lang="hu-HU" sz="2400" dirty="0" err="1"/>
              <a:t>Brahe</a:t>
            </a:r>
            <a:r>
              <a:rPr lang="hu-HU" sz="2400" dirty="0"/>
              <a:t>, 1577: nem légköri, hanem csillagászati jelenségek</a:t>
            </a:r>
          </a:p>
          <a:p>
            <a:pPr marL="285750" indent="-285750">
              <a:buFont typeface="Arial" panose="020B0604020202020204" pitchFamily="34" charset="0"/>
              <a:buChar char="•"/>
            </a:pPr>
            <a:r>
              <a:rPr lang="hu-HU" sz="2400" dirty="0"/>
              <a:t>Halley, 17. század vége: Naprendszerbeli objektumok </a:t>
            </a:r>
          </a:p>
        </p:txBody>
      </p:sp>
      <p:pic>
        <p:nvPicPr>
          <p:cNvPr id="12" name="Kép 11">
            <a:extLst>
              <a:ext uri="{FF2B5EF4-FFF2-40B4-BE49-F238E27FC236}">
                <a16:creationId xmlns:a16="http://schemas.microsoft.com/office/drawing/2014/main" id="{FB4B0E9F-C619-43A6-8EE2-3F250BF421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44" t="2600" r="-1" b="3333"/>
          <a:stretch/>
        </p:blipFill>
        <p:spPr>
          <a:xfrm>
            <a:off x="0" y="3149194"/>
            <a:ext cx="2711559" cy="3450824"/>
          </a:xfrm>
          <a:prstGeom prst="rect">
            <a:avLst/>
          </a:prstGeom>
        </p:spPr>
      </p:pic>
      <p:pic>
        <p:nvPicPr>
          <p:cNvPr id="16" name="Kép 15">
            <a:extLst>
              <a:ext uri="{FF2B5EF4-FFF2-40B4-BE49-F238E27FC236}">
                <a16:creationId xmlns:a16="http://schemas.microsoft.com/office/drawing/2014/main" id="{2C43EE90-993D-473B-A1EF-664790999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121" y="3148435"/>
            <a:ext cx="3319272" cy="3451583"/>
          </a:xfrm>
          <a:prstGeom prst="rect">
            <a:avLst/>
          </a:prstGeom>
        </p:spPr>
      </p:pic>
      <p:sp>
        <p:nvSpPr>
          <p:cNvPr id="17" name="Szövegdoboz 16">
            <a:extLst>
              <a:ext uri="{FF2B5EF4-FFF2-40B4-BE49-F238E27FC236}">
                <a16:creationId xmlns:a16="http://schemas.microsoft.com/office/drawing/2014/main" id="{86F3272D-AB00-41CA-9D3A-A8E35AA965E8}"/>
              </a:ext>
            </a:extLst>
          </p:cNvPr>
          <p:cNvSpPr txBox="1"/>
          <p:nvPr/>
        </p:nvSpPr>
        <p:spPr>
          <a:xfrm>
            <a:off x="-5221" y="2810640"/>
            <a:ext cx="2727029" cy="338554"/>
          </a:xfrm>
          <a:prstGeom prst="rect">
            <a:avLst/>
          </a:prstGeom>
          <a:noFill/>
        </p:spPr>
        <p:txBody>
          <a:bodyPr wrap="none" rtlCol="0">
            <a:spAutoFit/>
          </a:bodyPr>
          <a:lstStyle/>
          <a:p>
            <a:r>
              <a:rPr lang="hu-HU" sz="1600" dirty="0" err="1"/>
              <a:t>Mawangdui</a:t>
            </a:r>
            <a:r>
              <a:rPr lang="hu-HU" sz="1600" dirty="0"/>
              <a:t> selyem, </a:t>
            </a:r>
            <a:r>
              <a:rPr lang="hu-HU" sz="1600" dirty="0" err="1"/>
              <a:t>ie</a:t>
            </a:r>
            <a:r>
              <a:rPr lang="hu-HU" sz="1600" dirty="0"/>
              <a:t>. 300 </a:t>
            </a:r>
          </a:p>
        </p:txBody>
      </p:sp>
      <p:sp>
        <p:nvSpPr>
          <p:cNvPr id="18" name="Szövegdoboz 17">
            <a:extLst>
              <a:ext uri="{FF2B5EF4-FFF2-40B4-BE49-F238E27FC236}">
                <a16:creationId xmlns:a16="http://schemas.microsoft.com/office/drawing/2014/main" id="{B88069A4-5AE8-4F4A-B309-B1B51535658D}"/>
              </a:ext>
            </a:extLst>
          </p:cNvPr>
          <p:cNvSpPr txBox="1"/>
          <p:nvPr/>
        </p:nvSpPr>
        <p:spPr>
          <a:xfrm>
            <a:off x="3041953" y="2816660"/>
            <a:ext cx="2403735" cy="338554"/>
          </a:xfrm>
          <a:prstGeom prst="rect">
            <a:avLst/>
          </a:prstGeom>
          <a:noFill/>
        </p:spPr>
        <p:txBody>
          <a:bodyPr wrap="none" rtlCol="0">
            <a:spAutoFit/>
          </a:bodyPr>
          <a:lstStyle/>
          <a:p>
            <a:r>
              <a:rPr lang="hu-HU" sz="1600" dirty="0" err="1"/>
              <a:t>Bayeouxi</a:t>
            </a:r>
            <a:r>
              <a:rPr lang="hu-HU" sz="1600" dirty="0"/>
              <a:t> kárpit, 1066 után</a:t>
            </a:r>
          </a:p>
        </p:txBody>
      </p:sp>
      <p:pic>
        <p:nvPicPr>
          <p:cNvPr id="21" name="Kép 20">
            <a:extLst>
              <a:ext uri="{FF2B5EF4-FFF2-40B4-BE49-F238E27FC236}">
                <a16:creationId xmlns:a16="http://schemas.microsoft.com/office/drawing/2014/main" id="{F2025C0C-E3E3-4C7E-812B-BEECCABAD8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47" t="-1" r="3071" b="29709"/>
          <a:stretch/>
        </p:blipFill>
        <p:spPr>
          <a:xfrm>
            <a:off x="5953061" y="3149227"/>
            <a:ext cx="3190939" cy="3450791"/>
          </a:xfrm>
          <a:prstGeom prst="rect">
            <a:avLst/>
          </a:prstGeom>
        </p:spPr>
      </p:pic>
      <p:sp>
        <p:nvSpPr>
          <p:cNvPr id="22" name="Szövegdoboz 21">
            <a:extLst>
              <a:ext uri="{FF2B5EF4-FFF2-40B4-BE49-F238E27FC236}">
                <a16:creationId xmlns:a16="http://schemas.microsoft.com/office/drawing/2014/main" id="{B17488C4-4A5D-4CC7-8836-C1C25F5A5F6E}"/>
              </a:ext>
            </a:extLst>
          </p:cNvPr>
          <p:cNvSpPr txBox="1"/>
          <p:nvPr/>
        </p:nvSpPr>
        <p:spPr>
          <a:xfrm>
            <a:off x="6854191" y="2810640"/>
            <a:ext cx="1197764" cy="338554"/>
          </a:xfrm>
          <a:prstGeom prst="rect">
            <a:avLst/>
          </a:prstGeom>
          <a:noFill/>
        </p:spPr>
        <p:txBody>
          <a:bodyPr wrap="none" rtlCol="0">
            <a:spAutoFit/>
          </a:bodyPr>
          <a:lstStyle/>
          <a:p>
            <a:r>
              <a:rPr lang="hu-HU" sz="1600" dirty="0"/>
              <a:t>Hírlap, 1680</a:t>
            </a:r>
          </a:p>
        </p:txBody>
      </p:sp>
    </p:spTree>
    <p:extLst>
      <p:ext uri="{BB962C8B-B14F-4D97-AF65-F5344CB8AC3E}">
        <p14:creationId xmlns:p14="http://schemas.microsoft.com/office/powerpoint/2010/main" val="560474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1065" y="118052"/>
            <a:ext cx="7886700" cy="669439"/>
          </a:xfrm>
        </p:spPr>
        <p:txBody>
          <a:bodyPr anchor="t"/>
          <a:lstStyle/>
          <a:p>
            <a:pPr algn="l">
              <a:lnSpc>
                <a:spcPct val="100000"/>
              </a:lnSpc>
            </a:pPr>
            <a:r>
              <a:rPr lang="hu-HU" dirty="0" err="1"/>
              <a:t>Ionpopulácók</a:t>
            </a:r>
            <a:endParaRPr lang="hu-HU" dirty="0"/>
          </a:p>
        </p:txBody>
      </p:sp>
      <p:sp>
        <p:nvSpPr>
          <p:cNvPr id="3" name="Dátum helye 2">
            <a:extLst>
              <a:ext uri="{FF2B5EF4-FFF2-40B4-BE49-F238E27FC236}">
                <a16:creationId xmlns:a16="http://schemas.microsoft.com/office/drawing/2014/main" id="{B15B9937-ABD9-4C1F-ACDE-E06A1C45C5B1}"/>
              </a:ext>
            </a:extLst>
          </p:cNvPr>
          <p:cNvSpPr>
            <a:spLocks noGrp="1"/>
          </p:cNvSpPr>
          <p:nvPr>
            <p:ph type="dt" sz="half" idx="10"/>
          </p:nvPr>
        </p:nvSpPr>
        <p:spPr/>
        <p:txBody>
          <a:bodyPr/>
          <a:lstStyle/>
          <a:p>
            <a:fld id="{9B3ADA09-98B5-4857-B10A-7D94D599CD5F}"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20</a:t>
            </a:fld>
            <a:endParaRPr lang="hu-HU"/>
          </a:p>
        </p:txBody>
      </p:sp>
      <p:sp>
        <p:nvSpPr>
          <p:cNvPr id="6" name="Szövegdoboz 5"/>
          <p:cNvSpPr txBox="1"/>
          <p:nvPr/>
        </p:nvSpPr>
        <p:spPr>
          <a:xfrm>
            <a:off x="188620" y="1184826"/>
            <a:ext cx="4994860" cy="2585323"/>
          </a:xfrm>
          <a:prstGeom prst="rect">
            <a:avLst/>
          </a:prstGeom>
          <a:noFill/>
        </p:spPr>
        <p:txBody>
          <a:bodyPr wrap="square" rtlCol="0">
            <a:spAutoFit/>
          </a:bodyPr>
          <a:lstStyle/>
          <a:p>
            <a:pPr marL="342900" indent="-342900">
              <a:buFont typeface="+mj-lt"/>
              <a:buAutoNum type="arabicPeriod"/>
            </a:pPr>
            <a:r>
              <a:rPr lang="hu-HU" dirty="0"/>
              <a:t>Napszél ionok: H+, He++ két jól meghatározott sávban 1000 és 2000 eV körül</a:t>
            </a:r>
          </a:p>
          <a:p>
            <a:pPr marL="742950" lvl="1" indent="-285750">
              <a:buFont typeface="Arial" panose="020B0604020202020204" pitchFamily="34" charset="0"/>
              <a:buChar char="•"/>
            </a:pPr>
            <a:r>
              <a:rPr lang="hu-HU" dirty="0"/>
              <a:t>(nyomokban H- és He+ is töltéscsere miatt)</a:t>
            </a:r>
          </a:p>
          <a:p>
            <a:pPr marL="342900" indent="-342900">
              <a:buFont typeface="+mj-lt"/>
              <a:buAutoNum type="arabicPeriod"/>
            </a:pPr>
            <a:r>
              <a:rPr lang="hu-HU" dirty="0"/>
              <a:t>Lokális ionizáció – hideg ionok, amelyeket az űrszonda töltése vonz a detektorba</a:t>
            </a:r>
          </a:p>
          <a:p>
            <a:pPr marL="742950" lvl="1" indent="-285750">
              <a:buFont typeface="Arial" panose="020B0604020202020204" pitchFamily="34" charset="0"/>
              <a:buChar char="•"/>
            </a:pPr>
            <a:r>
              <a:rPr lang="hu-HU" dirty="0"/>
              <a:t>Miért is van a szondának töltése?</a:t>
            </a:r>
          </a:p>
          <a:p>
            <a:pPr marL="342900" indent="-342900">
              <a:buFont typeface="+mj-lt"/>
              <a:buAutoNum type="arabicPeriod"/>
            </a:pPr>
            <a:r>
              <a:rPr lang="hu-HU" dirty="0"/>
              <a:t>Üstökös eredetű energikus ionok</a:t>
            </a:r>
          </a:p>
        </p:txBody>
      </p:sp>
      <p:pic>
        <p:nvPicPr>
          <p:cNvPr id="7" name="Content Placeholder 5" descr="290-ion-elec-neg.jpg"/>
          <p:cNvPicPr>
            <a:picLocks noChangeAspect="1"/>
          </p:cNvPicPr>
          <p:nvPr/>
        </p:nvPicPr>
        <p:blipFill>
          <a:blip r:embed="rId3" cstate="print">
            <a:extLst>
              <a:ext uri="{28A0092B-C50C-407E-A947-70E740481C1C}">
                <a14:useLocalDpi xmlns:a14="http://schemas.microsoft.com/office/drawing/2010/main" val="0"/>
              </a:ext>
            </a:extLst>
          </a:blip>
          <a:srcRect l="-5280" r="-4839"/>
          <a:stretch>
            <a:fillRect/>
          </a:stretch>
        </p:blipFill>
        <p:spPr>
          <a:xfrm>
            <a:off x="4905324" y="1290465"/>
            <a:ext cx="4375671" cy="4843998"/>
          </a:xfrm>
          <a:prstGeom prst="rect">
            <a:avLst/>
          </a:prstGeom>
        </p:spPr>
      </p:pic>
      <p:pic>
        <p:nvPicPr>
          <p:cNvPr id="8" name="Picture 7" descr="ION-2902014-enspect-ne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88" y="3977105"/>
            <a:ext cx="2355556" cy="215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LEC-2902014-enspect-neg.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9367" y="3977105"/>
            <a:ext cx="2434352" cy="216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20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rotWithShape="1">
          <a:blip r:embed="rId3">
            <a:extLst>
              <a:ext uri="{28A0092B-C50C-407E-A947-70E740481C1C}">
                <a14:useLocalDpi xmlns:a14="http://schemas.microsoft.com/office/drawing/2010/main" val="0"/>
              </a:ext>
            </a:extLst>
          </a:blip>
          <a:srcRect l="8669" t="10767" b="5877"/>
          <a:stretch/>
        </p:blipFill>
        <p:spPr>
          <a:xfrm>
            <a:off x="3605990" y="1666253"/>
            <a:ext cx="5538010" cy="3584682"/>
          </a:xfrm>
          <a:prstGeom prst="rect">
            <a:avLst/>
          </a:prstGeom>
        </p:spPr>
      </p:pic>
      <p:sp>
        <p:nvSpPr>
          <p:cNvPr id="2" name="Cím 1"/>
          <p:cNvSpPr>
            <a:spLocks noGrp="1"/>
          </p:cNvSpPr>
          <p:nvPr>
            <p:ph type="title"/>
          </p:nvPr>
        </p:nvSpPr>
        <p:spPr>
          <a:xfrm>
            <a:off x="131447" y="136524"/>
            <a:ext cx="7886700" cy="1082676"/>
          </a:xfrm>
        </p:spPr>
        <p:txBody>
          <a:bodyPr anchor="t">
            <a:normAutofit fontScale="90000"/>
          </a:bodyPr>
          <a:lstStyle/>
          <a:p>
            <a:pPr algn="l">
              <a:lnSpc>
                <a:spcPct val="100000"/>
              </a:lnSpc>
            </a:pPr>
            <a:r>
              <a:rPr lang="hu-HU" dirty="0"/>
              <a:t>Üstökös eredetű energikus </a:t>
            </a:r>
            <a:br>
              <a:rPr lang="hu-HU" dirty="0"/>
            </a:br>
            <a:r>
              <a:rPr lang="hu-HU" dirty="0"/>
              <a:t>ionok</a:t>
            </a:r>
          </a:p>
        </p:txBody>
      </p:sp>
      <p:sp>
        <p:nvSpPr>
          <p:cNvPr id="8" name="Dátum helye 7">
            <a:extLst>
              <a:ext uri="{FF2B5EF4-FFF2-40B4-BE49-F238E27FC236}">
                <a16:creationId xmlns:a16="http://schemas.microsoft.com/office/drawing/2014/main" id="{7B9B0EB5-A6D8-4487-9EF5-5805E65DFE5B}"/>
              </a:ext>
            </a:extLst>
          </p:cNvPr>
          <p:cNvSpPr>
            <a:spLocks noGrp="1"/>
          </p:cNvSpPr>
          <p:nvPr>
            <p:ph type="dt" sz="half" idx="10"/>
          </p:nvPr>
        </p:nvSpPr>
        <p:spPr/>
        <p:txBody>
          <a:bodyPr/>
          <a:lstStyle/>
          <a:p>
            <a:fld id="{7FAE42A7-D887-4972-9BF3-4AA8FC7B4EA7}"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21</a:t>
            </a:fld>
            <a:endParaRPr lang="hu-HU"/>
          </a:p>
        </p:txBody>
      </p:sp>
      <p:sp>
        <p:nvSpPr>
          <p:cNvPr id="6" name="Szövegdoboz 5"/>
          <p:cNvSpPr txBox="1"/>
          <p:nvPr/>
        </p:nvSpPr>
        <p:spPr>
          <a:xfrm>
            <a:off x="0" y="1473435"/>
            <a:ext cx="3605990" cy="3970318"/>
          </a:xfrm>
          <a:prstGeom prst="rect">
            <a:avLst/>
          </a:prstGeom>
          <a:noFill/>
        </p:spPr>
        <p:txBody>
          <a:bodyPr wrap="square" rtlCol="0">
            <a:spAutoFit/>
          </a:bodyPr>
          <a:lstStyle/>
          <a:p>
            <a:pPr marL="285750" indent="-285750">
              <a:buFont typeface="Arial" panose="020B0604020202020204" pitchFamily="34" charset="0"/>
              <a:buChar char="•"/>
            </a:pPr>
            <a:r>
              <a:rPr lang="hu-HU" dirty="0"/>
              <a:t>100 – 1000 eV</a:t>
            </a:r>
          </a:p>
          <a:p>
            <a:pPr marL="285750" indent="-285750">
              <a:buFont typeface="Arial" panose="020B0604020202020204" pitchFamily="34" charset="0"/>
              <a:buChar char="•"/>
            </a:pPr>
            <a:r>
              <a:rPr lang="hu-HU" dirty="0"/>
              <a:t>Nap irányára merőleges sebesség komponens ellentétes a napszél eltérülés irányával – kezdődő </a:t>
            </a:r>
            <a:r>
              <a:rPr lang="hu-HU" dirty="0" err="1"/>
              <a:t>pick-up</a:t>
            </a:r>
            <a:endParaRPr lang="hu-HU" dirty="0"/>
          </a:p>
          <a:p>
            <a:pPr marL="285750" indent="-285750">
              <a:buFont typeface="Arial" panose="020B0604020202020204" pitchFamily="34" charset="0"/>
              <a:buChar char="•"/>
            </a:pPr>
            <a:r>
              <a:rPr lang="hu-HU" dirty="0"/>
              <a:t>Jelentős Nappal ellentétes irányú komponens – </a:t>
            </a:r>
            <a:r>
              <a:rPr lang="hu-HU" dirty="0" err="1"/>
              <a:t>ambipoláris</a:t>
            </a:r>
            <a:r>
              <a:rPr lang="hu-HU" dirty="0"/>
              <a:t> elektromos tér a </a:t>
            </a:r>
            <a:r>
              <a:rPr lang="hu-HU" dirty="0" err="1"/>
              <a:t>pick-up</a:t>
            </a:r>
            <a:r>
              <a:rPr lang="hu-HU" dirty="0"/>
              <a:t> ionok és elektronok szétválasztása miatt</a:t>
            </a:r>
          </a:p>
          <a:p>
            <a:pPr marL="285750" indent="-285750">
              <a:buFont typeface="Arial" panose="020B0604020202020204" pitchFamily="34" charset="0"/>
              <a:buChar char="•"/>
            </a:pPr>
            <a:r>
              <a:rPr lang="hu-HU" dirty="0"/>
              <a:t>Minél távolabb vagyunk a magtól, annál nagyobb a fluxusuk</a:t>
            </a:r>
          </a:p>
          <a:p>
            <a:pPr marL="285750" indent="-285750">
              <a:buFont typeface="Arial" panose="020B0604020202020204" pitchFamily="34" charset="0"/>
              <a:buChar char="•"/>
            </a:pPr>
            <a:r>
              <a:rPr lang="hu-HU" dirty="0"/>
              <a:t>Legbelül nincsenek – Miért?</a:t>
            </a:r>
          </a:p>
        </p:txBody>
      </p:sp>
      <p:sp>
        <p:nvSpPr>
          <p:cNvPr id="3" name="Szövegdoboz 2"/>
          <p:cNvSpPr txBox="1"/>
          <p:nvPr/>
        </p:nvSpPr>
        <p:spPr>
          <a:xfrm>
            <a:off x="477900" y="5452754"/>
            <a:ext cx="8188200" cy="1015663"/>
          </a:xfrm>
          <a:prstGeom prst="rect">
            <a:avLst/>
          </a:prstGeom>
          <a:noFill/>
        </p:spPr>
        <p:txBody>
          <a:bodyPr wrap="square" rtlCol="0">
            <a:spAutoFit/>
          </a:bodyPr>
          <a:lstStyle/>
          <a:p>
            <a:pPr algn="ctr"/>
            <a:r>
              <a:rPr lang="hu-HU" sz="2000" dirty="0"/>
              <a:t>A kívül felgyorsult ionok befelé haladva a semleges atomokkal való ütközések során fokozatosan lelassulnak, beleolvadnak a termikus háttérbe</a:t>
            </a:r>
            <a:endParaRPr lang="en-US" sz="2000" dirty="0"/>
          </a:p>
        </p:txBody>
      </p:sp>
    </p:spTree>
    <p:extLst>
      <p:ext uri="{BB962C8B-B14F-4D97-AF65-F5344CB8AC3E}">
        <p14:creationId xmlns:p14="http://schemas.microsoft.com/office/powerpoint/2010/main" val="13659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ép 13"/>
          <p:cNvPicPr>
            <a:picLocks noChangeAspect="1"/>
          </p:cNvPicPr>
          <p:nvPr/>
        </p:nvPicPr>
        <p:blipFill rotWithShape="1">
          <a:blip r:embed="rId3">
            <a:extLst>
              <a:ext uri="{28A0092B-C50C-407E-A947-70E740481C1C}">
                <a14:useLocalDpi xmlns:a14="http://schemas.microsoft.com/office/drawing/2010/main" val="0"/>
              </a:ext>
            </a:extLst>
          </a:blip>
          <a:srcRect l="4712" t="48796" r="179" b="-609"/>
          <a:stretch/>
        </p:blipFill>
        <p:spPr>
          <a:xfrm>
            <a:off x="655317" y="3749040"/>
            <a:ext cx="8046720" cy="3108960"/>
          </a:xfrm>
          <a:prstGeom prst="rect">
            <a:avLst/>
          </a:prstGeom>
        </p:spPr>
      </p:pic>
      <p:sp>
        <p:nvSpPr>
          <p:cNvPr id="2" name="Cím 1"/>
          <p:cNvSpPr>
            <a:spLocks noGrp="1"/>
          </p:cNvSpPr>
          <p:nvPr>
            <p:ph type="title"/>
          </p:nvPr>
        </p:nvSpPr>
        <p:spPr>
          <a:xfrm>
            <a:off x="628650" y="619126"/>
            <a:ext cx="7886700" cy="5222874"/>
          </a:xfrm>
        </p:spPr>
        <p:txBody>
          <a:bodyPr anchor="t"/>
          <a:lstStyle/>
          <a:p>
            <a:pPr algn="l">
              <a:lnSpc>
                <a:spcPct val="100000"/>
              </a:lnSpc>
            </a:pPr>
            <a:br>
              <a:rPr lang="hu-HU" dirty="0">
                <a:solidFill>
                  <a:schemeClr val="accent2">
                    <a:lumMod val="50000"/>
                  </a:schemeClr>
                </a:solidFill>
              </a:rPr>
            </a:br>
            <a:br>
              <a:rPr lang="hu-HU" sz="2400" dirty="0">
                <a:solidFill>
                  <a:schemeClr val="accent2">
                    <a:lumMod val="50000"/>
                  </a:schemeClr>
                </a:solidFill>
              </a:rPr>
            </a:br>
            <a:endParaRPr lang="hu-HU" dirty="0"/>
          </a:p>
        </p:txBody>
      </p:sp>
      <p:sp>
        <p:nvSpPr>
          <p:cNvPr id="4" name="Élőláb helye 3"/>
          <p:cNvSpPr>
            <a:spLocks noGrp="1"/>
          </p:cNvSpPr>
          <p:nvPr>
            <p:ph type="ftr" sz="quarter" idx="11"/>
          </p:nvPr>
        </p:nvSpPr>
        <p:spPr>
          <a:xfrm>
            <a:off x="3028950" y="6548375"/>
            <a:ext cx="3086100" cy="365125"/>
          </a:xfrm>
        </p:spPr>
        <p:txBody>
          <a:bodyPr/>
          <a:lstStyle/>
          <a:p>
            <a:r>
              <a:rPr lang="hu-HU"/>
              <a:t>A Naprendszer fizikája 2016</a:t>
            </a:r>
          </a:p>
        </p:txBody>
      </p:sp>
      <p:sp>
        <p:nvSpPr>
          <p:cNvPr id="5" name="Dia számának helye 4"/>
          <p:cNvSpPr>
            <a:spLocks noGrp="1"/>
          </p:cNvSpPr>
          <p:nvPr>
            <p:ph type="sldNum" sz="quarter" idx="12"/>
          </p:nvPr>
        </p:nvSpPr>
        <p:spPr>
          <a:xfrm>
            <a:off x="6457950" y="6548375"/>
            <a:ext cx="2057400" cy="365125"/>
          </a:xfrm>
        </p:spPr>
        <p:txBody>
          <a:bodyPr/>
          <a:lstStyle/>
          <a:p>
            <a:fld id="{10020C4B-FF6E-4558-BFE2-91C8DE5D427C}" type="slidenum">
              <a:rPr lang="hu-HU" smtClean="0"/>
              <a:t>22</a:t>
            </a:fld>
            <a:endParaRPr lang="hu-HU"/>
          </a:p>
        </p:txBody>
      </p:sp>
      <p:grpSp>
        <p:nvGrpSpPr>
          <p:cNvPr id="7" name="Csoportba foglalás 6"/>
          <p:cNvGrpSpPr/>
          <p:nvPr/>
        </p:nvGrpSpPr>
        <p:grpSpPr>
          <a:xfrm>
            <a:off x="2385285" y="20741"/>
            <a:ext cx="4598983" cy="2352677"/>
            <a:chOff x="1773217" y="-3798"/>
            <a:chExt cx="4598983" cy="2352677"/>
          </a:xfrm>
        </p:grpSpPr>
        <p:pic>
          <p:nvPicPr>
            <p:cNvPr id="8" name="Kép 7"/>
            <p:cNvPicPr>
              <a:picLocks noChangeAspect="1"/>
            </p:cNvPicPr>
            <p:nvPr/>
          </p:nvPicPr>
          <p:blipFill rotWithShape="1">
            <a:blip r:embed="rId4">
              <a:extLst>
                <a:ext uri="{28A0092B-C50C-407E-A947-70E740481C1C}">
                  <a14:useLocalDpi xmlns:a14="http://schemas.microsoft.com/office/drawing/2010/main" val="0"/>
                </a:ext>
              </a:extLst>
            </a:blip>
            <a:srcRect l="8964" t="12109" r="11039" b="22376"/>
            <a:stretch/>
          </p:blipFill>
          <p:spPr>
            <a:xfrm>
              <a:off x="2781272" y="-3798"/>
              <a:ext cx="3590928" cy="2352677"/>
            </a:xfrm>
            <a:prstGeom prst="rect">
              <a:avLst/>
            </a:prstGeom>
          </p:spPr>
        </p:pic>
        <p:sp>
          <p:nvSpPr>
            <p:cNvPr id="9" name="Szövegdoboz 8"/>
            <p:cNvSpPr txBox="1"/>
            <p:nvPr/>
          </p:nvSpPr>
          <p:spPr>
            <a:xfrm>
              <a:off x="1773217" y="216435"/>
              <a:ext cx="1327355" cy="707886"/>
            </a:xfrm>
            <a:prstGeom prst="rect">
              <a:avLst/>
            </a:prstGeom>
            <a:noFill/>
          </p:spPr>
          <p:txBody>
            <a:bodyPr wrap="square" rtlCol="0">
              <a:spAutoFit/>
            </a:bodyPr>
            <a:lstStyle/>
            <a:p>
              <a:r>
                <a:rPr lang="hu-HU" sz="2000" dirty="0"/>
                <a:t>Gyors ionok</a:t>
              </a:r>
              <a:endParaRPr lang="en-US" sz="2000" dirty="0"/>
            </a:p>
          </p:txBody>
        </p:sp>
        <p:sp>
          <p:nvSpPr>
            <p:cNvPr id="10" name="Szövegdoboz 9"/>
            <p:cNvSpPr txBox="1"/>
            <p:nvPr/>
          </p:nvSpPr>
          <p:spPr>
            <a:xfrm>
              <a:off x="1774166" y="1417375"/>
              <a:ext cx="1029881" cy="707886"/>
            </a:xfrm>
            <a:prstGeom prst="rect">
              <a:avLst/>
            </a:prstGeom>
            <a:noFill/>
          </p:spPr>
          <p:txBody>
            <a:bodyPr wrap="square" rtlCol="0">
              <a:spAutoFit/>
            </a:bodyPr>
            <a:lstStyle/>
            <a:p>
              <a:r>
                <a:rPr lang="hu-HU" sz="2000" dirty="0"/>
                <a:t>Lassú ionok</a:t>
              </a:r>
              <a:endParaRPr lang="en-US" sz="2000" dirty="0"/>
            </a:p>
          </p:txBody>
        </p:sp>
        <p:cxnSp>
          <p:nvCxnSpPr>
            <p:cNvPr id="11" name="Egyenes összekötő nyíllal 10"/>
            <p:cNvCxnSpPr/>
            <p:nvPr/>
          </p:nvCxnSpPr>
          <p:spPr bwMode="auto">
            <a:xfrm>
              <a:off x="2781272" y="548680"/>
              <a:ext cx="710608"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Egyenes összekötő nyíllal 11"/>
            <p:cNvCxnSpPr/>
            <p:nvPr/>
          </p:nvCxnSpPr>
          <p:spPr bwMode="auto">
            <a:xfrm>
              <a:off x="2781272" y="1766299"/>
              <a:ext cx="6386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Csoportba foglalás 14"/>
          <p:cNvGrpSpPr/>
          <p:nvPr/>
        </p:nvGrpSpPr>
        <p:grpSpPr>
          <a:xfrm rot="2491758">
            <a:off x="4793892" y="2082370"/>
            <a:ext cx="780351" cy="119373"/>
            <a:chOff x="4716016" y="2708919"/>
            <a:chExt cx="1080120" cy="144016"/>
          </a:xfrm>
        </p:grpSpPr>
        <p:pic>
          <p:nvPicPr>
            <p:cNvPr id="16" name="Kép 15"/>
            <p:cNvPicPr>
              <a:picLocks noChangeAspect="1"/>
            </p:cNvPicPr>
            <p:nvPr/>
          </p:nvPicPr>
          <p:blipFill>
            <a:blip r:embed="rId5"/>
            <a:stretch>
              <a:fillRect/>
            </a:stretch>
          </p:blipFill>
          <p:spPr>
            <a:xfrm>
              <a:off x="4716016" y="2747855"/>
              <a:ext cx="518205" cy="75747"/>
            </a:xfrm>
            <a:prstGeom prst="rect">
              <a:avLst/>
            </a:prstGeom>
          </p:spPr>
        </p:pic>
        <p:sp>
          <p:nvSpPr>
            <p:cNvPr id="17" name="Kocka 16"/>
            <p:cNvSpPr/>
            <p:nvPr/>
          </p:nvSpPr>
          <p:spPr bwMode="auto">
            <a:xfrm>
              <a:off x="5184068" y="2708919"/>
              <a:ext cx="144016" cy="144016"/>
            </a:xfrm>
            <a:prstGeom prst="cub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omboid 17"/>
            <p:cNvSpPr/>
            <p:nvPr/>
          </p:nvSpPr>
          <p:spPr bwMode="auto">
            <a:xfrm>
              <a:off x="5292080" y="2747855"/>
              <a:ext cx="504056" cy="72008"/>
            </a:xfrm>
            <a:prstGeom prst="parallelogram">
              <a:avLst>
                <a:gd name="adj" fmla="val 10657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19" name="Téglalap 18"/>
          <p:cNvSpPr/>
          <p:nvPr/>
        </p:nvSpPr>
        <p:spPr bwMode="auto">
          <a:xfrm>
            <a:off x="2267744" y="3566496"/>
            <a:ext cx="648072" cy="3030855"/>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9026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05556E-6 -2.22222E-6 L 0.12205 0.00047 " pathEditMode="relative" rAng="0" ptsTypes="AA">
                                      <p:cBhvr>
                                        <p:cTn id="6" dur="2000" fill="hold"/>
                                        <p:tgtEl>
                                          <p:spTgt spid="19"/>
                                        </p:tgtEl>
                                        <p:attrNameLst>
                                          <p:attrName>ppt_x</p:attrName>
                                          <p:attrName>ppt_y</p:attrName>
                                        </p:attrNameLst>
                                      </p:cBhvr>
                                      <p:rCtr x="6094" y="23"/>
                                    </p:animMotion>
                                  </p:childTnLst>
                                </p:cTn>
                              </p:par>
                              <p:par>
                                <p:cTn id="7" presetID="42" presetClass="path" presetSubtype="0" accel="50000" decel="50000" fill="hold" nodeType="withEffect">
                                  <p:stCondLst>
                                    <p:cond delay="0"/>
                                  </p:stCondLst>
                                  <p:childTnLst>
                                    <p:animMotion origin="layout" path="M 3.61111E-6 2.96296E-6 L 3.61111E-6 0.07685 " pathEditMode="relative" rAng="0" ptsTypes="AA">
                                      <p:cBhvr>
                                        <p:cTn id="8" dur="2000" fill="hold"/>
                                        <p:tgtEl>
                                          <p:spTgt spid="7"/>
                                        </p:tgtEl>
                                        <p:attrNameLst>
                                          <p:attrName>ppt_x</p:attrName>
                                          <p:attrName>ppt_y</p:attrName>
                                        </p:attrNameLst>
                                      </p:cBhvr>
                                      <p:rCtr x="0" y="3843"/>
                                    </p:animMotion>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grpId="1" nodeType="clickEffect">
                                  <p:stCondLst>
                                    <p:cond delay="0"/>
                                  </p:stCondLst>
                                  <p:childTnLst>
                                    <p:animMotion origin="layout" path="M 0.12205 0.00047 L 0.21718 0.00047 " pathEditMode="relative" rAng="0" ptsTypes="AA">
                                      <p:cBhvr>
                                        <p:cTn id="12" dur="2000" fill="hold"/>
                                        <p:tgtEl>
                                          <p:spTgt spid="19"/>
                                        </p:tgtEl>
                                        <p:attrNameLst>
                                          <p:attrName>ppt_x</p:attrName>
                                          <p:attrName>ppt_y</p:attrName>
                                        </p:attrNameLst>
                                      </p:cBhvr>
                                      <p:rCtr x="4757" y="0"/>
                                    </p:animMotion>
                                  </p:childTnLst>
                                </p:cTn>
                              </p:par>
                              <p:par>
                                <p:cTn id="13" presetID="42" presetClass="path" presetSubtype="0" accel="50000" decel="50000" fill="hold" nodeType="withEffect">
                                  <p:stCondLst>
                                    <p:cond delay="0"/>
                                  </p:stCondLst>
                                  <p:childTnLst>
                                    <p:animMotion origin="layout" path="M 3.61111E-6 0.07685 L 3.61111E-6 0.21342 " pathEditMode="relative" rAng="0" ptsTypes="AA">
                                      <p:cBhvr>
                                        <p:cTn id="14" dur="2000" fill="hold"/>
                                        <p:tgtEl>
                                          <p:spTgt spid="7"/>
                                        </p:tgtEl>
                                        <p:attrNameLst>
                                          <p:attrName>ppt_x</p:attrName>
                                          <p:attrName>ppt_y</p:attrName>
                                        </p:attrNameLst>
                                      </p:cBhvr>
                                      <p:rCtr x="0" y="6829"/>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3.61111E-6 0.21342 L 3.61111E-6 2.96296E-6 " pathEditMode="relative" rAng="0" ptsTypes="AA">
                                      <p:cBhvr>
                                        <p:cTn id="18" dur="2000" fill="hold"/>
                                        <p:tgtEl>
                                          <p:spTgt spid="7"/>
                                        </p:tgtEl>
                                        <p:attrNameLst>
                                          <p:attrName>ppt_x</p:attrName>
                                          <p:attrName>ppt_y</p:attrName>
                                        </p:attrNameLst>
                                      </p:cBhvr>
                                      <p:rCtr x="0" y="-10671"/>
                                    </p:animMotion>
                                  </p:childTnLst>
                                </p:cTn>
                              </p:par>
                              <p:par>
                                <p:cTn id="19" presetID="63" presetClass="path" presetSubtype="0" accel="50000" decel="50000" fill="hold" grpId="2" nodeType="withEffect">
                                  <p:stCondLst>
                                    <p:cond delay="0"/>
                                  </p:stCondLst>
                                  <p:childTnLst>
                                    <p:animMotion origin="layout" path="M 0.21718 0.00047 L 0.40555 0.00047 " pathEditMode="relative" rAng="0" ptsTypes="AA">
                                      <p:cBhvr>
                                        <p:cTn id="20" dur="2000" fill="hold"/>
                                        <p:tgtEl>
                                          <p:spTgt spid="19"/>
                                        </p:tgtEl>
                                        <p:attrNameLst>
                                          <p:attrName>ppt_x</p:attrName>
                                          <p:attrName>ppt_y</p:attrName>
                                        </p:attrNameLst>
                                      </p:cBhvr>
                                      <p:rCtr x="941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rotWithShape="1">
          <a:blip r:embed="rId3"/>
          <a:srcRect l="1891" t="1989" r="5042" b="1248"/>
          <a:stretch/>
        </p:blipFill>
        <p:spPr>
          <a:xfrm>
            <a:off x="4644735" y="1298500"/>
            <a:ext cx="4499265" cy="4568357"/>
          </a:xfrm>
          <a:prstGeom prst="rect">
            <a:avLst/>
          </a:prstGeom>
        </p:spPr>
      </p:pic>
      <p:sp>
        <p:nvSpPr>
          <p:cNvPr id="2" name="Cím 1"/>
          <p:cNvSpPr>
            <a:spLocks noGrp="1"/>
          </p:cNvSpPr>
          <p:nvPr>
            <p:ph type="title"/>
          </p:nvPr>
        </p:nvSpPr>
        <p:spPr>
          <a:xfrm>
            <a:off x="126998" y="127288"/>
            <a:ext cx="7886700" cy="670178"/>
          </a:xfrm>
        </p:spPr>
        <p:txBody>
          <a:bodyPr anchor="t">
            <a:normAutofit/>
          </a:bodyPr>
          <a:lstStyle/>
          <a:p>
            <a:pPr algn="l">
              <a:lnSpc>
                <a:spcPct val="100000"/>
              </a:lnSpc>
            </a:pPr>
            <a:r>
              <a:rPr lang="hu-HU" dirty="0"/>
              <a:t>Diamágneses üreg</a:t>
            </a:r>
          </a:p>
        </p:txBody>
      </p:sp>
      <p:sp>
        <p:nvSpPr>
          <p:cNvPr id="7" name="Dátum helye 6">
            <a:extLst>
              <a:ext uri="{FF2B5EF4-FFF2-40B4-BE49-F238E27FC236}">
                <a16:creationId xmlns:a16="http://schemas.microsoft.com/office/drawing/2014/main" id="{8C7C8C33-1C3B-4A32-A0BF-B2A5BE703379}"/>
              </a:ext>
            </a:extLst>
          </p:cNvPr>
          <p:cNvSpPr>
            <a:spLocks noGrp="1"/>
          </p:cNvSpPr>
          <p:nvPr>
            <p:ph type="dt" sz="half" idx="10"/>
          </p:nvPr>
        </p:nvSpPr>
        <p:spPr/>
        <p:txBody>
          <a:bodyPr/>
          <a:lstStyle/>
          <a:p>
            <a:fld id="{FA35FC1F-187A-4D0A-86AE-BB7C0F7A3139}"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23</a:t>
            </a:fld>
            <a:endParaRPr lang="hu-HU"/>
          </a:p>
        </p:txBody>
      </p:sp>
      <p:sp>
        <p:nvSpPr>
          <p:cNvPr id="6" name="Szövegdoboz 5"/>
          <p:cNvSpPr txBox="1"/>
          <p:nvPr/>
        </p:nvSpPr>
        <p:spPr>
          <a:xfrm>
            <a:off x="58717" y="1252050"/>
            <a:ext cx="4586018" cy="4801314"/>
          </a:xfrm>
          <a:prstGeom prst="rect">
            <a:avLst/>
          </a:prstGeom>
          <a:noFill/>
        </p:spPr>
        <p:txBody>
          <a:bodyPr wrap="square" rtlCol="0">
            <a:spAutoFit/>
          </a:bodyPr>
          <a:lstStyle/>
          <a:p>
            <a:pPr marL="285750" indent="-285750">
              <a:buFont typeface="Arial" panose="020B0604020202020204" pitchFamily="34" charset="0"/>
              <a:buChar char="•"/>
            </a:pPr>
            <a:r>
              <a:rPr lang="hu-HU" dirty="0"/>
              <a:t>Véges vezetőképességű anyagba a mágneses tér idővel behatol/diffundál</a:t>
            </a:r>
          </a:p>
          <a:p>
            <a:pPr marL="285750" indent="-285750">
              <a:buFont typeface="Arial" panose="020B0604020202020204" pitchFamily="34" charset="0"/>
              <a:buChar char="•"/>
            </a:pPr>
            <a:r>
              <a:rPr lang="hu-HU" dirty="0"/>
              <a:t>Így az üstökös körül mindenhol nem nulla teret kellene mérnünk</a:t>
            </a:r>
          </a:p>
          <a:p>
            <a:pPr marL="285750" indent="-285750">
              <a:buFont typeface="Arial" panose="020B0604020202020204" pitchFamily="34" charset="0"/>
              <a:buChar char="•"/>
            </a:pPr>
            <a:r>
              <a:rPr lang="hu-HU" dirty="0"/>
              <a:t>Nem így van – elegendően nagy aktivitásnál az üstökös közelében nulla a tér – ez a </a:t>
            </a:r>
            <a:r>
              <a:rPr lang="hu-HU" dirty="0" err="1"/>
              <a:t>diamágneses</a:t>
            </a:r>
            <a:r>
              <a:rPr lang="hu-HU" dirty="0"/>
              <a:t> üreg</a:t>
            </a:r>
          </a:p>
          <a:p>
            <a:pPr marL="285750" indent="-285750">
              <a:buFont typeface="Arial" panose="020B0604020202020204" pitchFamily="34" charset="0"/>
              <a:buChar char="•"/>
            </a:pPr>
            <a:r>
              <a:rPr lang="hu-HU" dirty="0"/>
              <a:t>Első felfedezés: Giotto a </a:t>
            </a:r>
            <a:r>
              <a:rPr lang="hu-HU" dirty="0" err="1"/>
              <a:t>Halley-nél</a:t>
            </a:r>
            <a:endParaRPr lang="hu-HU" dirty="0"/>
          </a:p>
          <a:p>
            <a:pPr marL="285750" indent="-285750">
              <a:buFont typeface="Arial" panose="020B0604020202020204" pitchFamily="34" charset="0"/>
              <a:buChar char="•"/>
            </a:pPr>
            <a:r>
              <a:rPr lang="hu-HU" dirty="0"/>
              <a:t>2.-650. felfedezés – </a:t>
            </a:r>
            <a:r>
              <a:rPr lang="hu-HU" dirty="0" err="1"/>
              <a:t>Rosetta</a:t>
            </a:r>
            <a:r>
              <a:rPr lang="hu-HU" dirty="0"/>
              <a:t> a 67P-nél</a:t>
            </a:r>
          </a:p>
          <a:p>
            <a:pPr marL="285750" indent="-285750">
              <a:buFont typeface="Arial" panose="020B0604020202020204" pitchFamily="34" charset="0"/>
              <a:buChar char="•"/>
            </a:pPr>
            <a:r>
              <a:rPr lang="hu-HU" dirty="0"/>
              <a:t>Magyarázat:</a:t>
            </a:r>
          </a:p>
          <a:p>
            <a:pPr marL="742950" lvl="1" indent="-285750">
              <a:buFont typeface="Arial" panose="020B0604020202020204" pitchFamily="34" charset="0"/>
              <a:buChar char="•"/>
            </a:pPr>
            <a:r>
              <a:rPr lang="hu-HU" dirty="0"/>
              <a:t>A mágneses tér ugyan folyamatosan diffundál befelé a plazmába, de a plazma áramlik kifelé a semleges gázzal együtt.</a:t>
            </a:r>
          </a:p>
          <a:p>
            <a:pPr marL="742950" lvl="1" indent="-285750">
              <a:buFont typeface="Arial" panose="020B0604020202020204" pitchFamily="34" charset="0"/>
              <a:buChar char="•"/>
            </a:pPr>
            <a:r>
              <a:rPr lang="hu-HU" dirty="0"/>
              <a:t>Ahol a kiáramlás sebessége nagyobb a diffúzió sebességénél, az aktivitás „kifújja” a teret</a:t>
            </a:r>
          </a:p>
        </p:txBody>
      </p:sp>
    </p:spTree>
    <p:extLst>
      <p:ext uri="{BB962C8B-B14F-4D97-AF65-F5344CB8AC3E}">
        <p14:creationId xmlns:p14="http://schemas.microsoft.com/office/powerpoint/2010/main" val="3121374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rotWithShape="1">
          <a:blip r:embed="rId3">
            <a:extLst>
              <a:ext uri="{28A0092B-C50C-407E-A947-70E740481C1C}">
                <a14:useLocalDpi xmlns:a14="http://schemas.microsoft.com/office/drawing/2010/main" val="0"/>
              </a:ext>
            </a:extLst>
          </a:blip>
          <a:srcRect l="9122" b="5978"/>
          <a:stretch/>
        </p:blipFill>
        <p:spPr bwMode="auto">
          <a:xfrm>
            <a:off x="3942607" y="2086652"/>
            <a:ext cx="5182596" cy="380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ím 1"/>
          <p:cNvSpPr>
            <a:spLocks noGrp="1"/>
          </p:cNvSpPr>
          <p:nvPr>
            <p:ph type="title"/>
          </p:nvPr>
        </p:nvSpPr>
        <p:spPr>
          <a:xfrm>
            <a:off x="130809" y="106793"/>
            <a:ext cx="7886700" cy="1099311"/>
          </a:xfrm>
        </p:spPr>
        <p:txBody>
          <a:bodyPr anchor="t">
            <a:normAutofit fontScale="90000"/>
          </a:bodyPr>
          <a:lstStyle/>
          <a:p>
            <a:pPr algn="l">
              <a:lnSpc>
                <a:spcPct val="100000"/>
              </a:lnSpc>
            </a:pPr>
            <a:r>
              <a:rPr lang="hu-HU" dirty="0"/>
              <a:t>Diamágneses üreg </a:t>
            </a:r>
            <a:br>
              <a:rPr lang="hu-HU" dirty="0"/>
            </a:br>
            <a:r>
              <a:rPr lang="hu-HU" dirty="0"/>
              <a:t>a részecske mérésekben</a:t>
            </a:r>
          </a:p>
        </p:txBody>
      </p:sp>
      <p:sp>
        <p:nvSpPr>
          <p:cNvPr id="3" name="Dátum helye 2">
            <a:extLst>
              <a:ext uri="{FF2B5EF4-FFF2-40B4-BE49-F238E27FC236}">
                <a16:creationId xmlns:a16="http://schemas.microsoft.com/office/drawing/2014/main" id="{7C455E89-284B-4DA9-939E-AEEB06933087}"/>
              </a:ext>
            </a:extLst>
          </p:cNvPr>
          <p:cNvSpPr>
            <a:spLocks noGrp="1"/>
          </p:cNvSpPr>
          <p:nvPr>
            <p:ph type="dt" sz="half" idx="10"/>
          </p:nvPr>
        </p:nvSpPr>
        <p:spPr/>
        <p:txBody>
          <a:bodyPr/>
          <a:lstStyle/>
          <a:p>
            <a:fld id="{452BAB52-5515-439C-9E74-F0E6497364F7}"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24</a:t>
            </a:fld>
            <a:endParaRPr lang="hu-HU"/>
          </a:p>
        </p:txBody>
      </p:sp>
      <p:sp>
        <p:nvSpPr>
          <p:cNvPr id="6" name="Szövegdoboz 5"/>
          <p:cNvSpPr txBox="1"/>
          <p:nvPr/>
        </p:nvSpPr>
        <p:spPr>
          <a:xfrm>
            <a:off x="54864" y="1697692"/>
            <a:ext cx="3861707" cy="4524315"/>
          </a:xfrm>
          <a:prstGeom prst="rect">
            <a:avLst/>
          </a:prstGeom>
          <a:noFill/>
        </p:spPr>
        <p:txBody>
          <a:bodyPr wrap="square" rtlCol="0">
            <a:spAutoFit/>
          </a:bodyPr>
          <a:lstStyle/>
          <a:p>
            <a:r>
              <a:rPr lang="hu-HU" dirty="0"/>
              <a:t>Részecske jelek:</a:t>
            </a:r>
          </a:p>
          <a:p>
            <a:pPr marL="285750" indent="-285750">
              <a:buFont typeface="Arial" panose="020B0604020202020204" pitchFamily="34" charset="0"/>
              <a:buChar char="•"/>
            </a:pPr>
            <a:r>
              <a:rPr lang="hu-HU" dirty="0"/>
              <a:t>Az üreg közelében kisebb intenzitás a 100 eV körüli elektron populációban</a:t>
            </a:r>
          </a:p>
          <a:p>
            <a:pPr marL="742950" lvl="1" indent="-285750">
              <a:buFont typeface="Arial" panose="020B0604020202020204" pitchFamily="34" charset="0"/>
              <a:buChar char="•"/>
            </a:pPr>
            <a:r>
              <a:rPr lang="hu-HU" dirty="0"/>
              <a:t>Semlegesek hűtik?</a:t>
            </a:r>
          </a:p>
          <a:p>
            <a:pPr marL="285750" indent="-285750">
              <a:buFont typeface="Arial" panose="020B0604020202020204" pitchFamily="34" charset="0"/>
              <a:buChar char="•"/>
            </a:pPr>
            <a:r>
              <a:rPr lang="hu-HU" dirty="0"/>
              <a:t>Az üregben leesik a 200 eV körüli elektron beütésszám</a:t>
            </a:r>
          </a:p>
          <a:p>
            <a:pPr marL="742950" lvl="1" indent="-285750">
              <a:buFont typeface="Arial" panose="020B0604020202020204" pitchFamily="34" charset="0"/>
              <a:buChar char="•"/>
            </a:pPr>
            <a:r>
              <a:rPr lang="hu-HU" dirty="0"/>
              <a:t>Erővonalhoz kötött energikus populáció, ami ez erővonalakkal együtt kiszorul</a:t>
            </a:r>
          </a:p>
          <a:p>
            <a:pPr marL="285750" indent="-285750">
              <a:buFont typeface="Arial" panose="020B0604020202020204" pitchFamily="34" charset="0"/>
              <a:buChar char="•"/>
            </a:pPr>
            <a:r>
              <a:rPr lang="hu-HU" dirty="0"/>
              <a:t>Hideg elektronok sűrűsége 2-3-szorosára ugrik a határon</a:t>
            </a:r>
          </a:p>
          <a:p>
            <a:pPr marL="742950" lvl="1" indent="-285750">
              <a:buFont typeface="Arial" panose="020B0604020202020204" pitchFamily="34" charset="0"/>
              <a:buChar char="•"/>
            </a:pPr>
            <a:r>
              <a:rPr lang="hu-HU" dirty="0"/>
              <a:t>Mágneses tér megállítja</a:t>
            </a:r>
          </a:p>
          <a:p>
            <a:pPr marL="285750" indent="-285750">
              <a:buFont typeface="Arial" panose="020B0604020202020204" pitchFamily="34" charset="0"/>
              <a:buChar char="•"/>
            </a:pPr>
            <a:r>
              <a:rPr lang="hu-HU" dirty="0"/>
              <a:t>Ion intenzitás növekedés a határon</a:t>
            </a:r>
          </a:p>
          <a:p>
            <a:pPr marL="742950" lvl="1" indent="-285750">
              <a:buFont typeface="Arial" panose="020B0604020202020204" pitchFamily="34" charset="0"/>
              <a:buChar char="•"/>
            </a:pPr>
            <a:r>
              <a:rPr lang="hu-HU" dirty="0"/>
              <a:t>Szonda potenciál? </a:t>
            </a:r>
          </a:p>
        </p:txBody>
      </p:sp>
      <p:sp>
        <p:nvSpPr>
          <p:cNvPr id="8" name="Téglalap 7">
            <a:extLst>
              <a:ext uri="{FF2B5EF4-FFF2-40B4-BE49-F238E27FC236}">
                <a16:creationId xmlns:a16="http://schemas.microsoft.com/office/drawing/2014/main" id="{F32F95F8-12B3-424B-8A59-999211200819}"/>
              </a:ext>
            </a:extLst>
          </p:cNvPr>
          <p:cNvSpPr/>
          <p:nvPr/>
        </p:nvSpPr>
        <p:spPr>
          <a:xfrm>
            <a:off x="54864" y="1386168"/>
            <a:ext cx="9029334" cy="369332"/>
          </a:xfrm>
          <a:prstGeom prst="rect">
            <a:avLst/>
          </a:prstGeom>
        </p:spPr>
        <p:txBody>
          <a:bodyPr wrap="square">
            <a:spAutoFit/>
          </a:bodyPr>
          <a:lstStyle/>
          <a:p>
            <a:r>
              <a:rPr lang="hu-HU" dirty="0"/>
              <a:t>Mágneses zavarok a szondán – </a:t>
            </a:r>
            <a:r>
              <a:rPr lang="hu-HU" dirty="0" err="1"/>
              <a:t>offszetek</a:t>
            </a:r>
            <a:r>
              <a:rPr lang="hu-HU" dirty="0"/>
              <a:t> = A mért tér nem nulla – nehezíti a keresést</a:t>
            </a:r>
          </a:p>
        </p:txBody>
      </p:sp>
    </p:spTree>
    <p:extLst>
      <p:ext uri="{BB962C8B-B14F-4D97-AF65-F5344CB8AC3E}">
        <p14:creationId xmlns:p14="http://schemas.microsoft.com/office/powerpoint/2010/main" val="2766178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9681" y="136524"/>
            <a:ext cx="7886700" cy="1246250"/>
          </a:xfrm>
        </p:spPr>
        <p:txBody>
          <a:bodyPr anchor="t">
            <a:normAutofit/>
          </a:bodyPr>
          <a:lstStyle/>
          <a:p>
            <a:pPr algn="l">
              <a:lnSpc>
                <a:spcPct val="100000"/>
              </a:lnSpc>
            </a:pPr>
            <a:r>
              <a:rPr lang="hu-HU" sz="3200" dirty="0"/>
              <a:t>Észlelések térbeli eloszlása</a:t>
            </a:r>
            <a:br>
              <a:rPr lang="hu-HU" sz="3200" dirty="0"/>
            </a:br>
            <a:r>
              <a:rPr lang="hu-HU" sz="3200" dirty="0"/>
              <a:t>– az üreg mérete</a:t>
            </a:r>
          </a:p>
        </p:txBody>
      </p:sp>
      <p:sp>
        <p:nvSpPr>
          <p:cNvPr id="7" name="Dátum helye 6">
            <a:extLst>
              <a:ext uri="{FF2B5EF4-FFF2-40B4-BE49-F238E27FC236}">
                <a16:creationId xmlns:a16="http://schemas.microsoft.com/office/drawing/2014/main" id="{AB4B2E43-259E-4CFB-98D5-71DCE67FDBF3}"/>
              </a:ext>
            </a:extLst>
          </p:cNvPr>
          <p:cNvSpPr>
            <a:spLocks noGrp="1"/>
          </p:cNvSpPr>
          <p:nvPr>
            <p:ph type="dt" sz="half" idx="10"/>
          </p:nvPr>
        </p:nvSpPr>
        <p:spPr/>
        <p:txBody>
          <a:bodyPr/>
          <a:lstStyle/>
          <a:p>
            <a:fld id="{0724E50E-0306-4B93-A7B7-7A93BB6E3323}"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25</a:t>
            </a:fld>
            <a:endParaRPr lang="hu-HU"/>
          </a:p>
        </p:txBody>
      </p:sp>
      <p:sp>
        <p:nvSpPr>
          <p:cNvPr id="6" name="Szövegdoboz 5"/>
          <p:cNvSpPr txBox="1"/>
          <p:nvPr/>
        </p:nvSpPr>
        <p:spPr>
          <a:xfrm>
            <a:off x="628650" y="2008762"/>
            <a:ext cx="4405201" cy="3170099"/>
          </a:xfrm>
          <a:prstGeom prst="rect">
            <a:avLst/>
          </a:prstGeom>
          <a:noFill/>
        </p:spPr>
        <p:txBody>
          <a:bodyPr wrap="square" rtlCol="0">
            <a:spAutoFit/>
          </a:bodyPr>
          <a:lstStyle/>
          <a:p>
            <a:pPr marL="285750" indent="-285750">
              <a:buFont typeface="Arial" panose="020B0604020202020204" pitchFamily="34" charset="0"/>
              <a:buChar char="•"/>
            </a:pPr>
            <a:r>
              <a:rPr lang="hu-HU" sz="2000" dirty="0"/>
              <a:t>Az átlagos méret jól közelíthető ha</a:t>
            </a:r>
          </a:p>
          <a:p>
            <a:pPr marL="742950" lvl="1" indent="-285750">
              <a:buFont typeface="Arial" panose="020B0604020202020204" pitchFamily="34" charset="0"/>
              <a:buChar char="•"/>
            </a:pPr>
            <a:r>
              <a:rPr lang="hu-HU" sz="2000" dirty="0"/>
              <a:t>Figyelembe vesszük a gázkibocsátás változásait</a:t>
            </a:r>
          </a:p>
          <a:p>
            <a:pPr marL="742950" lvl="1" indent="-285750">
              <a:buFont typeface="Arial" panose="020B0604020202020204" pitchFamily="34" charset="0"/>
              <a:buChar char="•"/>
            </a:pPr>
            <a:r>
              <a:rPr lang="hu-HU" sz="2000" dirty="0" err="1"/>
              <a:t>r</a:t>
            </a:r>
            <a:r>
              <a:rPr lang="hu-HU" sz="2000" baseline="-25000" dirty="0" err="1"/>
              <a:t>cs</a:t>
            </a:r>
            <a:r>
              <a:rPr lang="hu-HU" sz="2000" dirty="0"/>
              <a:t> ~ Q</a:t>
            </a:r>
            <a:r>
              <a:rPr lang="hu-HU" sz="2000" baseline="30000" dirty="0"/>
              <a:t>3/4</a:t>
            </a:r>
            <a:endParaRPr lang="hu-HU" sz="2000" dirty="0"/>
          </a:p>
          <a:p>
            <a:pPr marL="285750" indent="-285750">
              <a:buFont typeface="Arial" panose="020B0604020202020204" pitchFamily="34" charset="0"/>
              <a:buChar char="•"/>
            </a:pPr>
            <a:r>
              <a:rPr lang="hu-HU" sz="2000" dirty="0"/>
              <a:t>De: dinamikus, sokszoros átmenetek</a:t>
            </a:r>
          </a:p>
          <a:p>
            <a:pPr marL="742950" lvl="1" indent="-285750">
              <a:buFont typeface="Arial" panose="020B0604020202020204" pitchFamily="34" charset="0"/>
              <a:buChar char="•"/>
            </a:pPr>
            <a:r>
              <a:rPr lang="hu-HU" sz="2000" dirty="0"/>
              <a:t>Szuszog?</a:t>
            </a:r>
          </a:p>
          <a:p>
            <a:pPr marL="742950" lvl="1" indent="-285750">
              <a:buFont typeface="Arial" panose="020B0604020202020204" pitchFamily="34" charset="0"/>
              <a:buChar char="•"/>
            </a:pPr>
            <a:r>
              <a:rPr lang="hu-HU" sz="2000" dirty="0"/>
              <a:t>Hullámzik?</a:t>
            </a:r>
          </a:p>
          <a:p>
            <a:pPr marL="742950" lvl="1" indent="-285750">
              <a:buFont typeface="Arial" panose="020B0604020202020204" pitchFamily="34" charset="0"/>
              <a:buChar char="•"/>
            </a:pPr>
            <a:r>
              <a:rPr lang="hu-HU" sz="2000" dirty="0" err="1"/>
              <a:t>Ujjasodás</a:t>
            </a:r>
            <a:r>
              <a:rPr lang="hu-HU" sz="2000" dirty="0"/>
              <a:t>, leváló „cseppek”?</a:t>
            </a:r>
          </a:p>
          <a:p>
            <a:pPr marL="285750" indent="-285750">
              <a:buFont typeface="Arial" panose="020B0604020202020204" pitchFamily="34" charset="0"/>
              <a:buChar char="•"/>
            </a:pPr>
            <a:r>
              <a:rPr lang="hu-HU" sz="2000" dirty="0"/>
              <a:t>Sokkal nagyobb mint vártuk</a:t>
            </a:r>
          </a:p>
        </p:txBody>
      </p:sp>
      <p:pic>
        <p:nvPicPr>
          <p:cNvPr id="3" name="Kép 2"/>
          <p:cNvPicPr>
            <a:picLocks noChangeAspect="1"/>
          </p:cNvPicPr>
          <p:nvPr/>
        </p:nvPicPr>
        <p:blipFill rotWithShape="1">
          <a:blip r:embed="rId3">
            <a:extLst>
              <a:ext uri="{28A0092B-C50C-407E-A947-70E740481C1C}">
                <a14:useLocalDpi xmlns:a14="http://schemas.microsoft.com/office/drawing/2010/main" val="0"/>
              </a:ext>
            </a:extLst>
          </a:blip>
          <a:srcRect l="3109" t="1309" r="9313" b="2366"/>
          <a:stretch/>
        </p:blipFill>
        <p:spPr>
          <a:xfrm>
            <a:off x="5550931" y="136524"/>
            <a:ext cx="3593069" cy="6437581"/>
          </a:xfrm>
          <a:prstGeom prst="rect">
            <a:avLst/>
          </a:prstGeom>
        </p:spPr>
      </p:pic>
    </p:spTree>
    <p:extLst>
      <p:ext uri="{BB962C8B-B14F-4D97-AF65-F5344CB8AC3E}">
        <p14:creationId xmlns:p14="http://schemas.microsoft.com/office/powerpoint/2010/main" val="455751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3095" y="136524"/>
            <a:ext cx="7886700" cy="1346834"/>
          </a:xfrm>
        </p:spPr>
        <p:txBody>
          <a:bodyPr anchor="t">
            <a:normAutofit fontScale="90000"/>
          </a:bodyPr>
          <a:lstStyle/>
          <a:p>
            <a:pPr algn="l">
              <a:lnSpc>
                <a:spcPct val="100000"/>
              </a:lnSpc>
            </a:pPr>
            <a:r>
              <a:rPr lang="hu-HU" sz="3600" dirty="0"/>
              <a:t>Észlelések térbeli eloszlása</a:t>
            </a:r>
            <a:br>
              <a:rPr lang="hu-HU" sz="3600" dirty="0"/>
            </a:br>
            <a:r>
              <a:rPr lang="hu-HU" sz="3600" dirty="0"/>
              <a:t>– az üreg mérete</a:t>
            </a:r>
            <a:br>
              <a:rPr lang="hu-HU" sz="3600" dirty="0"/>
            </a:br>
            <a:endParaRPr lang="hu-HU" dirty="0"/>
          </a:p>
        </p:txBody>
      </p:sp>
      <p:sp>
        <p:nvSpPr>
          <p:cNvPr id="3" name="Dátum helye 2">
            <a:extLst>
              <a:ext uri="{FF2B5EF4-FFF2-40B4-BE49-F238E27FC236}">
                <a16:creationId xmlns:a16="http://schemas.microsoft.com/office/drawing/2014/main" id="{4660DEF0-5B7D-471D-AC35-22838FA3E3E9}"/>
              </a:ext>
            </a:extLst>
          </p:cNvPr>
          <p:cNvSpPr>
            <a:spLocks noGrp="1"/>
          </p:cNvSpPr>
          <p:nvPr>
            <p:ph type="dt" sz="half" idx="10"/>
          </p:nvPr>
        </p:nvSpPr>
        <p:spPr/>
        <p:txBody>
          <a:bodyPr/>
          <a:lstStyle/>
          <a:p>
            <a:fld id="{B89F08EA-C001-4851-B2A5-964ECDB36624}"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26</a:t>
            </a:fld>
            <a:endParaRPr lang="hu-HU"/>
          </a:p>
        </p:txBody>
      </p:sp>
      <p:pic>
        <p:nvPicPr>
          <p:cNvPr id="15" name="Kép 14">
            <a:extLst>
              <a:ext uri="{FF2B5EF4-FFF2-40B4-BE49-F238E27FC236}">
                <a16:creationId xmlns:a16="http://schemas.microsoft.com/office/drawing/2014/main" id="{CA32FBE4-F6E7-4866-9BD5-4944105ECA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617" b="1632"/>
          <a:stretch/>
        </p:blipFill>
        <p:spPr>
          <a:xfrm>
            <a:off x="195455" y="2260224"/>
            <a:ext cx="8753089" cy="3337560"/>
          </a:xfrm>
          <a:prstGeom prst="rect">
            <a:avLst/>
          </a:prstGeom>
        </p:spPr>
      </p:pic>
      <p:sp>
        <p:nvSpPr>
          <p:cNvPr id="6" name="Szövegdoboz 5">
            <a:extLst>
              <a:ext uri="{FF2B5EF4-FFF2-40B4-BE49-F238E27FC236}">
                <a16:creationId xmlns:a16="http://schemas.microsoft.com/office/drawing/2014/main" id="{60F7994A-A955-441C-90E9-A337F361B480}"/>
              </a:ext>
            </a:extLst>
          </p:cNvPr>
          <p:cNvSpPr txBox="1"/>
          <p:nvPr/>
        </p:nvSpPr>
        <p:spPr>
          <a:xfrm>
            <a:off x="195455" y="5597784"/>
            <a:ext cx="3052439" cy="400110"/>
          </a:xfrm>
          <a:prstGeom prst="rect">
            <a:avLst/>
          </a:prstGeom>
          <a:noFill/>
        </p:spPr>
        <p:txBody>
          <a:bodyPr wrap="none" rtlCol="0">
            <a:spAutoFit/>
          </a:bodyPr>
          <a:lstStyle/>
          <a:p>
            <a:r>
              <a:rPr lang="hu-HU" sz="2000" dirty="0"/>
              <a:t>-&gt; „szuszogó” üreghatár?</a:t>
            </a:r>
          </a:p>
        </p:txBody>
      </p:sp>
      <p:sp>
        <p:nvSpPr>
          <p:cNvPr id="7" name="Téglalap 6">
            <a:extLst>
              <a:ext uri="{FF2B5EF4-FFF2-40B4-BE49-F238E27FC236}">
                <a16:creationId xmlns:a16="http://schemas.microsoft.com/office/drawing/2014/main" id="{DC19C2DD-0255-4F7E-9892-4DC32FDF1FF1}"/>
              </a:ext>
            </a:extLst>
          </p:cNvPr>
          <p:cNvSpPr/>
          <p:nvPr/>
        </p:nvSpPr>
        <p:spPr>
          <a:xfrm>
            <a:off x="-275418" y="1477246"/>
            <a:ext cx="8005718" cy="707886"/>
          </a:xfrm>
          <a:prstGeom prst="rect">
            <a:avLst/>
          </a:prstGeom>
        </p:spPr>
        <p:txBody>
          <a:bodyPr wrap="none">
            <a:spAutoFit/>
          </a:bodyPr>
          <a:lstStyle/>
          <a:p>
            <a:pPr marL="742950" lvl="1" indent="-285750">
              <a:buFont typeface="Arial" panose="020B0604020202020204" pitchFamily="34" charset="0"/>
              <a:buChar char="•"/>
            </a:pPr>
            <a:r>
              <a:rPr lang="hu-HU" sz="2000" dirty="0"/>
              <a:t>Napszél dinamikus nyomásának változásai is figyelembe véve</a:t>
            </a:r>
          </a:p>
          <a:p>
            <a:pPr marL="742950" lvl="1" indent="-285750">
              <a:buFont typeface="Arial" panose="020B0604020202020204" pitchFamily="34" charset="0"/>
              <a:buChar char="•"/>
            </a:pPr>
            <a:r>
              <a:rPr lang="hu-HU" sz="2000" dirty="0" err="1"/>
              <a:t>r</a:t>
            </a:r>
            <a:r>
              <a:rPr lang="hu-HU" sz="2000" baseline="-25000" dirty="0" err="1"/>
              <a:t>cs</a:t>
            </a:r>
            <a:r>
              <a:rPr lang="hu-HU" sz="2000" dirty="0"/>
              <a:t> ~ Q</a:t>
            </a:r>
            <a:r>
              <a:rPr lang="hu-HU" sz="2000" baseline="30000" dirty="0"/>
              <a:t>3/4</a:t>
            </a:r>
            <a:r>
              <a:rPr lang="hu-HU" sz="2000" dirty="0"/>
              <a:t>/</a:t>
            </a:r>
            <a:r>
              <a:rPr lang="hu-HU" sz="2000" dirty="0" err="1"/>
              <a:t>B</a:t>
            </a:r>
            <a:r>
              <a:rPr lang="hu-HU" sz="2000" baseline="-25000" dirty="0" err="1"/>
              <a:t>max</a:t>
            </a:r>
            <a:endParaRPr lang="hu-HU" sz="2000" baseline="-25000" dirty="0"/>
          </a:p>
        </p:txBody>
      </p:sp>
    </p:spTree>
    <p:extLst>
      <p:ext uri="{BB962C8B-B14F-4D97-AF65-F5344CB8AC3E}">
        <p14:creationId xmlns:p14="http://schemas.microsoft.com/office/powerpoint/2010/main" val="2586299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7578" y="136524"/>
            <a:ext cx="7886700" cy="747856"/>
          </a:xfrm>
        </p:spPr>
        <p:txBody>
          <a:bodyPr anchor="t"/>
          <a:lstStyle/>
          <a:p>
            <a:pPr algn="l">
              <a:lnSpc>
                <a:spcPct val="100000"/>
              </a:lnSpc>
            </a:pPr>
            <a:r>
              <a:rPr lang="hu-HU" dirty="0"/>
              <a:t>Instabilitások, az üstökös dala</a:t>
            </a:r>
          </a:p>
        </p:txBody>
      </p:sp>
      <p:sp>
        <p:nvSpPr>
          <p:cNvPr id="3" name="Dátum helye 2">
            <a:extLst>
              <a:ext uri="{FF2B5EF4-FFF2-40B4-BE49-F238E27FC236}">
                <a16:creationId xmlns:a16="http://schemas.microsoft.com/office/drawing/2014/main" id="{49E639FF-33DD-4141-9EAB-248667B67AEC}"/>
              </a:ext>
            </a:extLst>
          </p:cNvPr>
          <p:cNvSpPr>
            <a:spLocks noGrp="1"/>
          </p:cNvSpPr>
          <p:nvPr>
            <p:ph type="dt" sz="half" idx="10"/>
          </p:nvPr>
        </p:nvSpPr>
        <p:spPr/>
        <p:txBody>
          <a:bodyPr/>
          <a:lstStyle/>
          <a:p>
            <a:fld id="{09CB8888-319E-40FD-BAD9-D8A17BD732C1}"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27</a:t>
            </a:fld>
            <a:endParaRPr lang="hu-HU"/>
          </a:p>
        </p:txBody>
      </p:sp>
      <p:sp>
        <p:nvSpPr>
          <p:cNvPr id="6" name="Szövegdoboz 5"/>
          <p:cNvSpPr txBox="1"/>
          <p:nvPr/>
        </p:nvSpPr>
        <p:spPr>
          <a:xfrm>
            <a:off x="127578" y="2231932"/>
            <a:ext cx="5345505" cy="1938992"/>
          </a:xfrm>
          <a:prstGeom prst="rect">
            <a:avLst/>
          </a:prstGeom>
          <a:noFill/>
        </p:spPr>
        <p:txBody>
          <a:bodyPr wrap="square" rtlCol="0">
            <a:spAutoFit/>
          </a:bodyPr>
          <a:lstStyle/>
          <a:p>
            <a:pPr marL="285750" indent="-285750">
              <a:buFont typeface="Arial" panose="020B0604020202020204" pitchFamily="34" charset="0"/>
              <a:buChar char="•"/>
            </a:pPr>
            <a:r>
              <a:rPr lang="hu-HU" sz="2000" dirty="0"/>
              <a:t>Instabilitások következtében az üstökös közelében hullámok gerjednek</a:t>
            </a:r>
          </a:p>
          <a:p>
            <a:pPr marL="285750" indent="-285750">
              <a:buFont typeface="Arial" panose="020B0604020202020204" pitchFamily="34" charset="0"/>
              <a:buChar char="•"/>
            </a:pPr>
            <a:r>
              <a:rPr lang="hu-HU" sz="2000" dirty="0"/>
              <a:t>40 </a:t>
            </a:r>
            <a:r>
              <a:rPr lang="hu-HU" sz="2000" dirty="0" err="1"/>
              <a:t>mHz</a:t>
            </a:r>
            <a:r>
              <a:rPr lang="hu-HU" sz="2000" dirty="0"/>
              <a:t> körüli csúcs frekvencia</a:t>
            </a:r>
          </a:p>
          <a:p>
            <a:pPr marL="285750" indent="-285750">
              <a:buFont typeface="Arial" panose="020B0604020202020204" pitchFamily="34" charset="0"/>
              <a:buChar char="•"/>
            </a:pPr>
            <a:r>
              <a:rPr lang="hu-HU" sz="2000" dirty="0"/>
              <a:t>Modulált</a:t>
            </a:r>
          </a:p>
          <a:p>
            <a:pPr marL="285750" indent="-285750">
              <a:buFont typeface="Arial" panose="020B0604020202020204" pitchFamily="34" charset="0"/>
              <a:buChar char="•"/>
            </a:pPr>
            <a:r>
              <a:rPr lang="hu-HU" sz="2000" dirty="0"/>
              <a:t>Alacsonyabb aktivitásnál jellemző</a:t>
            </a:r>
          </a:p>
          <a:p>
            <a:pPr marL="285750" indent="-285750">
              <a:buFont typeface="Arial" panose="020B0604020202020204" pitchFamily="34" charset="0"/>
              <a:buChar char="•"/>
            </a:pPr>
            <a:endParaRPr lang="hu-HU" sz="2000" dirty="0"/>
          </a:p>
        </p:txBody>
      </p:sp>
      <p:pic>
        <p:nvPicPr>
          <p:cNvPr id="7" name="Kép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78" y="4030893"/>
            <a:ext cx="5105400" cy="858552"/>
          </a:xfrm>
          <a:prstGeom prst="rect">
            <a:avLst/>
          </a:prstGeom>
        </p:spPr>
      </p:pic>
      <p:pic>
        <p:nvPicPr>
          <p:cNvPr id="8" name="Kép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9759" y="2107569"/>
            <a:ext cx="3824241" cy="2781876"/>
          </a:xfrm>
          <a:prstGeom prst="rect">
            <a:avLst/>
          </a:prstGeom>
        </p:spPr>
      </p:pic>
      <p:pic>
        <p:nvPicPr>
          <p:cNvPr id="9" name="manuel_senfft_-_a_singing_com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66769" y="3429000"/>
            <a:ext cx="406400" cy="406400"/>
          </a:xfrm>
          <a:prstGeom prst="rect">
            <a:avLst/>
          </a:prstGeom>
          <a:ln>
            <a:solidFill>
              <a:schemeClr val="tx1"/>
            </a:solidFill>
          </a:ln>
        </p:spPr>
      </p:pic>
    </p:spTree>
    <p:extLst>
      <p:ext uri="{BB962C8B-B14F-4D97-AF65-F5344CB8AC3E}">
        <p14:creationId xmlns:p14="http://schemas.microsoft.com/office/powerpoint/2010/main" val="2774380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31" fill="hold"/>
                                        <p:tgtEl>
                                          <p:spTgt spid="9"/>
                                        </p:tgtEl>
                                      </p:cBhvr>
                                    </p:cmd>
                                  </p:childTnLst>
                                </p:cTn>
                              </p:par>
                            </p:childTnLst>
                          </p:cTn>
                        </p:par>
                      </p:childTnLst>
                    </p:cTn>
                  </p:par>
                </p:childTnLst>
              </p:cTn>
              <p:nextCondLst>
                <p:cond evt="onClick" delay="0">
                  <p:tgtEl>
                    <p:spTgt spid="9"/>
                  </p:tgtEl>
                </p:cond>
              </p:nextCondLst>
            </p:seq>
            <p:audio>
              <p:cMediaNode vol="4898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6885" y="127288"/>
            <a:ext cx="8332470" cy="1091912"/>
          </a:xfrm>
        </p:spPr>
        <p:txBody>
          <a:bodyPr anchor="t">
            <a:normAutofit fontScale="90000"/>
          </a:bodyPr>
          <a:lstStyle/>
          <a:p>
            <a:pPr algn="l">
              <a:lnSpc>
                <a:spcPct val="100000"/>
              </a:lnSpc>
            </a:pPr>
            <a:r>
              <a:rPr lang="hu-HU" dirty="0"/>
              <a:t>Globális szerkezet </a:t>
            </a:r>
            <a:br>
              <a:rPr lang="hu-HU" dirty="0"/>
            </a:br>
            <a:r>
              <a:rPr lang="hu-HU" dirty="0"/>
              <a:t>– nagy vonalakban</a:t>
            </a:r>
          </a:p>
        </p:txBody>
      </p:sp>
      <p:sp>
        <p:nvSpPr>
          <p:cNvPr id="3" name="Dátum helye 2">
            <a:extLst>
              <a:ext uri="{FF2B5EF4-FFF2-40B4-BE49-F238E27FC236}">
                <a16:creationId xmlns:a16="http://schemas.microsoft.com/office/drawing/2014/main" id="{553407BB-6CE0-4A7C-81D7-DCC35DEE6D79}"/>
              </a:ext>
            </a:extLst>
          </p:cNvPr>
          <p:cNvSpPr>
            <a:spLocks noGrp="1"/>
          </p:cNvSpPr>
          <p:nvPr>
            <p:ph type="dt" sz="half" idx="10"/>
          </p:nvPr>
        </p:nvSpPr>
        <p:spPr/>
        <p:txBody>
          <a:bodyPr/>
          <a:lstStyle/>
          <a:p>
            <a:fld id="{4CFD858B-8FE1-4FDC-9C6C-F11FAA0C092D}"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28</a:t>
            </a:fld>
            <a:endParaRPr lang="hu-HU"/>
          </a:p>
        </p:txBody>
      </p:sp>
      <p:sp>
        <p:nvSpPr>
          <p:cNvPr id="6" name="Szövegdoboz 5"/>
          <p:cNvSpPr txBox="1"/>
          <p:nvPr/>
        </p:nvSpPr>
        <p:spPr>
          <a:xfrm>
            <a:off x="313182" y="1635198"/>
            <a:ext cx="8517636" cy="4093428"/>
          </a:xfrm>
          <a:prstGeom prst="rect">
            <a:avLst/>
          </a:prstGeom>
          <a:noFill/>
        </p:spPr>
        <p:txBody>
          <a:bodyPr wrap="square" rtlCol="0">
            <a:spAutoFit/>
          </a:bodyPr>
          <a:lstStyle/>
          <a:p>
            <a:pPr marL="285750" indent="-285750">
              <a:buFont typeface="Arial" panose="020B0604020202020204" pitchFamily="34" charset="0"/>
              <a:buChar char="•"/>
            </a:pPr>
            <a:r>
              <a:rPr lang="hu-HU" sz="2000" dirty="0"/>
              <a:t>Kiterjedt semleges atmoszféra </a:t>
            </a:r>
          </a:p>
          <a:p>
            <a:pPr marL="285750" indent="-285750">
              <a:buFont typeface="Arial" panose="020B0604020202020204" pitchFamily="34" charset="0"/>
              <a:buChar char="•"/>
            </a:pPr>
            <a:endParaRPr lang="hu-HU" sz="2000" dirty="0"/>
          </a:p>
          <a:p>
            <a:pPr marL="285750" indent="-285750">
              <a:buFont typeface="Arial" panose="020B0604020202020204" pitchFamily="34" charset="0"/>
              <a:buChar char="•"/>
            </a:pPr>
            <a:r>
              <a:rPr lang="hu-HU" sz="2000" dirty="0"/>
              <a:t>Az üstököstől távol: kis sűrűség, a napszél szinte zavartalan, </a:t>
            </a:r>
            <a:r>
              <a:rPr lang="hu-HU" sz="2000" dirty="0" err="1"/>
              <a:t>pick-up</a:t>
            </a:r>
            <a:r>
              <a:rPr lang="hu-HU" sz="2000" dirty="0"/>
              <a:t> folyamatok</a:t>
            </a:r>
          </a:p>
          <a:p>
            <a:pPr marL="285750" indent="-285750">
              <a:buFont typeface="Arial" panose="020B0604020202020204" pitchFamily="34" charset="0"/>
              <a:buChar char="•"/>
            </a:pPr>
            <a:r>
              <a:rPr lang="hu-HU" sz="2000" dirty="0"/>
              <a:t>Az üstökös felé haladva: a plazmasűrűség folyamatosan nő, a </a:t>
            </a:r>
            <a:r>
              <a:rPr lang="hu-HU" sz="2000" dirty="0" err="1"/>
              <a:t>pick-up</a:t>
            </a:r>
            <a:r>
              <a:rPr lang="hu-HU" sz="2000" dirty="0"/>
              <a:t> ionok és elektronok szétválnak – gyorsítási tartomány</a:t>
            </a:r>
          </a:p>
          <a:p>
            <a:pPr marL="285750" indent="-285750">
              <a:buFont typeface="Arial" panose="020B0604020202020204" pitchFamily="34" charset="0"/>
              <a:buChar char="•"/>
            </a:pPr>
            <a:r>
              <a:rPr lang="hu-HU" sz="2000" dirty="0"/>
              <a:t>Még beljebb: sűrűsödő üstökös eredetű semleges gáz lassítja az ionokat, hűti az elektronokat – lassítási tartomány</a:t>
            </a:r>
          </a:p>
          <a:p>
            <a:pPr marL="742950" lvl="1" indent="-285750">
              <a:buFont typeface="Arial" panose="020B0604020202020204" pitchFamily="34" charset="0"/>
              <a:buChar char="•"/>
            </a:pPr>
            <a:r>
              <a:rPr lang="hu-HU" sz="2000" dirty="0"/>
              <a:t>Ezen belül már nem látunk gyorsított ionokat</a:t>
            </a:r>
          </a:p>
          <a:p>
            <a:pPr marL="285750" indent="-285750">
              <a:buFont typeface="Arial" panose="020B0604020202020204" pitchFamily="34" charset="0"/>
              <a:buChar char="•"/>
            </a:pPr>
            <a:r>
              <a:rPr lang="hu-HU" sz="2000" dirty="0"/>
              <a:t>Legbelül: </a:t>
            </a:r>
            <a:r>
              <a:rPr lang="hu-HU" sz="2000" dirty="0" err="1"/>
              <a:t>diamágneses</a:t>
            </a:r>
            <a:r>
              <a:rPr lang="hu-HU" sz="2000" dirty="0"/>
              <a:t> üreg</a:t>
            </a:r>
          </a:p>
          <a:p>
            <a:pPr marL="285750" indent="-285750">
              <a:buFont typeface="Arial" panose="020B0604020202020204" pitchFamily="34" charset="0"/>
              <a:buChar char="•"/>
            </a:pPr>
            <a:endParaRPr lang="hu-HU" sz="2000" dirty="0"/>
          </a:p>
          <a:p>
            <a:pPr marL="285750" indent="-285750">
              <a:buFont typeface="Arial" panose="020B0604020202020204" pitchFamily="34" charset="0"/>
              <a:buChar char="•"/>
            </a:pPr>
            <a:r>
              <a:rPr lang="hu-HU" sz="2000" dirty="0"/>
              <a:t>Lökéshullám? – nagy aktivitásúaknál igen, kicsiknél valószínűleg nem</a:t>
            </a:r>
          </a:p>
          <a:p>
            <a:pPr marL="285750" indent="-285750">
              <a:buFont typeface="Arial" panose="020B0604020202020204" pitchFamily="34" charset="0"/>
              <a:buChar char="•"/>
            </a:pPr>
            <a:r>
              <a:rPr lang="hu-HU" sz="2000" dirty="0" err="1"/>
              <a:t>Kometopauza</a:t>
            </a:r>
            <a:r>
              <a:rPr lang="hu-HU" sz="2000" dirty="0"/>
              <a:t>? – ameddig a napszélplazma behatol; van-e éles határ?</a:t>
            </a:r>
          </a:p>
        </p:txBody>
      </p:sp>
    </p:spTree>
    <p:extLst>
      <p:ext uri="{BB962C8B-B14F-4D97-AF65-F5344CB8AC3E}">
        <p14:creationId xmlns:p14="http://schemas.microsoft.com/office/powerpoint/2010/main" val="3102865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29886" y="108816"/>
            <a:ext cx="7886700" cy="794038"/>
          </a:xfrm>
        </p:spPr>
        <p:txBody>
          <a:bodyPr anchor="t"/>
          <a:lstStyle/>
          <a:p>
            <a:pPr algn="l">
              <a:lnSpc>
                <a:spcPct val="100000"/>
              </a:lnSpc>
            </a:pPr>
            <a:r>
              <a:rPr lang="hu-HU" dirty="0"/>
              <a:t>Ellenőrző kérdések</a:t>
            </a:r>
          </a:p>
        </p:txBody>
      </p:sp>
      <p:sp>
        <p:nvSpPr>
          <p:cNvPr id="3" name="Dátum helye 2">
            <a:extLst>
              <a:ext uri="{FF2B5EF4-FFF2-40B4-BE49-F238E27FC236}">
                <a16:creationId xmlns:a16="http://schemas.microsoft.com/office/drawing/2014/main" id="{642F6CF0-3470-4868-807A-276228F30642}"/>
              </a:ext>
            </a:extLst>
          </p:cNvPr>
          <p:cNvSpPr>
            <a:spLocks noGrp="1"/>
          </p:cNvSpPr>
          <p:nvPr>
            <p:ph type="dt" sz="half" idx="10"/>
          </p:nvPr>
        </p:nvSpPr>
        <p:spPr/>
        <p:txBody>
          <a:bodyPr/>
          <a:lstStyle/>
          <a:p>
            <a:fld id="{F340E72E-00F2-4FBE-8531-7DAD352D14A1}"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29</a:t>
            </a:fld>
            <a:endParaRPr lang="hu-HU"/>
          </a:p>
        </p:txBody>
      </p:sp>
      <p:sp>
        <p:nvSpPr>
          <p:cNvPr id="6" name="Szövegdoboz 5"/>
          <p:cNvSpPr txBox="1"/>
          <p:nvPr/>
        </p:nvSpPr>
        <p:spPr>
          <a:xfrm>
            <a:off x="279399" y="1324957"/>
            <a:ext cx="8585201" cy="4801314"/>
          </a:xfrm>
          <a:prstGeom prst="rect">
            <a:avLst/>
          </a:prstGeom>
          <a:noFill/>
        </p:spPr>
        <p:txBody>
          <a:bodyPr wrap="square" rtlCol="0">
            <a:spAutoFit/>
          </a:bodyPr>
          <a:lstStyle/>
          <a:p>
            <a:pPr marL="442913" indent="-442913">
              <a:buFont typeface="+mj-lt"/>
              <a:buAutoNum type="arabicPeriod"/>
            </a:pPr>
            <a:r>
              <a:rPr lang="hu-HU" dirty="0"/>
              <a:t>Mik a főbb céljai az üstököskutatásnak/miért fontos az üstökösök vizsgálata? (5 darab példa)</a:t>
            </a:r>
          </a:p>
          <a:p>
            <a:pPr marL="442913" indent="-442913">
              <a:buFont typeface="+mj-lt"/>
              <a:buAutoNum type="arabicPeriod"/>
            </a:pPr>
            <a:r>
              <a:rPr lang="hu-HU" dirty="0"/>
              <a:t>Hogyan alakul ki az üstökös por és ion csóvája és hogyan jellemezhetők?</a:t>
            </a:r>
          </a:p>
          <a:p>
            <a:pPr marL="442913" indent="-442913">
              <a:buFont typeface="+mj-lt"/>
              <a:buAutoNum type="arabicPeriod"/>
            </a:pPr>
            <a:r>
              <a:rPr lang="hu-HU" dirty="0"/>
              <a:t>Írja fel a napszél elektromágneses terének Poynting vektorát napszél ill. Naphoz rögzített koordinátarendszerben, B és u</a:t>
            </a:r>
            <a:r>
              <a:rPr lang="hu-HU" baseline="-25000" dirty="0"/>
              <a:t>nsz</a:t>
            </a:r>
            <a:r>
              <a:rPr lang="hu-HU" dirty="0"/>
              <a:t> függvényében. Milyen sebességgel áramlik a mágneses energia? Az eredmények milyen kapcsolatban vannak a tér befagyásával?</a:t>
            </a:r>
          </a:p>
          <a:p>
            <a:pPr marL="442913" indent="-442913">
              <a:buFont typeface="+mj-lt"/>
              <a:buAutoNum type="arabicPeriod"/>
            </a:pPr>
            <a:r>
              <a:rPr lang="hu-HU" dirty="0"/>
              <a:t>Mi a „</a:t>
            </a:r>
            <a:r>
              <a:rPr lang="hu-HU" dirty="0" err="1"/>
              <a:t>mass-loading</a:t>
            </a:r>
            <a:r>
              <a:rPr lang="hu-HU" dirty="0"/>
              <a:t>” és mik a klasszikus esetének jellemzői?</a:t>
            </a:r>
            <a:endParaRPr lang="hu-HU" b="1" dirty="0"/>
          </a:p>
          <a:p>
            <a:pPr marL="442913" indent="-442913">
              <a:buFont typeface="+mj-lt"/>
              <a:buAutoNum type="arabicPeriod"/>
            </a:pPr>
            <a:r>
              <a:rPr lang="hu-HU" dirty="0"/>
              <a:t>Hogyan írható le az üstökös közelében, gömbszimmetrikus esetben az elméleti ionsűrűség? (Üstökös eredetű hideg hosszú életű ionok.)</a:t>
            </a:r>
          </a:p>
          <a:p>
            <a:pPr marL="442913" indent="-442913">
              <a:buFont typeface="+mj-lt"/>
              <a:buAutoNum type="arabicPeriod"/>
            </a:pPr>
            <a:r>
              <a:rPr lang="hu-HU" dirty="0"/>
              <a:t>Milyen ionpopulációk mérhetők a C-G üstökös körül? (Megnevezés, energiák)</a:t>
            </a:r>
          </a:p>
          <a:p>
            <a:pPr marL="442913" indent="-442913">
              <a:buFont typeface="+mj-lt"/>
              <a:buAutoNum type="arabicPeriod"/>
            </a:pPr>
            <a:r>
              <a:rPr lang="hu-HU" dirty="0"/>
              <a:t>Mit nevezünk műholdpotenciálnak és milyen hatása lehet a szonda által mért részecskeadatokra?</a:t>
            </a:r>
          </a:p>
          <a:p>
            <a:pPr marL="442913" indent="-442913">
              <a:buFont typeface="+mj-lt"/>
              <a:buAutoNum type="arabicPeriod"/>
            </a:pPr>
            <a:r>
              <a:rPr lang="hu-HU" dirty="0"/>
              <a:t>Mi a </a:t>
            </a:r>
            <a:r>
              <a:rPr lang="hu-HU" dirty="0" err="1"/>
              <a:t>diamágneses</a:t>
            </a:r>
            <a:r>
              <a:rPr lang="hu-HU" dirty="0"/>
              <a:t> üreg, és miért alakul ki?</a:t>
            </a:r>
          </a:p>
          <a:p>
            <a:pPr marL="442913" indent="-442913">
              <a:buFont typeface="+mj-lt"/>
              <a:buAutoNum type="arabicPeriod"/>
            </a:pPr>
            <a:r>
              <a:rPr lang="hu-HU" dirty="0"/>
              <a:t>Hogyan jelenik meg a diamágneses üreg a részecske adatokban?</a:t>
            </a:r>
          </a:p>
          <a:p>
            <a:pPr marL="442913" indent="-442913">
              <a:buFont typeface="+mj-lt"/>
              <a:buAutoNum type="arabicPeriod"/>
            </a:pPr>
            <a:r>
              <a:rPr lang="hu-HU" dirty="0"/>
              <a:t>Üstökös globális plazmakörnyezetének leírása az üstököstávolság függvényében</a:t>
            </a:r>
          </a:p>
        </p:txBody>
      </p:sp>
    </p:spTree>
    <p:extLst>
      <p:ext uri="{BB962C8B-B14F-4D97-AF65-F5344CB8AC3E}">
        <p14:creationId xmlns:p14="http://schemas.microsoft.com/office/powerpoint/2010/main" val="154982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DF34FC53-8B9C-4A71-A595-355E1F6EA7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745" b="731"/>
          <a:stretch/>
        </p:blipFill>
        <p:spPr>
          <a:xfrm>
            <a:off x="7522" y="3414180"/>
            <a:ext cx="3803754" cy="3087184"/>
          </a:xfrm>
          <a:prstGeom prst="rect">
            <a:avLst/>
          </a:prstGeom>
        </p:spPr>
      </p:pic>
      <p:pic>
        <p:nvPicPr>
          <p:cNvPr id="19" name="Kép 18">
            <a:extLst>
              <a:ext uri="{FF2B5EF4-FFF2-40B4-BE49-F238E27FC236}">
                <a16:creationId xmlns:a16="http://schemas.microsoft.com/office/drawing/2014/main" id="{A2B9CB3A-A9C3-4AAE-A047-25F333B7F8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4" t="12915" r="39338" b="21629"/>
          <a:stretch/>
        </p:blipFill>
        <p:spPr>
          <a:xfrm rot="16200000">
            <a:off x="1695607" y="1274474"/>
            <a:ext cx="2405978" cy="1958306"/>
          </a:xfrm>
          <a:prstGeom prst="rect">
            <a:avLst/>
          </a:prstGeom>
        </p:spPr>
      </p:pic>
      <p:pic>
        <p:nvPicPr>
          <p:cNvPr id="15" name="Kép 14">
            <a:extLst>
              <a:ext uri="{FF2B5EF4-FFF2-40B4-BE49-F238E27FC236}">
                <a16:creationId xmlns:a16="http://schemas.microsoft.com/office/drawing/2014/main" id="{FAB05F07-3C4D-4B17-82CB-53320AF2D8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83" t="13223" r="18494" b="15064"/>
          <a:stretch/>
        </p:blipFill>
        <p:spPr>
          <a:xfrm>
            <a:off x="6603744" y="4767076"/>
            <a:ext cx="2532734" cy="1727937"/>
          </a:xfrm>
          <a:prstGeom prst="rect">
            <a:avLst/>
          </a:prstGeom>
        </p:spPr>
      </p:pic>
      <p:sp>
        <p:nvSpPr>
          <p:cNvPr id="2" name="Cím 1"/>
          <p:cNvSpPr>
            <a:spLocks noGrp="1"/>
          </p:cNvSpPr>
          <p:nvPr>
            <p:ph type="title"/>
          </p:nvPr>
        </p:nvSpPr>
        <p:spPr>
          <a:xfrm>
            <a:off x="50054" y="227740"/>
            <a:ext cx="7886700" cy="1000462"/>
          </a:xfrm>
        </p:spPr>
        <p:txBody>
          <a:bodyPr anchor="t">
            <a:noAutofit/>
          </a:bodyPr>
          <a:lstStyle/>
          <a:p>
            <a:pPr algn="l">
              <a:lnSpc>
                <a:spcPct val="100000"/>
              </a:lnSpc>
            </a:pPr>
            <a:r>
              <a:rPr lang="hu-HU" sz="3600" dirty="0">
                <a:solidFill>
                  <a:srgbClr val="7C1B20"/>
                </a:solidFill>
              </a:rPr>
              <a:t>Modern történet</a:t>
            </a:r>
          </a:p>
        </p:txBody>
      </p:sp>
      <p:sp>
        <p:nvSpPr>
          <p:cNvPr id="3" name="Dátum helye 2">
            <a:extLst>
              <a:ext uri="{FF2B5EF4-FFF2-40B4-BE49-F238E27FC236}">
                <a16:creationId xmlns:a16="http://schemas.microsoft.com/office/drawing/2014/main" id="{2A3376D0-B35D-42EA-9FB3-8FEF8365D4DF}"/>
              </a:ext>
            </a:extLst>
          </p:cNvPr>
          <p:cNvSpPr>
            <a:spLocks noGrp="1"/>
          </p:cNvSpPr>
          <p:nvPr>
            <p:ph type="dt" sz="half" idx="10"/>
          </p:nvPr>
        </p:nvSpPr>
        <p:spPr/>
        <p:txBody>
          <a:bodyPr/>
          <a:lstStyle/>
          <a:p>
            <a:fld id="{A6DBA8BD-F4A6-4F6D-9AC3-68414E602B05}"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3</a:t>
            </a:fld>
            <a:endParaRPr lang="hu-HU"/>
          </a:p>
        </p:txBody>
      </p:sp>
      <p:pic>
        <p:nvPicPr>
          <p:cNvPr id="10" name="Kép 9">
            <a:extLst>
              <a:ext uri="{FF2B5EF4-FFF2-40B4-BE49-F238E27FC236}">
                <a16:creationId xmlns:a16="http://schemas.microsoft.com/office/drawing/2014/main" id="{3A1742C5-92E5-4937-8204-A7759F39FC31}"/>
              </a:ext>
            </a:extLst>
          </p:cNvPr>
          <p:cNvPicPr/>
          <p:nvPr/>
        </p:nvPicPr>
        <p:blipFill rotWithShape="1">
          <a:blip r:embed="rId6"/>
          <a:srcRect l="-1" t="20252" r="10979" b="7589"/>
          <a:stretch/>
        </p:blipFill>
        <p:spPr>
          <a:xfrm>
            <a:off x="3812281" y="4622800"/>
            <a:ext cx="2797813" cy="1872213"/>
          </a:xfrm>
          <a:prstGeom prst="rect">
            <a:avLst/>
          </a:prstGeom>
          <a:ln>
            <a:noFill/>
          </a:ln>
        </p:spPr>
      </p:pic>
      <p:graphicFrame>
        <p:nvGraphicFramePr>
          <p:cNvPr id="13" name="Táblázat 12"/>
          <p:cNvGraphicFramePr>
            <a:graphicFrameLocks noGrp="1"/>
          </p:cNvGraphicFramePr>
          <p:nvPr>
            <p:extLst>
              <p:ext uri="{D42A27DB-BD31-4B8C-83A1-F6EECF244321}">
                <p14:modId xmlns:p14="http://schemas.microsoft.com/office/powerpoint/2010/main" val="4025194607"/>
              </p:ext>
            </p:extLst>
          </p:nvPr>
        </p:nvGraphicFramePr>
        <p:xfrm>
          <a:off x="3805931" y="0"/>
          <a:ext cx="5338069" cy="4768476"/>
        </p:xfrm>
        <a:graphic>
          <a:graphicData uri="http://schemas.openxmlformats.org/drawingml/2006/table">
            <a:tbl>
              <a:tblPr firstRow="1" firstCol="1" bandRow="1">
                <a:tableStyleId>{5C22544A-7EE6-4342-B048-85BDC9FD1C3A}</a:tableStyleId>
              </a:tblPr>
              <a:tblGrid>
                <a:gridCol w="865633">
                  <a:extLst>
                    <a:ext uri="{9D8B030D-6E8A-4147-A177-3AD203B41FA5}">
                      <a16:colId xmlns:a16="http://schemas.microsoft.com/office/drawing/2014/main" val="20000"/>
                    </a:ext>
                  </a:extLst>
                </a:gridCol>
                <a:gridCol w="851414">
                  <a:extLst>
                    <a:ext uri="{9D8B030D-6E8A-4147-A177-3AD203B41FA5}">
                      <a16:colId xmlns:a16="http://schemas.microsoft.com/office/drawing/2014/main" val="20001"/>
                    </a:ext>
                  </a:extLst>
                </a:gridCol>
                <a:gridCol w="1188720">
                  <a:extLst>
                    <a:ext uri="{9D8B030D-6E8A-4147-A177-3AD203B41FA5}">
                      <a16:colId xmlns:a16="http://schemas.microsoft.com/office/drawing/2014/main" val="20002"/>
                    </a:ext>
                  </a:extLst>
                </a:gridCol>
                <a:gridCol w="932688">
                  <a:extLst>
                    <a:ext uri="{9D8B030D-6E8A-4147-A177-3AD203B41FA5}">
                      <a16:colId xmlns:a16="http://schemas.microsoft.com/office/drawing/2014/main" val="20003"/>
                    </a:ext>
                  </a:extLst>
                </a:gridCol>
                <a:gridCol w="1499614">
                  <a:extLst>
                    <a:ext uri="{9D8B030D-6E8A-4147-A177-3AD203B41FA5}">
                      <a16:colId xmlns:a16="http://schemas.microsoft.com/office/drawing/2014/main" val="20004"/>
                    </a:ext>
                  </a:extLst>
                </a:gridCol>
              </a:tblGrid>
              <a:tr h="401478">
                <a:tc>
                  <a:txBody>
                    <a:bodyPr/>
                    <a:lstStyle/>
                    <a:p>
                      <a:pPr marL="0" marR="0" algn="ctr">
                        <a:lnSpc>
                          <a:spcPct val="107000"/>
                        </a:lnSpc>
                        <a:spcBef>
                          <a:spcPts val="0"/>
                        </a:spcBef>
                        <a:spcAft>
                          <a:spcPts val="0"/>
                        </a:spcAft>
                      </a:pPr>
                      <a:r>
                        <a:rPr lang="hu-HU" sz="1200" dirty="0">
                          <a:effectLst/>
                        </a:rPr>
                        <a:t>Űreszköz</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ctr">
                        <a:lnSpc>
                          <a:spcPct val="107000"/>
                        </a:lnSpc>
                        <a:spcBef>
                          <a:spcPts val="0"/>
                        </a:spcBef>
                        <a:spcAft>
                          <a:spcPts val="0"/>
                        </a:spcAft>
                      </a:pPr>
                      <a:r>
                        <a:rPr lang="hu-HU" sz="1200" dirty="0">
                          <a:effectLst/>
                        </a:rPr>
                        <a:t>Időpont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2E2A68"/>
                    </a:solidFill>
                  </a:tcPr>
                </a:tc>
                <a:tc>
                  <a:txBody>
                    <a:bodyPr/>
                    <a:lstStyle/>
                    <a:p>
                      <a:pPr marL="0" marR="0" algn="ctr">
                        <a:lnSpc>
                          <a:spcPct val="107000"/>
                        </a:lnSpc>
                        <a:spcBef>
                          <a:spcPts val="0"/>
                        </a:spcBef>
                        <a:spcAft>
                          <a:spcPts val="0"/>
                        </a:spcAft>
                      </a:pPr>
                      <a:r>
                        <a:rPr lang="hu-HU" sz="1200" dirty="0">
                          <a:effectLst/>
                        </a:rPr>
                        <a:t>Üstökös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ctr">
                        <a:lnSpc>
                          <a:spcPct val="107000"/>
                        </a:lnSpc>
                        <a:spcBef>
                          <a:spcPts val="0"/>
                        </a:spcBef>
                        <a:spcAft>
                          <a:spcPts val="0"/>
                        </a:spcAft>
                      </a:pPr>
                      <a:r>
                        <a:rPr lang="hu-HU" sz="1200" dirty="0">
                          <a:effectLst/>
                        </a:rPr>
                        <a:t>Távolság (km)</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ctr">
                        <a:lnSpc>
                          <a:spcPct val="107000"/>
                        </a:lnSpc>
                        <a:spcBef>
                          <a:spcPts val="0"/>
                        </a:spcBef>
                        <a:spcAft>
                          <a:spcPts val="0"/>
                        </a:spcAft>
                      </a:pPr>
                      <a:r>
                        <a:rPr lang="hu-HU" sz="1200" dirty="0">
                          <a:effectLst/>
                        </a:rPr>
                        <a:t>Különlegesség</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extLst>
                  <a:ext uri="{0D108BD9-81ED-4DB2-BD59-A6C34878D82A}">
                    <a16:rowId xmlns:a16="http://schemas.microsoft.com/office/drawing/2014/main" val="10000"/>
                  </a:ext>
                </a:extLst>
              </a:tr>
              <a:tr h="446338">
                <a:tc>
                  <a:txBody>
                    <a:bodyPr/>
                    <a:lstStyle/>
                    <a:p>
                      <a:pPr marL="0" marR="0" algn="l">
                        <a:lnSpc>
                          <a:spcPct val="107000"/>
                        </a:lnSpc>
                        <a:spcBef>
                          <a:spcPts val="0"/>
                        </a:spcBef>
                        <a:spcAft>
                          <a:spcPts val="0"/>
                        </a:spcAft>
                      </a:pPr>
                      <a:r>
                        <a:rPr lang="hu-HU" sz="1200" dirty="0">
                          <a:effectLst/>
                        </a:rPr>
                        <a:t>ICE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dirty="0">
                          <a:effectLst/>
                        </a:rPr>
                        <a:t>1985.09.11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21P/</a:t>
                      </a:r>
                      <a:r>
                        <a:rPr lang="hu-HU" sz="1200" b="1" dirty="0" err="1">
                          <a:effectLst/>
                        </a:rPr>
                        <a:t>Giacobini-Zinner</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7800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Első elhaladás a csóvában</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1"/>
                  </a:ext>
                </a:extLst>
              </a:tr>
              <a:tr h="218135">
                <a:tc>
                  <a:txBody>
                    <a:bodyPr/>
                    <a:lstStyle/>
                    <a:p>
                      <a:pPr marL="0" marR="0" algn="l">
                        <a:lnSpc>
                          <a:spcPct val="107000"/>
                        </a:lnSpc>
                        <a:spcBef>
                          <a:spcPts val="0"/>
                        </a:spcBef>
                        <a:spcAft>
                          <a:spcPts val="0"/>
                        </a:spcAft>
                      </a:pPr>
                      <a:r>
                        <a:rPr lang="hu-HU" sz="1200" dirty="0">
                          <a:effectLst/>
                        </a:rPr>
                        <a:t>ICE</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dirty="0">
                          <a:effectLst/>
                        </a:rPr>
                        <a:t>1986.05.</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1P/Halley</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~30 millió</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2"/>
                  </a:ext>
                </a:extLst>
              </a:tr>
              <a:tr h="218135">
                <a:tc>
                  <a:txBody>
                    <a:bodyPr/>
                    <a:lstStyle/>
                    <a:p>
                      <a:pPr marL="0" marR="0" algn="l">
                        <a:lnSpc>
                          <a:spcPct val="107000"/>
                        </a:lnSpc>
                        <a:spcBef>
                          <a:spcPts val="0"/>
                        </a:spcBef>
                        <a:spcAft>
                          <a:spcPts val="0"/>
                        </a:spcAft>
                      </a:pPr>
                      <a:r>
                        <a:rPr lang="hu-HU" sz="1200" dirty="0">
                          <a:effectLst/>
                        </a:rPr>
                        <a:t>SUISEI</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dirty="0">
                          <a:effectLst/>
                        </a:rPr>
                        <a:t>1986.03.08</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a:effectLst/>
                        </a:rPr>
                        <a:t>1P/Halley</a:t>
                      </a:r>
                      <a:endParaRPr lang="en-US" sz="1200" b="1">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151000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3"/>
                  </a:ext>
                </a:extLst>
              </a:tr>
              <a:tr h="218135">
                <a:tc>
                  <a:txBody>
                    <a:bodyPr/>
                    <a:lstStyle/>
                    <a:p>
                      <a:pPr marL="0" marR="0" algn="l">
                        <a:lnSpc>
                          <a:spcPct val="107000"/>
                        </a:lnSpc>
                        <a:spcBef>
                          <a:spcPts val="0"/>
                        </a:spcBef>
                        <a:spcAft>
                          <a:spcPts val="0"/>
                        </a:spcAft>
                      </a:pPr>
                      <a:r>
                        <a:rPr lang="hu-HU" sz="1200">
                          <a:effectLst/>
                        </a:rPr>
                        <a:t>SAKIGAKE</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dirty="0">
                          <a:effectLst/>
                        </a:rPr>
                        <a:t>1986.03.11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1P/Halley</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7 millió</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4"/>
                  </a:ext>
                </a:extLst>
              </a:tr>
              <a:tr h="218135">
                <a:tc>
                  <a:txBody>
                    <a:bodyPr/>
                    <a:lstStyle/>
                    <a:p>
                      <a:pPr marL="0" marR="0" algn="l">
                        <a:lnSpc>
                          <a:spcPct val="107000"/>
                        </a:lnSpc>
                        <a:spcBef>
                          <a:spcPts val="0"/>
                        </a:spcBef>
                        <a:spcAft>
                          <a:spcPts val="0"/>
                        </a:spcAft>
                      </a:pPr>
                      <a:r>
                        <a:rPr lang="hu-HU" sz="1200" dirty="0">
                          <a:effectLst/>
                        </a:rPr>
                        <a:t>VEGA 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dirty="0">
                          <a:effectLst/>
                        </a:rPr>
                        <a:t>1986.03.06</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1P/Halley</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8900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 Képek a magról</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5"/>
                  </a:ext>
                </a:extLst>
              </a:tr>
              <a:tr h="218135">
                <a:tc>
                  <a:txBody>
                    <a:bodyPr/>
                    <a:lstStyle/>
                    <a:p>
                      <a:pPr marL="0" marR="0" algn="l">
                        <a:lnSpc>
                          <a:spcPct val="107000"/>
                        </a:lnSpc>
                        <a:spcBef>
                          <a:spcPts val="0"/>
                        </a:spcBef>
                        <a:spcAft>
                          <a:spcPts val="0"/>
                        </a:spcAft>
                      </a:pPr>
                      <a:r>
                        <a:rPr lang="hu-HU" sz="1200" dirty="0">
                          <a:effectLst/>
                        </a:rPr>
                        <a:t>VEGA 2</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1986.03.09</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1P/Halley</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8030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 Képek a magról</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6"/>
                  </a:ext>
                </a:extLst>
              </a:tr>
              <a:tr h="218135">
                <a:tc>
                  <a:txBody>
                    <a:bodyPr/>
                    <a:lstStyle/>
                    <a:p>
                      <a:pPr marL="0" marR="0" algn="l">
                        <a:lnSpc>
                          <a:spcPct val="107000"/>
                        </a:lnSpc>
                        <a:spcBef>
                          <a:spcPts val="0"/>
                        </a:spcBef>
                        <a:spcAft>
                          <a:spcPts val="0"/>
                        </a:spcAft>
                      </a:pPr>
                      <a:r>
                        <a:rPr lang="hu-HU" sz="1200" dirty="0">
                          <a:effectLst/>
                        </a:rPr>
                        <a:t>GIOTTO</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dirty="0">
                          <a:effectLst/>
                        </a:rPr>
                        <a:t>1986.03.14</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1P/Halley</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600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 </a:t>
                      </a:r>
                      <a:r>
                        <a:rPr lang="hu-HU" sz="1200" dirty="0" err="1">
                          <a:effectLst/>
                        </a:rPr>
                        <a:t>Diamágneses</a:t>
                      </a:r>
                      <a:r>
                        <a:rPr lang="hu-HU" sz="1200" dirty="0">
                          <a:effectLst/>
                        </a:rPr>
                        <a:t> üreg</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7"/>
                  </a:ext>
                </a:extLst>
              </a:tr>
              <a:tr h="446338">
                <a:tc>
                  <a:txBody>
                    <a:bodyPr/>
                    <a:lstStyle/>
                    <a:p>
                      <a:pPr marL="0" marR="0" algn="l">
                        <a:lnSpc>
                          <a:spcPct val="107000"/>
                        </a:lnSpc>
                        <a:spcBef>
                          <a:spcPts val="0"/>
                        </a:spcBef>
                        <a:spcAft>
                          <a:spcPts val="0"/>
                        </a:spcAft>
                      </a:pPr>
                      <a:r>
                        <a:rPr lang="hu-HU" sz="1200" dirty="0">
                          <a:effectLst/>
                        </a:rPr>
                        <a:t>GIOTTO</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1992.07.10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26P/</a:t>
                      </a:r>
                      <a:r>
                        <a:rPr lang="hu-HU" sz="1200" b="1" dirty="0" err="1">
                          <a:effectLst/>
                        </a:rPr>
                        <a:t>Grigg-Skjellerup</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200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8"/>
                  </a:ext>
                </a:extLst>
              </a:tr>
              <a:tr h="218135">
                <a:tc>
                  <a:txBody>
                    <a:bodyPr/>
                    <a:lstStyle/>
                    <a:p>
                      <a:pPr marL="0" marR="0" algn="l">
                        <a:lnSpc>
                          <a:spcPct val="107000"/>
                        </a:lnSpc>
                        <a:spcBef>
                          <a:spcPts val="0"/>
                        </a:spcBef>
                        <a:spcAft>
                          <a:spcPts val="0"/>
                        </a:spcAft>
                      </a:pPr>
                      <a:r>
                        <a:rPr lang="hu-HU" sz="1200">
                          <a:effectLst/>
                        </a:rPr>
                        <a:t>DS1</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2001.09.22</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a:effectLst/>
                        </a:rPr>
                        <a:t>19P/Borrelly</a:t>
                      </a:r>
                      <a:endParaRPr lang="en-US" sz="1200" b="1">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2000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 </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09"/>
                  </a:ext>
                </a:extLst>
              </a:tr>
              <a:tr h="446338">
                <a:tc>
                  <a:txBody>
                    <a:bodyPr/>
                    <a:lstStyle/>
                    <a:p>
                      <a:pPr marL="0" marR="0" algn="l">
                        <a:lnSpc>
                          <a:spcPct val="107000"/>
                        </a:lnSpc>
                        <a:spcBef>
                          <a:spcPts val="0"/>
                        </a:spcBef>
                        <a:spcAft>
                          <a:spcPts val="0"/>
                        </a:spcAft>
                      </a:pPr>
                      <a:r>
                        <a:rPr lang="hu-HU" sz="1200" dirty="0">
                          <a:effectLst/>
                        </a:rPr>
                        <a:t>STARDUST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2004.01.02</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a:effectLst/>
                        </a:rPr>
                        <a:t>81P/Wild 2</a:t>
                      </a:r>
                      <a:endParaRPr lang="en-US" sz="1200" b="1">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240</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Első </a:t>
                      </a:r>
                      <a:r>
                        <a:rPr lang="hu-HU" sz="1200" dirty="0" err="1">
                          <a:effectLst/>
                        </a:rPr>
                        <a:t>mintavisszahozatal</a:t>
                      </a:r>
                      <a:r>
                        <a:rPr lang="hu-HU" sz="1200" dirty="0">
                          <a:effectLst/>
                        </a:rPr>
                        <a:t> a csóvából</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10"/>
                  </a:ext>
                </a:extLst>
              </a:tr>
              <a:tr h="446338">
                <a:tc>
                  <a:txBody>
                    <a:bodyPr/>
                    <a:lstStyle/>
                    <a:p>
                      <a:pPr marL="0" marR="0" algn="l">
                        <a:lnSpc>
                          <a:spcPct val="107000"/>
                        </a:lnSpc>
                        <a:spcBef>
                          <a:spcPts val="0"/>
                        </a:spcBef>
                        <a:spcAft>
                          <a:spcPts val="0"/>
                        </a:spcAft>
                      </a:pPr>
                      <a:r>
                        <a:rPr lang="hu-HU" sz="1200" dirty="0">
                          <a:effectLst/>
                        </a:rPr>
                        <a:t>DEEP IMPACT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2005.07.04</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9P/</a:t>
                      </a:r>
                      <a:r>
                        <a:rPr lang="hu-HU" sz="1200" b="1" dirty="0" err="1">
                          <a:effectLst/>
                        </a:rPr>
                        <a:t>Tempel</a:t>
                      </a:r>
                      <a:r>
                        <a:rPr lang="hu-HU" sz="1200" b="1" dirty="0">
                          <a:effectLst/>
                        </a:rPr>
                        <a:t> 1</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500 (+</a:t>
                      </a:r>
                      <a:r>
                        <a:rPr lang="hu-HU" sz="1200" dirty="0" err="1">
                          <a:effectLst/>
                        </a:rPr>
                        <a:t>impactor</a:t>
                      </a:r>
                      <a:r>
                        <a:rPr lang="hu-HU" sz="1200" dirty="0">
                          <a:effectLst/>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Első érintkezés a felszínnel</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11"/>
                  </a:ext>
                </a:extLst>
              </a:tr>
              <a:tr h="237083">
                <a:tc>
                  <a:txBody>
                    <a:bodyPr/>
                    <a:lstStyle/>
                    <a:p>
                      <a:pPr marL="0" marR="0" algn="l">
                        <a:lnSpc>
                          <a:spcPct val="107000"/>
                        </a:lnSpc>
                        <a:spcBef>
                          <a:spcPts val="0"/>
                        </a:spcBef>
                        <a:spcAft>
                          <a:spcPts val="0"/>
                        </a:spcAft>
                      </a:pPr>
                      <a:r>
                        <a:rPr lang="hu-HU" sz="1200" dirty="0">
                          <a:effectLst/>
                        </a:rPr>
                        <a:t>STARDUST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2011.02.14</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9P/</a:t>
                      </a:r>
                      <a:r>
                        <a:rPr lang="hu-HU" sz="1200" b="1" dirty="0" err="1">
                          <a:effectLst/>
                        </a:rPr>
                        <a:t>Tempel</a:t>
                      </a:r>
                      <a:r>
                        <a:rPr lang="hu-HU" sz="1200" b="1" dirty="0">
                          <a:effectLst/>
                        </a:rPr>
                        <a:t> 1</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181</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12"/>
                  </a:ext>
                </a:extLst>
              </a:tr>
              <a:tr h="240339">
                <a:tc>
                  <a:txBody>
                    <a:bodyPr/>
                    <a:lstStyle/>
                    <a:p>
                      <a:pPr marL="0" marR="0" algn="l">
                        <a:lnSpc>
                          <a:spcPct val="107000"/>
                        </a:lnSpc>
                        <a:spcBef>
                          <a:spcPts val="0"/>
                        </a:spcBef>
                        <a:spcAft>
                          <a:spcPts val="0"/>
                        </a:spcAft>
                      </a:pPr>
                      <a:r>
                        <a:rPr lang="hu-HU" sz="1200" dirty="0">
                          <a:effectLst/>
                        </a:rPr>
                        <a:t>EPOXI</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2010.11.04</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a:effectLst/>
                        </a:rPr>
                        <a:t>103P/Hartley 2 </a:t>
                      </a:r>
                      <a:endParaRPr lang="en-US" sz="1200" b="1">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a:effectLst/>
                        </a:rPr>
                        <a:t>700</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13"/>
                  </a:ext>
                </a:extLst>
              </a:tr>
              <a:tr h="446338">
                <a:tc>
                  <a:txBody>
                    <a:bodyPr/>
                    <a:lstStyle/>
                    <a:p>
                      <a:pPr marL="0" marR="0" algn="l">
                        <a:lnSpc>
                          <a:spcPct val="107000"/>
                        </a:lnSpc>
                        <a:spcBef>
                          <a:spcPts val="0"/>
                        </a:spcBef>
                        <a:spcAft>
                          <a:spcPts val="0"/>
                        </a:spcAft>
                      </a:pPr>
                      <a:r>
                        <a:rPr lang="hu-HU" sz="1200" dirty="0">
                          <a:effectLst/>
                        </a:rPr>
                        <a:t>ROSETTA</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2E2A68"/>
                    </a:solidFill>
                  </a:tcPr>
                </a:tc>
                <a:tc>
                  <a:txBody>
                    <a:bodyPr/>
                    <a:lstStyle/>
                    <a:p>
                      <a:pPr marL="0" marR="0" algn="just">
                        <a:lnSpc>
                          <a:spcPct val="107000"/>
                        </a:lnSpc>
                        <a:spcBef>
                          <a:spcPts val="0"/>
                        </a:spcBef>
                        <a:spcAft>
                          <a:spcPts val="0"/>
                        </a:spcAft>
                      </a:pPr>
                      <a:r>
                        <a:rPr lang="hu-HU" sz="1200">
                          <a:effectLst/>
                        </a:rPr>
                        <a:t>2014-2016</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2500" marR="23592" marT="0" marB="0" anchor="ctr">
                    <a:solidFill>
                      <a:srgbClr val="D5F5EA"/>
                    </a:solidFill>
                  </a:tcPr>
                </a:tc>
                <a:tc>
                  <a:txBody>
                    <a:bodyPr/>
                    <a:lstStyle/>
                    <a:p>
                      <a:pPr marL="0" marR="0" algn="just">
                        <a:lnSpc>
                          <a:spcPct val="107000"/>
                        </a:lnSpc>
                        <a:spcBef>
                          <a:spcPts val="0"/>
                        </a:spcBef>
                        <a:spcAft>
                          <a:spcPts val="0"/>
                        </a:spcAft>
                      </a:pPr>
                      <a:r>
                        <a:rPr lang="hu-HU" sz="1200" b="1" dirty="0">
                          <a:effectLst/>
                        </a:rPr>
                        <a:t>67P/</a:t>
                      </a:r>
                      <a:r>
                        <a:rPr lang="hu-HU" sz="1200" b="1" dirty="0" err="1">
                          <a:effectLst/>
                        </a:rPr>
                        <a:t>Csurjumov-Geraszimenko</a:t>
                      </a: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10-100-1000</a:t>
                      </a:r>
                      <a:r>
                        <a:rPr lang="hu-HU" sz="1200" baseline="0" dirty="0">
                          <a:effectLst/>
                        </a:rPr>
                        <a:t> </a:t>
                      </a:r>
                      <a:r>
                        <a:rPr lang="hu-HU" sz="1200" dirty="0">
                          <a:effectLst/>
                        </a:rPr>
                        <a:t>(+</a:t>
                      </a:r>
                      <a:r>
                        <a:rPr lang="hu-HU" sz="1200" dirty="0" err="1">
                          <a:effectLst/>
                        </a:rPr>
                        <a:t>lander</a:t>
                      </a:r>
                      <a:r>
                        <a:rPr lang="hu-HU" sz="1200" dirty="0">
                          <a:effectLst/>
                        </a:rPr>
                        <a:t>)</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tc>
                  <a:txBody>
                    <a:bodyPr/>
                    <a:lstStyle/>
                    <a:p>
                      <a:pPr marL="0" marR="0" algn="just">
                        <a:lnSpc>
                          <a:spcPct val="107000"/>
                        </a:lnSpc>
                        <a:spcBef>
                          <a:spcPts val="0"/>
                        </a:spcBef>
                        <a:spcAft>
                          <a:spcPts val="0"/>
                        </a:spcAft>
                      </a:pPr>
                      <a:r>
                        <a:rPr lang="hu-HU" sz="1200" dirty="0">
                          <a:effectLst/>
                        </a:rPr>
                        <a:t>Első keringőegység, első landolás</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23592" marR="23592" marT="0" marB="0" anchor="ctr">
                    <a:solidFill>
                      <a:srgbClr val="D5F5EA"/>
                    </a:solidFill>
                  </a:tcPr>
                </a:tc>
                <a:extLst>
                  <a:ext uri="{0D108BD9-81ED-4DB2-BD59-A6C34878D82A}">
                    <a16:rowId xmlns:a16="http://schemas.microsoft.com/office/drawing/2014/main" val="10014"/>
                  </a:ext>
                </a:extLst>
              </a:tr>
            </a:tbl>
          </a:graphicData>
        </a:graphic>
      </p:graphicFrame>
      <p:pic>
        <p:nvPicPr>
          <p:cNvPr id="14" name="Kép 13"/>
          <p:cNvPicPr>
            <a:picLocks noChangeAspect="1"/>
          </p:cNvPicPr>
          <p:nvPr/>
        </p:nvPicPr>
        <p:blipFill rotWithShape="1">
          <a:blip r:embed="rId7"/>
          <a:srcRect l="963" t="17247" r="9115"/>
          <a:stretch/>
        </p:blipFill>
        <p:spPr>
          <a:xfrm>
            <a:off x="629" y="1050638"/>
            <a:ext cx="1983737" cy="2403802"/>
          </a:xfrm>
          <a:prstGeom prst="rect">
            <a:avLst/>
          </a:prstGeom>
        </p:spPr>
      </p:pic>
    </p:spTree>
    <p:extLst>
      <p:ext uri="{BB962C8B-B14F-4D97-AF65-F5344CB8AC3E}">
        <p14:creationId xmlns:p14="http://schemas.microsoft.com/office/powerpoint/2010/main" val="156238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ép 9">
            <a:extLst>
              <a:ext uri="{FF2B5EF4-FFF2-40B4-BE49-F238E27FC236}">
                <a16:creationId xmlns:a16="http://schemas.microsoft.com/office/drawing/2014/main" id="{92A72D92-E550-4E4C-BB9E-5BBFECC1E3BF}"/>
              </a:ext>
            </a:extLst>
          </p:cNvPr>
          <p:cNvPicPr>
            <a:picLocks noChangeAspect="1"/>
          </p:cNvPicPr>
          <p:nvPr/>
        </p:nvPicPr>
        <p:blipFill rotWithShape="1">
          <a:blip r:embed="rId3">
            <a:extLst>
              <a:ext uri="{28A0092B-C50C-407E-A947-70E740481C1C}">
                <a14:useLocalDpi xmlns:a14="http://schemas.microsoft.com/office/drawing/2010/main" val="0"/>
              </a:ext>
            </a:extLst>
          </a:blip>
          <a:srcRect l="4725" t="14046" r="17322" b="1149"/>
          <a:stretch/>
        </p:blipFill>
        <p:spPr>
          <a:xfrm flipH="1">
            <a:off x="0" y="0"/>
            <a:ext cx="9144000" cy="6631709"/>
          </a:xfrm>
          <a:prstGeom prst="rect">
            <a:avLst/>
          </a:prstGeom>
        </p:spPr>
      </p:pic>
      <p:sp>
        <p:nvSpPr>
          <p:cNvPr id="2" name="Cím 1"/>
          <p:cNvSpPr>
            <a:spLocks noGrp="1"/>
          </p:cNvSpPr>
          <p:nvPr>
            <p:ph type="title"/>
          </p:nvPr>
        </p:nvSpPr>
        <p:spPr>
          <a:xfrm>
            <a:off x="129886" y="136524"/>
            <a:ext cx="7886700" cy="1443732"/>
          </a:xfrm>
        </p:spPr>
        <p:txBody>
          <a:bodyPr anchor="t">
            <a:normAutofit/>
          </a:bodyPr>
          <a:lstStyle/>
          <a:p>
            <a:pPr algn="l">
              <a:lnSpc>
                <a:spcPct val="100000"/>
              </a:lnSpc>
            </a:pPr>
            <a:r>
              <a:rPr lang="hu-HU" dirty="0"/>
              <a:t>A </a:t>
            </a:r>
            <a:r>
              <a:rPr lang="hu-HU" dirty="0" err="1"/>
              <a:t>Rosetta</a:t>
            </a:r>
            <a:r>
              <a:rPr lang="hu-HU" dirty="0"/>
              <a:t> misszió</a:t>
            </a:r>
            <a:br>
              <a:rPr lang="hu-HU" dirty="0"/>
            </a:br>
            <a:r>
              <a:rPr lang="hu-HU" dirty="0"/>
              <a:t>(2004-2016)</a:t>
            </a:r>
          </a:p>
        </p:txBody>
      </p:sp>
      <p:sp>
        <p:nvSpPr>
          <p:cNvPr id="3" name="Dátum helye 2">
            <a:extLst>
              <a:ext uri="{FF2B5EF4-FFF2-40B4-BE49-F238E27FC236}">
                <a16:creationId xmlns:a16="http://schemas.microsoft.com/office/drawing/2014/main" id="{90425AA9-AAA8-420E-AAED-40A17C46C41A}"/>
              </a:ext>
            </a:extLst>
          </p:cNvPr>
          <p:cNvSpPr>
            <a:spLocks noGrp="1"/>
          </p:cNvSpPr>
          <p:nvPr>
            <p:ph type="dt" sz="half" idx="10"/>
          </p:nvPr>
        </p:nvSpPr>
        <p:spPr/>
        <p:txBody>
          <a:bodyPr/>
          <a:lstStyle/>
          <a:p>
            <a:fld id="{19B22D9A-0B56-43A9-88C8-34B2611FF795}"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4</a:t>
            </a:fld>
            <a:endParaRPr lang="hu-HU"/>
          </a:p>
        </p:txBody>
      </p:sp>
      <p:sp>
        <p:nvSpPr>
          <p:cNvPr id="7" name="Szövegdoboz 6"/>
          <p:cNvSpPr txBox="1"/>
          <p:nvPr/>
        </p:nvSpPr>
        <p:spPr>
          <a:xfrm>
            <a:off x="3354573" y="2347247"/>
            <a:ext cx="5656480" cy="3662541"/>
          </a:xfrm>
          <a:prstGeom prst="rect">
            <a:avLst/>
          </a:prstGeom>
          <a:noFill/>
        </p:spPr>
        <p:txBody>
          <a:bodyPr wrap="square">
            <a:spAutoFit/>
          </a:bodyPr>
          <a:lstStyle/>
          <a:p>
            <a:pPr>
              <a:defRPr/>
            </a:pPr>
            <a:r>
              <a:rPr lang="hu-HU" sz="2000" dirty="0"/>
              <a:t>Két fő komponens</a:t>
            </a:r>
          </a:p>
          <a:p>
            <a:pPr marL="720725" lvl="1" indent="-263525">
              <a:buFont typeface="Arial" pitchFamily="34" charset="0"/>
              <a:buChar char="•"/>
              <a:defRPr/>
            </a:pPr>
            <a:r>
              <a:rPr lang="hu-HU" sz="2000" dirty="0"/>
              <a:t>keringő egység (</a:t>
            </a:r>
            <a:r>
              <a:rPr lang="hu-HU" sz="2000" b="1" dirty="0" err="1"/>
              <a:t>Rosetta</a:t>
            </a:r>
            <a:r>
              <a:rPr lang="hu-HU" sz="2000" dirty="0"/>
              <a:t>)</a:t>
            </a:r>
          </a:p>
          <a:p>
            <a:pPr lvl="2">
              <a:buFont typeface="Arial" pitchFamily="34" charset="0"/>
              <a:buChar char="•"/>
              <a:defRPr/>
            </a:pPr>
            <a:r>
              <a:rPr lang="hu-HU" dirty="0"/>
              <a:t> </a:t>
            </a:r>
            <a:r>
              <a:rPr lang="hu-HU" dirty="0" err="1"/>
              <a:t>végigköveti</a:t>
            </a:r>
            <a:r>
              <a:rPr lang="hu-HU" dirty="0"/>
              <a:t> az aktivitás változását</a:t>
            </a:r>
          </a:p>
          <a:p>
            <a:pPr lvl="2">
              <a:buFont typeface="Arial" pitchFamily="34" charset="0"/>
              <a:buChar char="•"/>
              <a:defRPr/>
            </a:pPr>
            <a:r>
              <a:rPr lang="hu-HU" dirty="0"/>
              <a:t> 11 műszer(csoport):</a:t>
            </a:r>
          </a:p>
          <a:p>
            <a:pPr lvl="3">
              <a:buFont typeface="Arial" pitchFamily="34" charset="0"/>
              <a:buChar char="•"/>
              <a:defRPr/>
            </a:pPr>
            <a:r>
              <a:rPr lang="hu-HU" dirty="0"/>
              <a:t> kamerák: mikrohullám, IR, látható, UV </a:t>
            </a:r>
          </a:p>
          <a:p>
            <a:pPr lvl="3">
              <a:defRPr/>
            </a:pPr>
            <a:r>
              <a:rPr lang="hu-HU" sz="1600" i="1" dirty="0"/>
              <a:t>(</a:t>
            </a:r>
            <a:r>
              <a:rPr lang="hu-HU" sz="1600" i="1" dirty="0" err="1"/>
              <a:t>MIRO</a:t>
            </a:r>
            <a:r>
              <a:rPr lang="hu-HU" sz="1600" i="1" dirty="0"/>
              <a:t>, OSIRIS, </a:t>
            </a:r>
            <a:r>
              <a:rPr lang="hu-HU" sz="1600" i="1" dirty="0" err="1"/>
              <a:t>VIRTIS</a:t>
            </a:r>
            <a:r>
              <a:rPr lang="hu-HU" sz="1600" i="1" dirty="0"/>
              <a:t>, ALICE)</a:t>
            </a:r>
          </a:p>
          <a:p>
            <a:pPr lvl="3">
              <a:buFont typeface="Arial" pitchFamily="34" charset="0"/>
              <a:buChar char="•"/>
              <a:defRPr/>
            </a:pPr>
            <a:r>
              <a:rPr lang="hu-HU" dirty="0"/>
              <a:t> lokális (in situ) mérések </a:t>
            </a:r>
            <a:r>
              <a:rPr lang="hu-HU" sz="1600" i="1" dirty="0"/>
              <a:t>(COSIMA, GIADA, MIDAS, ROSINA, RPC)</a:t>
            </a:r>
          </a:p>
          <a:p>
            <a:pPr lvl="3">
              <a:buFont typeface="Arial" pitchFamily="34" charset="0"/>
              <a:buChar char="•"/>
              <a:defRPr/>
            </a:pPr>
            <a:r>
              <a:rPr lang="hu-HU" dirty="0"/>
              <a:t>  </a:t>
            </a:r>
            <a:r>
              <a:rPr lang="hu-HU" dirty="0" err="1"/>
              <a:t>radio</a:t>
            </a:r>
            <a:r>
              <a:rPr lang="hu-HU" dirty="0"/>
              <a:t> </a:t>
            </a:r>
            <a:r>
              <a:rPr lang="hu-HU" dirty="0" err="1"/>
              <a:t>science</a:t>
            </a:r>
            <a:r>
              <a:rPr lang="hu-HU" dirty="0"/>
              <a:t> </a:t>
            </a:r>
            <a:r>
              <a:rPr lang="hu-HU" sz="1600" i="1" dirty="0"/>
              <a:t>(RSI, CONSERT)</a:t>
            </a:r>
          </a:p>
          <a:p>
            <a:pPr marL="720725" lvl="1" indent="-263525">
              <a:buFont typeface="Arial" pitchFamily="34" charset="0"/>
              <a:buChar char="•"/>
              <a:defRPr/>
            </a:pPr>
            <a:r>
              <a:rPr lang="hu-HU" sz="2000" dirty="0"/>
              <a:t>leszálló egység (</a:t>
            </a:r>
            <a:r>
              <a:rPr lang="hu-HU" sz="2000" b="1" dirty="0" err="1"/>
              <a:t>Philae</a:t>
            </a:r>
            <a:r>
              <a:rPr lang="hu-HU" dirty="0"/>
              <a:t>)</a:t>
            </a:r>
          </a:p>
          <a:p>
            <a:pPr lvl="2">
              <a:buFont typeface="Arial" pitchFamily="34" charset="0"/>
              <a:buChar char="•"/>
              <a:defRPr/>
            </a:pPr>
            <a:r>
              <a:rPr lang="hu-HU" dirty="0"/>
              <a:t> 10 műszer(csoport): </a:t>
            </a:r>
            <a:r>
              <a:rPr lang="en-US" sz="1600" i="1" dirty="0"/>
              <a:t>APXS, COSAC, Ptolemy, </a:t>
            </a:r>
            <a:r>
              <a:rPr lang="hu-HU" sz="1600" i="1" dirty="0"/>
              <a:t>C</a:t>
            </a:r>
            <a:r>
              <a:rPr lang="en-US" sz="1600" i="1" dirty="0"/>
              <a:t>IVA, ROLIS, CONSERT, MUPUS, ROMAP, SESAME, SD2</a:t>
            </a:r>
          </a:p>
        </p:txBody>
      </p:sp>
      <p:sp>
        <p:nvSpPr>
          <p:cNvPr id="8" name="Szövegdoboz 7"/>
          <p:cNvSpPr txBox="1"/>
          <p:nvPr/>
        </p:nvSpPr>
        <p:spPr>
          <a:xfrm>
            <a:off x="153287" y="2421135"/>
            <a:ext cx="3047999" cy="2062103"/>
          </a:xfrm>
          <a:prstGeom prst="rect">
            <a:avLst/>
          </a:prstGeom>
          <a:solidFill>
            <a:schemeClr val="accent2">
              <a:lumMod val="40000"/>
              <a:lumOff val="60000"/>
              <a:alpha val="75000"/>
            </a:schemeClr>
          </a:solidFill>
          <a:ln>
            <a:solidFill>
              <a:schemeClr val="accent2">
                <a:lumMod val="75000"/>
              </a:schemeClr>
            </a:solidFill>
          </a:ln>
        </p:spPr>
        <p:txBody>
          <a:bodyPr wrap="square">
            <a:spAutoFit/>
          </a:bodyPr>
          <a:lstStyle/>
          <a:p>
            <a:pPr>
              <a:defRPr/>
            </a:pPr>
            <a:r>
              <a:rPr lang="hu-HU" sz="2000" b="1" dirty="0">
                <a:solidFill>
                  <a:schemeClr val="bg1"/>
                </a:solidFill>
              </a:rPr>
              <a:t>Elsőként:</a:t>
            </a:r>
          </a:p>
          <a:p>
            <a:pPr lvl="1">
              <a:buFont typeface="Arial" pitchFamily="34" charset="0"/>
              <a:buChar char="•"/>
              <a:defRPr/>
            </a:pPr>
            <a:r>
              <a:rPr lang="hu-HU" dirty="0">
                <a:solidFill>
                  <a:schemeClr val="bg1"/>
                </a:solidFill>
              </a:rPr>
              <a:t> állt pályára egy üstökös (67P) körül</a:t>
            </a:r>
          </a:p>
          <a:p>
            <a:pPr lvl="1">
              <a:buFont typeface="Arial" pitchFamily="34" charset="0"/>
              <a:buChar char="•"/>
              <a:defRPr/>
            </a:pPr>
            <a:r>
              <a:rPr lang="hu-HU" dirty="0">
                <a:solidFill>
                  <a:schemeClr val="bg1"/>
                </a:solidFill>
              </a:rPr>
              <a:t> vizsgálta részletesen</a:t>
            </a:r>
          </a:p>
          <a:p>
            <a:pPr lvl="1">
              <a:buFont typeface="Arial" pitchFamily="34" charset="0"/>
              <a:buChar char="•"/>
              <a:defRPr/>
            </a:pPr>
            <a:r>
              <a:rPr lang="hu-HU" dirty="0">
                <a:solidFill>
                  <a:schemeClr val="bg1"/>
                </a:solidFill>
              </a:rPr>
              <a:t> követte végig az aktivitást kezdetektől a maximumig</a:t>
            </a:r>
          </a:p>
        </p:txBody>
      </p:sp>
      <p:sp>
        <p:nvSpPr>
          <p:cNvPr id="9" name="Szövegdoboz 8"/>
          <p:cNvSpPr txBox="1"/>
          <p:nvPr/>
        </p:nvSpPr>
        <p:spPr>
          <a:xfrm>
            <a:off x="153287" y="4709160"/>
            <a:ext cx="3048000" cy="1231106"/>
          </a:xfrm>
          <a:prstGeom prst="rect">
            <a:avLst/>
          </a:prstGeom>
          <a:solidFill>
            <a:schemeClr val="accent2">
              <a:lumMod val="40000"/>
              <a:lumOff val="60000"/>
              <a:alpha val="75000"/>
            </a:schemeClr>
          </a:solidFill>
          <a:ln>
            <a:solidFill>
              <a:schemeClr val="accent2">
                <a:lumMod val="75000"/>
              </a:schemeClr>
            </a:solidFill>
          </a:ln>
        </p:spPr>
        <p:txBody>
          <a:bodyPr>
            <a:spAutoFit/>
          </a:bodyPr>
          <a:lstStyle/>
          <a:p>
            <a:pPr>
              <a:defRPr/>
            </a:pPr>
            <a:r>
              <a:rPr lang="hu-HU" sz="2000" b="1" dirty="0">
                <a:solidFill>
                  <a:schemeClr val="bg1"/>
                </a:solidFill>
              </a:rPr>
              <a:t>Elsőként:</a:t>
            </a:r>
          </a:p>
          <a:p>
            <a:pPr lvl="1">
              <a:buFont typeface="Arial" pitchFamily="34" charset="0"/>
              <a:buChar char="•"/>
              <a:defRPr/>
            </a:pPr>
            <a:r>
              <a:rPr lang="hu-HU" dirty="0">
                <a:solidFill>
                  <a:schemeClr val="bg1"/>
                </a:solidFill>
              </a:rPr>
              <a:t> szállt le a felszínre, és vizsgálta a helyszínen az üstökös magot</a:t>
            </a:r>
            <a:endParaRPr lang="en-US" dirty="0">
              <a:solidFill>
                <a:schemeClr val="bg1"/>
              </a:solidFill>
            </a:endParaRPr>
          </a:p>
        </p:txBody>
      </p:sp>
    </p:spTree>
    <p:extLst>
      <p:ext uri="{BB962C8B-B14F-4D97-AF65-F5344CB8AC3E}">
        <p14:creationId xmlns:p14="http://schemas.microsoft.com/office/powerpoint/2010/main" val="335255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9123" y="136524"/>
            <a:ext cx="7886700" cy="803274"/>
          </a:xfrm>
        </p:spPr>
        <p:txBody>
          <a:bodyPr anchor="t"/>
          <a:lstStyle/>
          <a:p>
            <a:pPr algn="l">
              <a:lnSpc>
                <a:spcPct val="100000"/>
              </a:lnSpc>
            </a:pPr>
            <a:r>
              <a:rPr lang="hu-HU" dirty="0"/>
              <a:t>Magyar részvétel</a:t>
            </a:r>
          </a:p>
        </p:txBody>
      </p:sp>
      <p:sp>
        <p:nvSpPr>
          <p:cNvPr id="3" name="Dátum helye 2">
            <a:extLst>
              <a:ext uri="{FF2B5EF4-FFF2-40B4-BE49-F238E27FC236}">
                <a16:creationId xmlns:a16="http://schemas.microsoft.com/office/drawing/2014/main" id="{1DA25AF9-4C16-4DF0-A1C2-3C273F05622A}"/>
              </a:ext>
            </a:extLst>
          </p:cNvPr>
          <p:cNvSpPr>
            <a:spLocks noGrp="1"/>
          </p:cNvSpPr>
          <p:nvPr>
            <p:ph type="dt" sz="half" idx="10"/>
          </p:nvPr>
        </p:nvSpPr>
        <p:spPr/>
        <p:txBody>
          <a:bodyPr/>
          <a:lstStyle/>
          <a:p>
            <a:fld id="{2EF63C16-C501-4DC1-8893-DAFC3D4B0D5D}"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sp>
        <p:nvSpPr>
          <p:cNvPr id="5" name="Dia számának helye 4"/>
          <p:cNvSpPr>
            <a:spLocks noGrp="1"/>
          </p:cNvSpPr>
          <p:nvPr>
            <p:ph type="sldNum" sz="quarter" idx="12"/>
          </p:nvPr>
        </p:nvSpPr>
        <p:spPr/>
        <p:txBody>
          <a:bodyPr/>
          <a:lstStyle/>
          <a:p>
            <a:fld id="{10020C4B-FF6E-4558-BFE2-91C8DE5D427C}" type="slidenum">
              <a:rPr lang="hu-HU" smtClean="0"/>
              <a:t>5</a:t>
            </a:fld>
            <a:endParaRPr lang="hu-HU"/>
          </a:p>
        </p:txBody>
      </p:sp>
      <p:sp>
        <p:nvSpPr>
          <p:cNvPr id="6" name="Szövegdoboz 5"/>
          <p:cNvSpPr txBox="1"/>
          <p:nvPr/>
        </p:nvSpPr>
        <p:spPr>
          <a:xfrm>
            <a:off x="374268" y="1580013"/>
            <a:ext cx="4340514" cy="3170099"/>
          </a:xfrm>
          <a:prstGeom prst="rect">
            <a:avLst/>
          </a:prstGeom>
          <a:noFill/>
        </p:spPr>
        <p:txBody>
          <a:bodyPr wrap="square" rtlCol="0">
            <a:spAutoFit/>
          </a:bodyPr>
          <a:lstStyle/>
          <a:p>
            <a:pPr marL="285750" indent="-285750">
              <a:buFont typeface="Arial" panose="020B0604020202020204" pitchFamily="34" charset="0"/>
              <a:buChar char="•"/>
            </a:pPr>
            <a:r>
              <a:rPr lang="hu-HU" sz="2000" dirty="0" err="1"/>
              <a:t>Rosetta</a:t>
            </a:r>
            <a:r>
              <a:rPr lang="hu-HU" sz="2000" dirty="0"/>
              <a:t> keringő egység</a:t>
            </a:r>
          </a:p>
          <a:p>
            <a:pPr marL="742950" lvl="1" indent="-285750">
              <a:buFont typeface="Arial" panose="020B0604020202020204" pitchFamily="34" charset="0"/>
              <a:buChar char="•"/>
            </a:pPr>
            <a:r>
              <a:rPr lang="hu-HU" sz="2000" dirty="0"/>
              <a:t>RPC működtetés és adatfeldolgozás (Wigner)</a:t>
            </a:r>
          </a:p>
          <a:p>
            <a:endParaRPr lang="hu-HU" sz="2000" dirty="0"/>
          </a:p>
          <a:p>
            <a:pPr marL="285750" indent="-285750">
              <a:buFont typeface="Arial" panose="020B0604020202020204" pitchFamily="34" charset="0"/>
              <a:buChar char="•"/>
            </a:pPr>
            <a:r>
              <a:rPr lang="hu-HU" sz="2000" dirty="0" err="1"/>
              <a:t>Philae</a:t>
            </a:r>
            <a:r>
              <a:rPr lang="hu-HU" sz="2000" dirty="0"/>
              <a:t> </a:t>
            </a:r>
            <a:r>
              <a:rPr lang="hu-HU" sz="2000" dirty="0" err="1"/>
              <a:t>lander</a:t>
            </a:r>
            <a:endParaRPr lang="hu-HU" sz="2000" dirty="0"/>
          </a:p>
          <a:p>
            <a:pPr marL="742950" lvl="1" indent="-285750">
              <a:buFont typeface="Arial" panose="020B0604020202020204" pitchFamily="34" charset="0"/>
              <a:buChar char="•"/>
            </a:pPr>
            <a:r>
              <a:rPr lang="hu-HU" sz="2000" dirty="0"/>
              <a:t>Központi számítógép tervezése és szoftvere (Wigner)</a:t>
            </a:r>
          </a:p>
          <a:p>
            <a:pPr marL="742950" lvl="1" indent="-285750">
              <a:buFont typeface="Arial" panose="020B0604020202020204" pitchFamily="34" charset="0"/>
              <a:buChar char="•"/>
            </a:pPr>
            <a:r>
              <a:rPr lang="hu-HU" sz="2000" dirty="0"/>
              <a:t>Energiaellátó rendszer (BME)</a:t>
            </a:r>
          </a:p>
          <a:p>
            <a:pPr marL="742950" lvl="1" indent="-285750">
              <a:buFont typeface="Arial" panose="020B0604020202020204" pitchFamily="34" charset="0"/>
              <a:buChar char="•"/>
            </a:pPr>
            <a:r>
              <a:rPr lang="hu-HU" sz="2000" dirty="0"/>
              <a:t>Műszerek: plazma, por (EK)</a:t>
            </a:r>
          </a:p>
        </p:txBody>
      </p:sp>
      <p:pic>
        <p:nvPicPr>
          <p:cNvPr id="8" name="Kép 7">
            <a:extLst>
              <a:ext uri="{FF2B5EF4-FFF2-40B4-BE49-F238E27FC236}">
                <a16:creationId xmlns:a16="http://schemas.microsoft.com/office/drawing/2014/main" id="{54CA70F6-B638-4B13-BCDA-64AAABB0BE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9596" b="3681"/>
          <a:stretch/>
        </p:blipFill>
        <p:spPr>
          <a:xfrm>
            <a:off x="5058767" y="1580013"/>
            <a:ext cx="3661546" cy="3031646"/>
          </a:xfrm>
          <a:prstGeom prst="rect">
            <a:avLst/>
          </a:prstGeom>
        </p:spPr>
      </p:pic>
      <p:sp>
        <p:nvSpPr>
          <p:cNvPr id="9" name="Szövegdoboz 8">
            <a:extLst>
              <a:ext uri="{FF2B5EF4-FFF2-40B4-BE49-F238E27FC236}">
                <a16:creationId xmlns:a16="http://schemas.microsoft.com/office/drawing/2014/main" id="{87F8BCAB-0777-4C44-8A2F-0D811C7EC5AF}"/>
              </a:ext>
            </a:extLst>
          </p:cNvPr>
          <p:cNvSpPr txBox="1"/>
          <p:nvPr/>
        </p:nvSpPr>
        <p:spPr>
          <a:xfrm>
            <a:off x="5058767" y="4611659"/>
            <a:ext cx="3661546" cy="646331"/>
          </a:xfrm>
          <a:prstGeom prst="rect">
            <a:avLst/>
          </a:prstGeom>
          <a:noFill/>
        </p:spPr>
        <p:txBody>
          <a:bodyPr wrap="square" rtlCol="0">
            <a:spAutoFit/>
          </a:bodyPr>
          <a:lstStyle/>
          <a:p>
            <a:r>
              <a:rPr lang="hu-HU" i="1" dirty="0" err="1"/>
              <a:t>Command</a:t>
            </a:r>
            <a:r>
              <a:rPr lang="hu-HU" i="1" dirty="0"/>
              <a:t> and Data Management </a:t>
            </a:r>
          </a:p>
          <a:p>
            <a:r>
              <a:rPr lang="hu-HU" i="1" dirty="0"/>
              <a:t>System (CDMS), </a:t>
            </a:r>
            <a:r>
              <a:rPr lang="hu-HU" i="1" dirty="0" err="1"/>
              <a:t>Philae</a:t>
            </a:r>
            <a:r>
              <a:rPr lang="hu-HU" i="1" dirty="0"/>
              <a:t> (Wigner)</a:t>
            </a:r>
          </a:p>
        </p:txBody>
      </p:sp>
    </p:spTree>
    <p:extLst>
      <p:ext uri="{BB962C8B-B14F-4D97-AF65-F5344CB8AC3E}">
        <p14:creationId xmlns:p14="http://schemas.microsoft.com/office/powerpoint/2010/main" val="110179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átum helye 2">
            <a:extLst>
              <a:ext uri="{FF2B5EF4-FFF2-40B4-BE49-F238E27FC236}">
                <a16:creationId xmlns:a16="http://schemas.microsoft.com/office/drawing/2014/main" id="{D8F4FE23-3B44-4955-994D-1B139F60B432}"/>
              </a:ext>
            </a:extLst>
          </p:cNvPr>
          <p:cNvSpPr>
            <a:spLocks noGrp="1"/>
          </p:cNvSpPr>
          <p:nvPr>
            <p:ph type="dt" sz="half" idx="10"/>
          </p:nvPr>
        </p:nvSpPr>
        <p:spPr/>
        <p:txBody>
          <a:bodyPr/>
          <a:lstStyle/>
          <a:p>
            <a:fld id="{BA824887-CE24-448C-924A-7C71BED058D0}" type="datetime1">
              <a:rPr lang="hu-HU" smtClean="0"/>
              <a:t>2018. 12. 03.</a:t>
            </a:fld>
            <a:endParaRPr lang="hu-HU"/>
          </a:p>
        </p:txBody>
      </p:sp>
      <p:sp>
        <p:nvSpPr>
          <p:cNvPr id="4" name="Élőláb helye 3"/>
          <p:cNvSpPr>
            <a:spLocks noGrp="1"/>
          </p:cNvSpPr>
          <p:nvPr>
            <p:ph type="ftr" sz="quarter" idx="11"/>
          </p:nvPr>
        </p:nvSpPr>
        <p:spPr/>
        <p:txBody>
          <a:bodyPr/>
          <a:lstStyle/>
          <a:p>
            <a:r>
              <a:rPr lang="hu-HU"/>
              <a:t>A Naprendszer fizikája 2018</a:t>
            </a:r>
          </a:p>
        </p:txBody>
      </p:sp>
      <p:pic>
        <p:nvPicPr>
          <p:cNvPr id="14" name="Kép 13">
            <a:extLst>
              <a:ext uri="{FF2B5EF4-FFF2-40B4-BE49-F238E27FC236}">
                <a16:creationId xmlns:a16="http://schemas.microsoft.com/office/drawing/2014/main" id="{DFF345FD-BEA9-4DB8-A3A1-E61818B8C39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267" t="-1" b="18692"/>
          <a:stretch/>
        </p:blipFill>
        <p:spPr>
          <a:xfrm>
            <a:off x="0" y="1085543"/>
            <a:ext cx="9144000" cy="5462832"/>
          </a:xfrm>
          <a:prstGeom prst="rect">
            <a:avLst/>
          </a:prstGeom>
        </p:spPr>
      </p:pic>
      <p:sp>
        <p:nvSpPr>
          <p:cNvPr id="5" name="Dia számának helye 4"/>
          <p:cNvSpPr>
            <a:spLocks noGrp="1"/>
          </p:cNvSpPr>
          <p:nvPr>
            <p:ph type="sldNum" sz="quarter" idx="12"/>
          </p:nvPr>
        </p:nvSpPr>
        <p:spPr/>
        <p:txBody>
          <a:bodyPr/>
          <a:lstStyle/>
          <a:p>
            <a:fld id="{10020C4B-FF6E-4558-BFE2-91C8DE5D427C}" type="slidenum">
              <a:rPr lang="hu-HU" smtClean="0"/>
              <a:t>6</a:t>
            </a:fld>
            <a:endParaRPr lang="hu-HU"/>
          </a:p>
        </p:txBody>
      </p:sp>
      <p:sp>
        <p:nvSpPr>
          <p:cNvPr id="6" name="Szövegdoboz 5"/>
          <p:cNvSpPr txBox="1"/>
          <p:nvPr/>
        </p:nvSpPr>
        <p:spPr>
          <a:xfrm>
            <a:off x="253335" y="1205057"/>
            <a:ext cx="8637329" cy="1323439"/>
          </a:xfrm>
          <a:prstGeom prst="rect">
            <a:avLst/>
          </a:prstGeom>
          <a:noFill/>
        </p:spPr>
        <p:txBody>
          <a:bodyPr wrap="square" rtlCol="0">
            <a:spAutoFit/>
          </a:bodyPr>
          <a:lstStyle/>
          <a:p>
            <a:pPr marL="285750" indent="-285750">
              <a:buFont typeface="Arial" panose="020B0604020202020204" pitchFamily="34" charset="0"/>
              <a:buChar char="•"/>
            </a:pPr>
            <a:r>
              <a:rPr lang="hu-HU" sz="2000" dirty="0"/>
              <a:t>Az üstökösök egyidősek a Naprendszerrel</a:t>
            </a:r>
          </a:p>
          <a:p>
            <a:pPr marL="742950" lvl="1" indent="-285750">
              <a:buFont typeface="Arial" panose="020B0604020202020204" pitchFamily="34" charset="0"/>
              <a:buChar char="•"/>
            </a:pPr>
            <a:r>
              <a:rPr lang="hu-HU" sz="2000" dirty="0"/>
              <a:t>Fontos információk a Naprendszer kialakulásáról</a:t>
            </a:r>
          </a:p>
          <a:p>
            <a:pPr marL="742950" lvl="1" indent="-285750">
              <a:buFont typeface="Arial" panose="020B0604020202020204" pitchFamily="34" charset="0"/>
              <a:buChar char="•"/>
            </a:pPr>
            <a:r>
              <a:rPr lang="hu-HU" sz="2000" dirty="0"/>
              <a:t>Az üstökösök felszín alatti rétegei 4,5 milliárd éves ősanyagot rejtenek!</a:t>
            </a:r>
          </a:p>
        </p:txBody>
      </p:sp>
      <p:sp>
        <p:nvSpPr>
          <p:cNvPr id="8" name="Téglalap 7">
            <a:extLst>
              <a:ext uri="{FF2B5EF4-FFF2-40B4-BE49-F238E27FC236}">
                <a16:creationId xmlns:a16="http://schemas.microsoft.com/office/drawing/2014/main" id="{B36D3D88-6747-4C9C-A70E-231EBBA146FE}"/>
              </a:ext>
            </a:extLst>
          </p:cNvPr>
          <p:cNvSpPr/>
          <p:nvPr/>
        </p:nvSpPr>
        <p:spPr>
          <a:xfrm>
            <a:off x="253335" y="4859811"/>
            <a:ext cx="8791079" cy="1323439"/>
          </a:xfrm>
          <a:prstGeom prst="rect">
            <a:avLst/>
          </a:prstGeom>
        </p:spPr>
        <p:txBody>
          <a:bodyPr wrap="square">
            <a:spAutoFit/>
          </a:bodyPr>
          <a:lstStyle/>
          <a:p>
            <a:pPr marL="285750" indent="-285750">
              <a:buFont typeface="Arial" panose="020B0604020202020204" pitchFamily="34" charset="0"/>
              <a:buChar char="•"/>
            </a:pPr>
            <a:r>
              <a:rPr lang="hu-HU" sz="2000" dirty="0"/>
              <a:t>Ütközések</a:t>
            </a:r>
          </a:p>
          <a:p>
            <a:pPr marL="285750" indent="-285750">
              <a:buFont typeface="Arial" panose="020B0604020202020204" pitchFamily="34" charset="0"/>
              <a:buChar char="•"/>
            </a:pPr>
            <a:r>
              <a:rPr lang="hu-HU" sz="2000" dirty="0"/>
              <a:t>Gravitációs perturbációk (Óriásbolygók, </a:t>
            </a:r>
            <a:r>
              <a:rPr lang="hu-HU" sz="2000" dirty="0" err="1"/>
              <a:t>planet</a:t>
            </a:r>
            <a:r>
              <a:rPr lang="hu-HU" sz="2000" dirty="0"/>
              <a:t> X?)</a:t>
            </a:r>
          </a:p>
          <a:p>
            <a:pPr marL="285750" indent="-285750">
              <a:buFont typeface="Arial" panose="020B0604020202020204" pitchFamily="34" charset="0"/>
              <a:buChar char="•"/>
            </a:pPr>
            <a:r>
              <a:rPr lang="hu-HU" sz="2000" dirty="0"/>
              <a:t>Kezdeti nagy excentricitású pályák, </a:t>
            </a:r>
            <a:r>
              <a:rPr lang="hu-HU" sz="2000" dirty="0" err="1"/>
              <a:t>aphélium</a:t>
            </a:r>
            <a:r>
              <a:rPr lang="hu-HU" sz="2000" dirty="0"/>
              <a:t> az eredet távolságában</a:t>
            </a:r>
          </a:p>
          <a:p>
            <a:pPr marL="742950" lvl="1" indent="-285750">
              <a:buFont typeface="Arial" panose="020B0604020202020204" pitchFamily="34" charset="0"/>
              <a:buChar char="•"/>
            </a:pPr>
            <a:r>
              <a:rPr lang="hu-HU" sz="2000" dirty="0"/>
              <a:t>Újabb perturbációk  (Jupiter, Szaturnusz) – rövidebb periódusok</a:t>
            </a:r>
          </a:p>
        </p:txBody>
      </p:sp>
      <p:sp>
        <p:nvSpPr>
          <p:cNvPr id="12" name="Cím 1">
            <a:extLst>
              <a:ext uri="{FF2B5EF4-FFF2-40B4-BE49-F238E27FC236}">
                <a16:creationId xmlns:a16="http://schemas.microsoft.com/office/drawing/2014/main" id="{71EAFE34-39FB-4F7F-9599-9909DE5BECE5}"/>
              </a:ext>
            </a:extLst>
          </p:cNvPr>
          <p:cNvSpPr txBox="1">
            <a:spLocks/>
          </p:cNvSpPr>
          <p:nvPr/>
        </p:nvSpPr>
        <p:spPr>
          <a:xfrm>
            <a:off x="166831" y="136524"/>
            <a:ext cx="7886700" cy="6694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7C1B20"/>
                </a:solidFill>
                <a:latin typeface="+mj-lt"/>
                <a:ea typeface="+mj-ea"/>
                <a:cs typeface="+mj-cs"/>
              </a:defRPr>
            </a:lvl1pPr>
          </a:lstStyle>
          <a:p>
            <a:pPr>
              <a:lnSpc>
                <a:spcPct val="100000"/>
              </a:lnSpc>
            </a:pPr>
            <a:r>
              <a:rPr lang="hu-HU" dirty="0"/>
              <a:t>Eredetük, jelentőségük</a:t>
            </a:r>
          </a:p>
        </p:txBody>
      </p:sp>
      <p:sp>
        <p:nvSpPr>
          <p:cNvPr id="15" name="Téglalap 14">
            <a:extLst>
              <a:ext uri="{FF2B5EF4-FFF2-40B4-BE49-F238E27FC236}">
                <a16:creationId xmlns:a16="http://schemas.microsoft.com/office/drawing/2014/main" id="{C8B5DFCF-A090-4783-82EE-E383CBEF3B8F}"/>
              </a:ext>
            </a:extLst>
          </p:cNvPr>
          <p:cNvSpPr/>
          <p:nvPr/>
        </p:nvSpPr>
        <p:spPr>
          <a:xfrm>
            <a:off x="253335" y="2986163"/>
            <a:ext cx="8637329" cy="1323439"/>
          </a:xfrm>
          <a:prstGeom prst="rect">
            <a:avLst/>
          </a:prstGeom>
        </p:spPr>
        <p:txBody>
          <a:bodyPr wrap="square">
            <a:spAutoFit/>
          </a:bodyPr>
          <a:lstStyle/>
          <a:p>
            <a:pPr marL="285750" indent="-285750">
              <a:buFont typeface="Arial" panose="020B0604020202020204" pitchFamily="34" charset="0"/>
              <a:buChar char="•"/>
            </a:pPr>
            <a:r>
              <a:rPr lang="hu-HU" sz="2000" dirty="0"/>
              <a:t>Lehetséges, hogy a földi víz üstökösökből származik – ellenőrizhető</a:t>
            </a:r>
          </a:p>
          <a:p>
            <a:pPr marL="285750" indent="-285750">
              <a:buFont typeface="Arial" panose="020B0604020202020204" pitchFamily="34" charset="0"/>
              <a:buChar char="•"/>
            </a:pPr>
            <a:r>
              <a:rPr lang="hu-HU" sz="2000" dirty="0"/>
              <a:t>Lehetséges, hogy komplex molekulák is érkeztek a Földre üstökösökkel</a:t>
            </a:r>
          </a:p>
          <a:p>
            <a:pPr marL="285750" indent="-285750">
              <a:buFont typeface="Arial" panose="020B0604020202020204" pitchFamily="34" charset="0"/>
              <a:buChar char="•"/>
            </a:pPr>
            <a:r>
              <a:rPr lang="hu-HU" sz="2000" dirty="0"/>
              <a:t>Felszínen teljesen egyedi, komplex kémiai folyamatok zajlanak (UV sugárzás, ionok, elektronok, sztatikus töltések + víz, szén, nitrogén, stb.)</a:t>
            </a:r>
          </a:p>
        </p:txBody>
      </p:sp>
    </p:spTree>
    <p:extLst>
      <p:ext uri="{BB962C8B-B14F-4D97-AF65-F5344CB8AC3E}">
        <p14:creationId xmlns:p14="http://schemas.microsoft.com/office/powerpoint/2010/main" val="3764641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4874" y="136524"/>
            <a:ext cx="7886700" cy="670198"/>
          </a:xfrm>
        </p:spPr>
        <p:txBody>
          <a:bodyPr anchor="t">
            <a:normAutofit/>
          </a:bodyPr>
          <a:lstStyle/>
          <a:p>
            <a:pPr algn="l">
              <a:lnSpc>
                <a:spcPct val="100000"/>
              </a:lnSpc>
            </a:pPr>
            <a:r>
              <a:rPr lang="hu-HU" dirty="0"/>
              <a:t>Csoportosításuk</a:t>
            </a:r>
          </a:p>
        </p:txBody>
      </p:sp>
      <p:sp>
        <p:nvSpPr>
          <p:cNvPr id="12" name="Dátum helye 11">
            <a:extLst>
              <a:ext uri="{FF2B5EF4-FFF2-40B4-BE49-F238E27FC236}">
                <a16:creationId xmlns:a16="http://schemas.microsoft.com/office/drawing/2014/main" id="{7E708FFB-D143-47FA-9FAB-B4B4D4276F17}"/>
              </a:ext>
            </a:extLst>
          </p:cNvPr>
          <p:cNvSpPr>
            <a:spLocks noGrp="1"/>
          </p:cNvSpPr>
          <p:nvPr>
            <p:ph type="dt" sz="half" idx="10"/>
          </p:nvPr>
        </p:nvSpPr>
        <p:spPr/>
        <p:txBody>
          <a:bodyPr/>
          <a:lstStyle/>
          <a:p>
            <a:fld id="{4BDF2413-7280-4071-B1DF-1EED4B9BCA91}" type="datetime1">
              <a:rPr lang="hu-HU" smtClean="0"/>
              <a:t>2018. 12. 03.</a:t>
            </a:fld>
            <a:endParaRPr lang="hu-HU" dirty="0"/>
          </a:p>
        </p:txBody>
      </p:sp>
      <p:sp>
        <p:nvSpPr>
          <p:cNvPr id="4" name="Élőláb helye 3"/>
          <p:cNvSpPr>
            <a:spLocks noGrp="1"/>
          </p:cNvSpPr>
          <p:nvPr>
            <p:ph type="ftr" sz="quarter" idx="11"/>
          </p:nvPr>
        </p:nvSpPr>
        <p:spPr>
          <a:xfrm>
            <a:off x="3028950" y="6558312"/>
            <a:ext cx="3086100" cy="365125"/>
          </a:xfrm>
        </p:spPr>
        <p:txBody>
          <a:bodyPr/>
          <a:lstStyle/>
          <a:p>
            <a:r>
              <a:rPr lang="hu-HU" dirty="0"/>
              <a:t>A Naprendszer fizikája 2018</a:t>
            </a:r>
          </a:p>
        </p:txBody>
      </p:sp>
      <p:sp>
        <p:nvSpPr>
          <p:cNvPr id="5" name="Dia számának helye 4"/>
          <p:cNvSpPr>
            <a:spLocks noGrp="1"/>
          </p:cNvSpPr>
          <p:nvPr>
            <p:ph type="sldNum" sz="quarter" idx="12"/>
          </p:nvPr>
        </p:nvSpPr>
        <p:spPr>
          <a:xfrm>
            <a:off x="6457950" y="6558312"/>
            <a:ext cx="2057400" cy="365125"/>
          </a:xfrm>
        </p:spPr>
        <p:txBody>
          <a:bodyPr/>
          <a:lstStyle/>
          <a:p>
            <a:fld id="{10020C4B-FF6E-4558-BFE2-91C8DE5D427C}" type="slidenum">
              <a:rPr lang="hu-HU" smtClean="0"/>
              <a:t>7</a:t>
            </a:fld>
            <a:endParaRPr lang="hu-HU" dirty="0"/>
          </a:p>
        </p:txBody>
      </p:sp>
      <p:sp>
        <p:nvSpPr>
          <p:cNvPr id="6" name="Szövegdoboz 5"/>
          <p:cNvSpPr txBox="1"/>
          <p:nvPr/>
        </p:nvSpPr>
        <p:spPr>
          <a:xfrm>
            <a:off x="4414982" y="1075309"/>
            <a:ext cx="4729018" cy="2554545"/>
          </a:xfrm>
          <a:prstGeom prst="rect">
            <a:avLst/>
          </a:prstGeom>
          <a:noFill/>
        </p:spPr>
        <p:txBody>
          <a:bodyPr wrap="square" rtlCol="0">
            <a:spAutoFit/>
          </a:bodyPr>
          <a:lstStyle/>
          <a:p>
            <a:pPr marL="342900" indent="-342900">
              <a:buFont typeface="+mj-lt"/>
              <a:buAutoNum type="arabicPeriod" startAt="2"/>
            </a:pPr>
            <a:r>
              <a:rPr lang="hu-HU" sz="2000" b="1" u="sng" dirty="0"/>
              <a:t>Hosszú periódusú</a:t>
            </a:r>
          </a:p>
          <a:p>
            <a:pPr marL="742950" lvl="1" indent="-285750">
              <a:buFont typeface="Arial" panose="020B0604020202020204" pitchFamily="34" charset="0"/>
              <a:buChar char="•"/>
            </a:pPr>
            <a:r>
              <a:rPr lang="hu-HU" sz="2000" dirty="0"/>
              <a:t>T</a:t>
            </a:r>
            <a:r>
              <a:rPr lang="hu-HU" sz="2000" baseline="-25000" dirty="0"/>
              <a:t>J</a:t>
            </a:r>
            <a:r>
              <a:rPr lang="hu-HU" sz="2000" dirty="0"/>
              <a:t> &gt; 200 </a:t>
            </a:r>
          </a:p>
          <a:p>
            <a:pPr marL="742950" lvl="1" indent="-285750">
              <a:buFont typeface="Arial" panose="020B0604020202020204" pitchFamily="34" charset="0"/>
              <a:buChar char="•"/>
            </a:pPr>
            <a:r>
              <a:rPr lang="hu-HU" sz="2000" dirty="0"/>
              <a:t>Származás: </a:t>
            </a:r>
            <a:r>
              <a:rPr lang="hu-HU" sz="2000" dirty="0" err="1"/>
              <a:t>Oort-felhő</a:t>
            </a:r>
            <a:endParaRPr lang="hu-HU" sz="2000" dirty="0"/>
          </a:p>
          <a:p>
            <a:pPr marL="742950" lvl="1" indent="-285750">
              <a:buFont typeface="Arial" panose="020B0604020202020204" pitchFamily="34" charset="0"/>
              <a:buChar char="•"/>
            </a:pPr>
            <a:r>
              <a:rPr lang="hu-HU" sz="2000" dirty="0"/>
              <a:t>Inklináció-eloszlás szinte </a:t>
            </a:r>
            <a:r>
              <a:rPr lang="hu-HU" sz="2000" dirty="0" err="1"/>
              <a:t>izotróp</a:t>
            </a:r>
            <a:endParaRPr lang="hu-HU" sz="2000" dirty="0"/>
          </a:p>
          <a:p>
            <a:pPr marL="342900" indent="-342900">
              <a:buFont typeface="+mj-lt"/>
              <a:buAutoNum type="arabicPeriod" startAt="3"/>
            </a:pPr>
            <a:r>
              <a:rPr lang="hu-HU" sz="2000" b="1" u="sng" dirty="0"/>
              <a:t>Nem periodikus</a:t>
            </a:r>
          </a:p>
          <a:p>
            <a:pPr lvl="2"/>
            <a:endParaRPr lang="hu-HU" sz="2000" dirty="0"/>
          </a:p>
          <a:p>
            <a:pPr marL="285750" indent="-285750">
              <a:buFont typeface="Arial" panose="020B0604020202020204" pitchFamily="34" charset="0"/>
              <a:buChar char="•"/>
            </a:pPr>
            <a:r>
              <a:rPr lang="hu-HU" sz="2000" dirty="0"/>
              <a:t>Másfajta csoportosítás is lehetséges.</a:t>
            </a:r>
          </a:p>
          <a:p>
            <a:pPr marL="285750" indent="-285750">
              <a:buFont typeface="Arial" panose="020B0604020202020204" pitchFamily="34" charset="0"/>
              <a:buChar char="•"/>
            </a:pPr>
            <a:r>
              <a:rPr lang="hu-HU" sz="2000" dirty="0"/>
              <a:t>Pálya jelentősen változhat</a:t>
            </a:r>
          </a:p>
        </p:txBody>
      </p:sp>
      <p:sp>
        <p:nvSpPr>
          <p:cNvPr id="9" name="Téglalap 8">
            <a:extLst>
              <a:ext uri="{FF2B5EF4-FFF2-40B4-BE49-F238E27FC236}">
                <a16:creationId xmlns:a16="http://schemas.microsoft.com/office/drawing/2014/main" id="{B9A5E412-A454-445D-88E3-A6B6F2063738}"/>
              </a:ext>
            </a:extLst>
          </p:cNvPr>
          <p:cNvSpPr/>
          <p:nvPr/>
        </p:nvSpPr>
        <p:spPr>
          <a:xfrm>
            <a:off x="171058" y="1076743"/>
            <a:ext cx="4243924" cy="2554545"/>
          </a:xfrm>
          <a:prstGeom prst="rect">
            <a:avLst/>
          </a:prstGeom>
        </p:spPr>
        <p:txBody>
          <a:bodyPr wrap="square">
            <a:spAutoFit/>
          </a:bodyPr>
          <a:lstStyle/>
          <a:p>
            <a:pPr marL="342900" indent="-342900">
              <a:buFont typeface="+mj-lt"/>
              <a:buAutoNum type="arabicPeriod"/>
            </a:pPr>
            <a:r>
              <a:rPr lang="hu-HU" sz="2000" b="1" u="sng" dirty="0"/>
              <a:t>Rövid periódusú</a:t>
            </a:r>
          </a:p>
          <a:p>
            <a:pPr marL="742950" lvl="1" indent="-285750">
              <a:buFont typeface="Arial" panose="020B0604020202020204" pitchFamily="34" charset="0"/>
              <a:buChar char="•"/>
            </a:pPr>
            <a:r>
              <a:rPr lang="hu-HU" sz="2000" i="1" dirty="0"/>
              <a:t>Halley típusú</a:t>
            </a:r>
          </a:p>
          <a:p>
            <a:pPr marL="1200150" lvl="2" indent="-285750">
              <a:buFont typeface="Arial" panose="020B0604020202020204" pitchFamily="34" charset="0"/>
              <a:buChar char="•"/>
            </a:pPr>
            <a:r>
              <a:rPr lang="hu-HU" sz="2000" dirty="0"/>
              <a:t>20 &lt; T</a:t>
            </a:r>
            <a:r>
              <a:rPr lang="hu-HU" sz="2000" baseline="-25000" dirty="0"/>
              <a:t>J</a:t>
            </a:r>
            <a:r>
              <a:rPr lang="hu-HU" sz="2000" dirty="0"/>
              <a:t> &lt; 200</a:t>
            </a:r>
          </a:p>
          <a:p>
            <a:pPr marL="742950" lvl="1" indent="-285750">
              <a:buFont typeface="Arial" panose="020B0604020202020204" pitchFamily="34" charset="0"/>
              <a:buChar char="•"/>
            </a:pPr>
            <a:r>
              <a:rPr lang="hu-HU" sz="2000" i="1" dirty="0"/>
              <a:t>Jupiter család</a:t>
            </a:r>
          </a:p>
          <a:p>
            <a:pPr marL="1200150" lvl="2" indent="-285750">
              <a:buFont typeface="Arial" panose="020B0604020202020204" pitchFamily="34" charset="0"/>
              <a:buChar char="•"/>
            </a:pPr>
            <a:r>
              <a:rPr lang="hu-HU" sz="2000" dirty="0"/>
              <a:t>T</a:t>
            </a:r>
            <a:r>
              <a:rPr lang="hu-HU" sz="2000" baseline="-25000" dirty="0"/>
              <a:t>J</a:t>
            </a:r>
            <a:r>
              <a:rPr lang="hu-HU" sz="2000" dirty="0"/>
              <a:t> &lt; 20 </a:t>
            </a:r>
          </a:p>
          <a:p>
            <a:pPr marL="285750" indent="-285750">
              <a:buFont typeface="Arial" panose="020B0604020202020204" pitchFamily="34" charset="0"/>
              <a:buChar char="•"/>
            </a:pPr>
            <a:r>
              <a:rPr lang="hu-HU" sz="2000" dirty="0"/>
              <a:t>Származás: </a:t>
            </a:r>
            <a:r>
              <a:rPr lang="hu-HU" sz="2000" dirty="0" err="1"/>
              <a:t>Kuiper</a:t>
            </a:r>
            <a:r>
              <a:rPr lang="hu-HU" sz="2000" dirty="0"/>
              <a:t>-öv</a:t>
            </a:r>
          </a:p>
          <a:p>
            <a:pPr marL="285750" indent="-285750">
              <a:buFont typeface="Arial" panose="020B0604020202020204" pitchFamily="34" charset="0"/>
              <a:buChar char="•"/>
            </a:pPr>
            <a:r>
              <a:rPr lang="hu-HU" sz="2000" dirty="0"/>
              <a:t>Közel </a:t>
            </a:r>
            <a:r>
              <a:rPr lang="hu-HU" sz="2000" dirty="0" err="1"/>
              <a:t>ekliptikus</a:t>
            </a:r>
            <a:endParaRPr lang="hu-HU" sz="2000" dirty="0"/>
          </a:p>
          <a:p>
            <a:pPr marL="285750" indent="-285750">
              <a:buFont typeface="Arial" panose="020B0604020202020204" pitchFamily="34" charset="0"/>
              <a:buChar char="•"/>
            </a:pPr>
            <a:r>
              <a:rPr lang="hu-HU" sz="2000" dirty="0" err="1"/>
              <a:t>Aphelium</a:t>
            </a:r>
            <a:r>
              <a:rPr lang="hu-HU" sz="2000" dirty="0"/>
              <a:t>: Jupiter pálya</a:t>
            </a:r>
          </a:p>
        </p:txBody>
      </p:sp>
      <p:grpSp>
        <p:nvGrpSpPr>
          <p:cNvPr id="43" name="Csoportba foglalás 42">
            <a:extLst>
              <a:ext uri="{FF2B5EF4-FFF2-40B4-BE49-F238E27FC236}">
                <a16:creationId xmlns:a16="http://schemas.microsoft.com/office/drawing/2014/main" id="{7A89B7CF-957A-47AE-A613-DEEC0B225120}"/>
              </a:ext>
            </a:extLst>
          </p:cNvPr>
          <p:cNvGrpSpPr/>
          <p:nvPr/>
        </p:nvGrpSpPr>
        <p:grpSpPr>
          <a:xfrm>
            <a:off x="0" y="3822193"/>
            <a:ext cx="9144000" cy="2733456"/>
            <a:chOff x="0" y="3822193"/>
            <a:chExt cx="9144000" cy="2733456"/>
          </a:xfrm>
        </p:grpSpPr>
        <p:pic>
          <p:nvPicPr>
            <p:cNvPr id="31" name="Kép 30">
              <a:extLst>
                <a:ext uri="{FF2B5EF4-FFF2-40B4-BE49-F238E27FC236}">
                  <a16:creationId xmlns:a16="http://schemas.microsoft.com/office/drawing/2014/main" id="{597A3C31-65F9-4787-96D1-6EC93EAA3246}"/>
                </a:ext>
              </a:extLst>
            </p:cNvPr>
            <p:cNvPicPr>
              <a:picLocks noChangeAspect="1"/>
            </p:cNvPicPr>
            <p:nvPr/>
          </p:nvPicPr>
          <p:blipFill rotWithShape="1">
            <a:blip r:embed="rId3">
              <a:extLst>
                <a:ext uri="{28A0092B-C50C-407E-A947-70E740481C1C}">
                  <a14:useLocalDpi xmlns:a14="http://schemas.microsoft.com/office/drawing/2010/main" val="0"/>
                </a:ext>
              </a:extLst>
            </a:blip>
            <a:srcRect t="1395" b="44904"/>
            <a:stretch/>
          </p:blipFill>
          <p:spPr>
            <a:xfrm>
              <a:off x="0" y="3822193"/>
              <a:ext cx="9144000" cy="2733456"/>
            </a:xfrm>
            <a:prstGeom prst="rect">
              <a:avLst/>
            </a:prstGeom>
          </p:spPr>
        </p:pic>
        <p:grpSp>
          <p:nvGrpSpPr>
            <p:cNvPr id="29" name="Csoportba foglalás 28">
              <a:extLst>
                <a:ext uri="{FF2B5EF4-FFF2-40B4-BE49-F238E27FC236}">
                  <a16:creationId xmlns:a16="http://schemas.microsoft.com/office/drawing/2014/main" id="{14DC3486-CB92-45BB-ADA2-48041C69516D}"/>
                </a:ext>
              </a:extLst>
            </p:cNvPr>
            <p:cNvGrpSpPr/>
            <p:nvPr/>
          </p:nvGrpSpPr>
          <p:grpSpPr>
            <a:xfrm>
              <a:off x="1063979" y="3831784"/>
              <a:ext cx="7627677" cy="2030022"/>
              <a:chOff x="1063979" y="3228037"/>
              <a:chExt cx="7627677" cy="2773187"/>
            </a:xfrm>
          </p:grpSpPr>
          <p:sp>
            <p:nvSpPr>
              <p:cNvPr id="10" name="Szövegdoboz 9">
                <a:extLst>
                  <a:ext uri="{FF2B5EF4-FFF2-40B4-BE49-F238E27FC236}">
                    <a16:creationId xmlns:a16="http://schemas.microsoft.com/office/drawing/2014/main" id="{D48E838E-6F8E-4E01-878F-D2070632E7CD}"/>
                  </a:ext>
                </a:extLst>
              </p:cNvPr>
              <p:cNvSpPr txBox="1"/>
              <p:nvPr/>
            </p:nvSpPr>
            <p:spPr>
              <a:xfrm>
                <a:off x="3356465" y="5517707"/>
                <a:ext cx="1572769" cy="483517"/>
              </a:xfrm>
              <a:prstGeom prst="rect">
                <a:avLst/>
              </a:prstGeom>
              <a:noFill/>
            </p:spPr>
            <p:txBody>
              <a:bodyPr wrap="square" rtlCol="0">
                <a:spAutoFit/>
              </a:bodyPr>
              <a:lstStyle/>
              <a:p>
                <a:r>
                  <a:rPr lang="hu-HU" sz="1700" b="1" dirty="0" err="1">
                    <a:ln w="3175">
                      <a:solidFill>
                        <a:schemeClr val="bg1"/>
                      </a:solidFill>
                    </a:ln>
                    <a:latin typeface="Arial" panose="020B0604020202020204" pitchFamily="34" charset="0"/>
                    <a:cs typeface="Arial" panose="020B0604020202020204" pitchFamily="34" charset="0"/>
                  </a:rPr>
                  <a:t>Kuiper</a:t>
                </a:r>
                <a:r>
                  <a:rPr lang="hu-HU" sz="1700" b="1" dirty="0">
                    <a:ln w="3175">
                      <a:solidFill>
                        <a:schemeClr val="bg1"/>
                      </a:solidFill>
                    </a:ln>
                    <a:latin typeface="Arial" panose="020B0604020202020204" pitchFamily="34" charset="0"/>
                    <a:cs typeface="Arial" panose="020B0604020202020204" pitchFamily="34" charset="0"/>
                  </a:rPr>
                  <a:t> </a:t>
                </a:r>
                <a:r>
                  <a:rPr lang="hu-HU" sz="1700" b="1" dirty="0" err="1">
                    <a:ln w="3175">
                      <a:solidFill>
                        <a:schemeClr val="bg1"/>
                      </a:solidFill>
                    </a:ln>
                    <a:latin typeface="Arial" panose="020B0604020202020204" pitchFamily="34" charset="0"/>
                    <a:cs typeface="Arial" panose="020B0604020202020204" pitchFamily="34" charset="0"/>
                  </a:rPr>
                  <a:t>belt</a:t>
                </a:r>
                <a:endParaRPr lang="hu-HU" sz="1700" b="1" dirty="0">
                  <a:ln w="3175">
                    <a:solidFill>
                      <a:schemeClr val="bg1"/>
                    </a:solidFill>
                  </a:ln>
                  <a:latin typeface="Arial" panose="020B0604020202020204" pitchFamily="34" charset="0"/>
                  <a:cs typeface="Arial" panose="020B0604020202020204" pitchFamily="34" charset="0"/>
                </a:endParaRPr>
              </a:p>
            </p:txBody>
          </p:sp>
          <p:sp>
            <p:nvSpPr>
              <p:cNvPr id="19" name="Téglalap 18">
                <a:extLst>
                  <a:ext uri="{FF2B5EF4-FFF2-40B4-BE49-F238E27FC236}">
                    <a16:creationId xmlns:a16="http://schemas.microsoft.com/office/drawing/2014/main" id="{5CEBECD0-158B-45A3-8D86-A7DBE677E8E7}"/>
                  </a:ext>
                </a:extLst>
              </p:cNvPr>
              <p:cNvSpPr/>
              <p:nvPr/>
            </p:nvSpPr>
            <p:spPr>
              <a:xfrm>
                <a:off x="1063979" y="3231676"/>
                <a:ext cx="2607764" cy="738664"/>
              </a:xfrm>
              <a:prstGeom prst="rect">
                <a:avLst/>
              </a:prstGeom>
            </p:spPr>
            <p:txBody>
              <a:bodyPr wrap="square">
                <a:spAutoFit/>
              </a:bodyPr>
              <a:lstStyle/>
              <a:p>
                <a:r>
                  <a:rPr lang="hu-HU" sz="1400" b="1" u="sng" dirty="0" err="1"/>
                  <a:t>Encke</a:t>
                </a:r>
                <a:r>
                  <a:rPr lang="hu-HU" sz="1400" b="1" u="sng" dirty="0"/>
                  <a:t> (2017)</a:t>
                </a:r>
              </a:p>
              <a:p>
                <a:pPr marL="269875"/>
                <a:r>
                  <a:rPr lang="hu-HU" sz="1400" dirty="0"/>
                  <a:t>P = 3,3 év</a:t>
                </a:r>
              </a:p>
              <a:p>
                <a:pPr marL="269875"/>
                <a:r>
                  <a:rPr lang="hu-HU" sz="1400" dirty="0"/>
                  <a:t>4,11 </a:t>
                </a:r>
                <a:r>
                  <a:rPr lang="hu-HU" sz="1400" dirty="0" err="1"/>
                  <a:t>CsE</a:t>
                </a:r>
                <a:endParaRPr lang="hu-HU" sz="1600" dirty="0"/>
              </a:p>
            </p:txBody>
          </p:sp>
          <p:sp>
            <p:nvSpPr>
              <p:cNvPr id="20" name="Téglalap 19">
                <a:extLst>
                  <a:ext uri="{FF2B5EF4-FFF2-40B4-BE49-F238E27FC236}">
                    <a16:creationId xmlns:a16="http://schemas.microsoft.com/office/drawing/2014/main" id="{ECA7CC45-21B8-42E1-8153-7EF961BFDBE1}"/>
                  </a:ext>
                </a:extLst>
              </p:cNvPr>
              <p:cNvSpPr/>
              <p:nvPr/>
            </p:nvSpPr>
            <p:spPr>
              <a:xfrm>
                <a:off x="2391126" y="3228037"/>
                <a:ext cx="1646584" cy="738664"/>
              </a:xfrm>
              <a:prstGeom prst="rect">
                <a:avLst/>
              </a:prstGeom>
            </p:spPr>
            <p:txBody>
              <a:bodyPr wrap="square">
                <a:spAutoFit/>
              </a:bodyPr>
              <a:lstStyle/>
              <a:p>
                <a:r>
                  <a:rPr lang="hu-HU" sz="1400" b="1" u="sng" dirty="0"/>
                  <a:t>Halley (1986)</a:t>
                </a:r>
              </a:p>
              <a:p>
                <a:pPr marL="269875"/>
                <a:r>
                  <a:rPr lang="hu-HU" sz="1400" dirty="0"/>
                  <a:t>P = 75 év</a:t>
                </a:r>
              </a:p>
              <a:p>
                <a:pPr marL="269875"/>
                <a:r>
                  <a:rPr lang="hu-HU" sz="1400" dirty="0"/>
                  <a:t>35 </a:t>
                </a:r>
                <a:r>
                  <a:rPr lang="hu-HU" sz="1400" dirty="0" err="1"/>
                  <a:t>CsE</a:t>
                </a:r>
                <a:endParaRPr lang="hu-HU" sz="1400" dirty="0"/>
              </a:p>
            </p:txBody>
          </p:sp>
          <p:sp>
            <p:nvSpPr>
              <p:cNvPr id="21" name="Téglalap 20">
                <a:extLst>
                  <a:ext uri="{FF2B5EF4-FFF2-40B4-BE49-F238E27FC236}">
                    <a16:creationId xmlns:a16="http://schemas.microsoft.com/office/drawing/2014/main" id="{DD950E60-9BE8-4BFF-B10F-7042B9200091}"/>
                  </a:ext>
                </a:extLst>
              </p:cNvPr>
              <p:cNvSpPr/>
              <p:nvPr/>
            </p:nvSpPr>
            <p:spPr>
              <a:xfrm>
                <a:off x="3761497" y="3231026"/>
                <a:ext cx="2505984" cy="738664"/>
              </a:xfrm>
              <a:prstGeom prst="rect">
                <a:avLst/>
              </a:prstGeom>
            </p:spPr>
            <p:txBody>
              <a:bodyPr wrap="square">
                <a:spAutoFit/>
              </a:bodyPr>
              <a:lstStyle/>
              <a:p>
                <a:r>
                  <a:rPr lang="hu-HU" sz="1400" b="1" u="sng" dirty="0"/>
                  <a:t>Hale-Bopp (1997)</a:t>
                </a:r>
              </a:p>
              <a:p>
                <a:pPr marL="269875"/>
                <a:r>
                  <a:rPr lang="hu-HU" sz="1400" dirty="0"/>
                  <a:t>P ≈ 2533 év</a:t>
                </a:r>
              </a:p>
              <a:p>
                <a:pPr marL="269875"/>
                <a:r>
                  <a:rPr lang="hu-HU" sz="1400" dirty="0"/>
                  <a:t>370 </a:t>
                </a:r>
                <a:r>
                  <a:rPr lang="hu-HU" sz="1400" dirty="0" err="1"/>
                  <a:t>CsE</a:t>
                </a:r>
                <a:endParaRPr lang="hu-HU" sz="1400" dirty="0"/>
              </a:p>
            </p:txBody>
          </p:sp>
          <p:sp>
            <p:nvSpPr>
              <p:cNvPr id="22" name="Téglalap 21">
                <a:extLst>
                  <a:ext uri="{FF2B5EF4-FFF2-40B4-BE49-F238E27FC236}">
                    <a16:creationId xmlns:a16="http://schemas.microsoft.com/office/drawing/2014/main" id="{5F8F0AEE-5FD8-4F7F-9A87-1601AD6143CE}"/>
                  </a:ext>
                </a:extLst>
              </p:cNvPr>
              <p:cNvSpPr/>
              <p:nvPr/>
            </p:nvSpPr>
            <p:spPr>
              <a:xfrm>
                <a:off x="5971110" y="3231675"/>
                <a:ext cx="2720546" cy="738664"/>
              </a:xfrm>
              <a:prstGeom prst="rect">
                <a:avLst/>
              </a:prstGeom>
            </p:spPr>
            <p:txBody>
              <a:bodyPr wrap="square">
                <a:spAutoFit/>
              </a:bodyPr>
              <a:lstStyle/>
              <a:p>
                <a:r>
                  <a:rPr lang="hu-HU" sz="1400" b="1" u="sng" dirty="0"/>
                  <a:t>West (1976)</a:t>
                </a:r>
              </a:p>
              <a:p>
                <a:pPr marL="355600"/>
                <a:r>
                  <a:rPr lang="hu-HU" sz="1400" dirty="0"/>
                  <a:t>P ≈ 558000 év</a:t>
                </a:r>
              </a:p>
              <a:p>
                <a:pPr marL="355600"/>
                <a:r>
                  <a:rPr lang="hu-HU" sz="1400" dirty="0"/>
                  <a:t>70000 </a:t>
                </a:r>
                <a:r>
                  <a:rPr lang="hu-HU" sz="1400" dirty="0" err="1"/>
                  <a:t>CsE</a:t>
                </a:r>
                <a:endParaRPr lang="hu-HU" sz="1400" dirty="0"/>
              </a:p>
            </p:txBody>
          </p:sp>
          <p:cxnSp>
            <p:nvCxnSpPr>
              <p:cNvPr id="7" name="Egyenes összekötő nyíllal 6">
                <a:extLst>
                  <a:ext uri="{FF2B5EF4-FFF2-40B4-BE49-F238E27FC236}">
                    <a16:creationId xmlns:a16="http://schemas.microsoft.com/office/drawing/2014/main" id="{57A09607-A4E2-42C2-8EBA-35B36DC1450D}"/>
                  </a:ext>
                </a:extLst>
              </p:cNvPr>
              <p:cNvCxnSpPr>
                <a:cxnSpLocks/>
              </p:cNvCxnSpPr>
              <p:nvPr/>
            </p:nvCxnSpPr>
            <p:spPr>
              <a:xfrm>
                <a:off x="2022265" y="4159885"/>
                <a:ext cx="0" cy="893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gyenes összekötő nyíllal 22">
                <a:extLst>
                  <a:ext uri="{FF2B5EF4-FFF2-40B4-BE49-F238E27FC236}">
                    <a16:creationId xmlns:a16="http://schemas.microsoft.com/office/drawing/2014/main" id="{01B05E3B-05E1-4A92-8E2C-2F7AF8A1BF68}"/>
                  </a:ext>
                </a:extLst>
              </p:cNvPr>
              <p:cNvCxnSpPr>
                <a:cxnSpLocks/>
              </p:cNvCxnSpPr>
              <p:nvPr/>
            </p:nvCxnSpPr>
            <p:spPr>
              <a:xfrm>
                <a:off x="3190007" y="4159885"/>
                <a:ext cx="0" cy="8934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gyenes összekötő nyíllal 24">
                <a:extLst>
                  <a:ext uri="{FF2B5EF4-FFF2-40B4-BE49-F238E27FC236}">
                    <a16:creationId xmlns:a16="http://schemas.microsoft.com/office/drawing/2014/main" id="{288A2E90-19D1-4FF9-82E2-283190AEADF3}"/>
                  </a:ext>
                </a:extLst>
              </p:cNvPr>
              <p:cNvCxnSpPr>
                <a:cxnSpLocks/>
              </p:cNvCxnSpPr>
              <p:nvPr/>
            </p:nvCxnSpPr>
            <p:spPr>
              <a:xfrm flipH="1">
                <a:off x="4414982" y="4159885"/>
                <a:ext cx="2" cy="893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gyenes összekötő nyíllal 26">
                <a:extLst>
                  <a:ext uri="{FF2B5EF4-FFF2-40B4-BE49-F238E27FC236}">
                    <a16:creationId xmlns:a16="http://schemas.microsoft.com/office/drawing/2014/main" id="{E1B4BFBA-A485-4288-962D-DF8C84A6957E}"/>
                  </a:ext>
                </a:extLst>
              </p:cNvPr>
              <p:cNvCxnSpPr>
                <a:cxnSpLocks/>
              </p:cNvCxnSpPr>
              <p:nvPr/>
            </p:nvCxnSpPr>
            <p:spPr>
              <a:xfrm>
                <a:off x="7140942" y="4159885"/>
                <a:ext cx="0" cy="893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2981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2888" t="27430" r="12674" b="4585"/>
          <a:stretch/>
        </p:blipFill>
        <p:spPr>
          <a:xfrm>
            <a:off x="4114800" y="2860659"/>
            <a:ext cx="5029200" cy="3924742"/>
          </a:xfrm>
          <a:prstGeom prst="rect">
            <a:avLst/>
          </a:prstGeom>
        </p:spPr>
      </p:pic>
      <p:sp>
        <p:nvSpPr>
          <p:cNvPr id="2" name="Cím 1"/>
          <p:cNvSpPr>
            <a:spLocks noGrp="1"/>
          </p:cNvSpPr>
          <p:nvPr>
            <p:ph type="title"/>
          </p:nvPr>
        </p:nvSpPr>
        <p:spPr>
          <a:xfrm>
            <a:off x="148358" y="136524"/>
            <a:ext cx="7886700" cy="944498"/>
          </a:xfrm>
        </p:spPr>
        <p:txBody>
          <a:bodyPr anchor="t">
            <a:normAutofit/>
          </a:bodyPr>
          <a:lstStyle/>
          <a:p>
            <a:pPr algn="l">
              <a:lnSpc>
                <a:spcPct val="100000"/>
              </a:lnSpc>
            </a:pPr>
            <a:r>
              <a:rPr lang="hu-HU" dirty="0"/>
              <a:t>Mi az üstökös?</a:t>
            </a:r>
          </a:p>
        </p:txBody>
      </p:sp>
      <p:sp>
        <p:nvSpPr>
          <p:cNvPr id="3" name="Dátum helye 2">
            <a:extLst>
              <a:ext uri="{FF2B5EF4-FFF2-40B4-BE49-F238E27FC236}">
                <a16:creationId xmlns:a16="http://schemas.microsoft.com/office/drawing/2014/main" id="{CD16A374-2563-4A97-A297-7E08A64A1B5E}"/>
              </a:ext>
            </a:extLst>
          </p:cNvPr>
          <p:cNvSpPr>
            <a:spLocks noGrp="1"/>
          </p:cNvSpPr>
          <p:nvPr>
            <p:ph type="dt" sz="half" idx="10"/>
          </p:nvPr>
        </p:nvSpPr>
        <p:spPr/>
        <p:txBody>
          <a:bodyPr/>
          <a:lstStyle/>
          <a:p>
            <a:fld id="{3871C2BC-62C4-4C45-81B2-CA33FC1F125F}" type="datetime1">
              <a:rPr lang="hu-HU" smtClean="0"/>
              <a:t>2018. 12. 03.</a:t>
            </a:fld>
            <a:endParaRPr lang="hu-HU"/>
          </a:p>
        </p:txBody>
      </p:sp>
      <p:sp>
        <p:nvSpPr>
          <p:cNvPr id="4" name="Élőláb helye 3"/>
          <p:cNvSpPr>
            <a:spLocks noGrp="1"/>
          </p:cNvSpPr>
          <p:nvPr>
            <p:ph type="ftr" sz="quarter" idx="11"/>
          </p:nvPr>
        </p:nvSpPr>
        <p:spPr>
          <a:xfrm>
            <a:off x="3028950" y="6557119"/>
            <a:ext cx="3086100" cy="365125"/>
          </a:xfrm>
        </p:spPr>
        <p:txBody>
          <a:bodyPr/>
          <a:lstStyle/>
          <a:p>
            <a:r>
              <a:rPr lang="hu-HU"/>
              <a:t>A Naprendszer fizikája 2018</a:t>
            </a:r>
            <a:endParaRPr lang="hu-HU" dirty="0"/>
          </a:p>
        </p:txBody>
      </p:sp>
      <p:sp>
        <p:nvSpPr>
          <p:cNvPr id="5" name="Dia számának helye 4"/>
          <p:cNvSpPr>
            <a:spLocks noGrp="1"/>
          </p:cNvSpPr>
          <p:nvPr>
            <p:ph type="sldNum" sz="quarter" idx="12"/>
          </p:nvPr>
        </p:nvSpPr>
        <p:spPr>
          <a:xfrm>
            <a:off x="6457950" y="6557119"/>
            <a:ext cx="2057400" cy="365125"/>
          </a:xfrm>
        </p:spPr>
        <p:txBody>
          <a:bodyPr/>
          <a:lstStyle/>
          <a:p>
            <a:fld id="{10020C4B-FF6E-4558-BFE2-91C8DE5D427C}" type="slidenum">
              <a:rPr lang="hu-HU" smtClean="0"/>
              <a:t>8</a:t>
            </a:fld>
            <a:endParaRPr lang="hu-HU"/>
          </a:p>
        </p:txBody>
      </p:sp>
      <p:sp>
        <p:nvSpPr>
          <p:cNvPr id="6" name="Szövegdoboz 5"/>
          <p:cNvSpPr txBox="1"/>
          <p:nvPr/>
        </p:nvSpPr>
        <p:spPr>
          <a:xfrm>
            <a:off x="258086" y="1097656"/>
            <a:ext cx="5966692" cy="1477328"/>
          </a:xfrm>
          <a:prstGeom prst="rect">
            <a:avLst/>
          </a:prstGeom>
          <a:noFill/>
        </p:spPr>
        <p:txBody>
          <a:bodyPr wrap="square" rtlCol="0">
            <a:spAutoFit/>
          </a:bodyPr>
          <a:lstStyle/>
          <a:p>
            <a:pPr marL="285750" indent="-285750">
              <a:buFont typeface="Arial" panose="020B0604020202020204" pitchFamily="34" charset="0"/>
              <a:buChar char="•"/>
            </a:pPr>
            <a:r>
              <a:rPr lang="hu-HU" dirty="0"/>
              <a:t>Kis méretű szilárd </a:t>
            </a:r>
            <a:r>
              <a:rPr lang="hu-HU" b="1" dirty="0">
                <a:solidFill>
                  <a:srgbClr val="7C1B20"/>
                </a:solidFill>
              </a:rPr>
              <a:t>mag</a:t>
            </a:r>
            <a:r>
              <a:rPr lang="hu-HU" dirty="0"/>
              <a:t> (néhány km)</a:t>
            </a:r>
          </a:p>
          <a:p>
            <a:pPr marL="742950" lvl="1" indent="-285750">
              <a:buFont typeface="Arial" panose="020B0604020202020204" pitchFamily="34" charset="0"/>
              <a:buChar char="•"/>
            </a:pPr>
            <a:r>
              <a:rPr lang="hu-HU" dirty="0"/>
              <a:t>Poros hógolyó – havas porgolyó</a:t>
            </a:r>
          </a:p>
          <a:p>
            <a:pPr marL="742950" lvl="1" indent="-285750">
              <a:buFont typeface="Arial" panose="020B0604020202020204" pitchFamily="34" charset="0"/>
              <a:buChar char="•"/>
            </a:pPr>
            <a:r>
              <a:rPr lang="hu-HU" dirty="0"/>
              <a:t>Jelentős illóanyag tartalom (víz, CO</a:t>
            </a:r>
            <a:r>
              <a:rPr lang="hu-HU" baseline="-25000" dirty="0"/>
              <a:t>2</a:t>
            </a:r>
            <a:r>
              <a:rPr lang="hu-HU" dirty="0"/>
              <a:t>,…)</a:t>
            </a:r>
          </a:p>
          <a:p>
            <a:pPr marL="742950" lvl="1" indent="-285750">
              <a:buFont typeface="Arial" panose="020B0604020202020204" pitchFamily="34" charset="0"/>
              <a:buChar char="•"/>
            </a:pPr>
            <a:r>
              <a:rPr lang="hu-HU" dirty="0"/>
              <a:t>Elnyúlt pálya, nagy részében az illóanyagok fagyott állapotban</a:t>
            </a:r>
          </a:p>
        </p:txBody>
      </p:sp>
      <p:pic>
        <p:nvPicPr>
          <p:cNvPr id="8" name="Kép 7"/>
          <p:cNvPicPr>
            <a:picLocks noChangeAspect="1"/>
          </p:cNvPicPr>
          <p:nvPr/>
        </p:nvPicPr>
        <p:blipFill rotWithShape="1">
          <a:blip r:embed="rId5" cstate="print">
            <a:extLst>
              <a:ext uri="{28A0092B-C50C-407E-A947-70E740481C1C}">
                <a14:useLocalDpi xmlns:a14="http://schemas.microsoft.com/office/drawing/2010/main" val="0"/>
              </a:ext>
            </a:extLst>
          </a:blip>
          <a:srcRect l="5250" t="4757" r="1158" b="1119"/>
          <a:stretch/>
        </p:blipFill>
        <p:spPr>
          <a:xfrm>
            <a:off x="6245353" y="0"/>
            <a:ext cx="2898648" cy="2850328"/>
          </a:xfrm>
          <a:prstGeom prst="rect">
            <a:avLst/>
          </a:prstGeom>
        </p:spPr>
      </p:pic>
      <p:sp>
        <p:nvSpPr>
          <p:cNvPr id="9" name="Téglalap 8">
            <a:extLst>
              <a:ext uri="{FF2B5EF4-FFF2-40B4-BE49-F238E27FC236}">
                <a16:creationId xmlns:a16="http://schemas.microsoft.com/office/drawing/2014/main" id="{C398F9D4-8216-4679-86B2-8AB3C39A9279}"/>
              </a:ext>
            </a:extLst>
          </p:cNvPr>
          <p:cNvSpPr/>
          <p:nvPr/>
        </p:nvSpPr>
        <p:spPr>
          <a:xfrm>
            <a:off x="258085" y="2499802"/>
            <a:ext cx="3836139" cy="3970318"/>
          </a:xfrm>
          <a:prstGeom prst="rect">
            <a:avLst/>
          </a:prstGeom>
        </p:spPr>
        <p:txBody>
          <a:bodyPr wrap="square">
            <a:spAutoFit/>
          </a:bodyPr>
          <a:lstStyle/>
          <a:p>
            <a:pPr marL="285750" indent="-285750">
              <a:buFont typeface="Arial" panose="020B0604020202020204" pitchFamily="34" charset="0"/>
              <a:buChar char="•"/>
            </a:pPr>
            <a:r>
              <a:rPr lang="hu-HU" dirty="0"/>
              <a:t>Napközelben felszíne felmelegszik – szublimációs folyamatok</a:t>
            </a:r>
          </a:p>
          <a:p>
            <a:pPr marL="742950" lvl="1" indent="-285750">
              <a:buFont typeface="Arial" panose="020B0604020202020204" pitchFamily="34" charset="0"/>
              <a:buChar char="•"/>
            </a:pPr>
            <a:r>
              <a:rPr lang="hu-HU" dirty="0"/>
              <a:t>Kialakul a </a:t>
            </a:r>
            <a:r>
              <a:rPr lang="hu-HU" b="1" dirty="0">
                <a:solidFill>
                  <a:srgbClr val="7C1B20"/>
                </a:solidFill>
              </a:rPr>
              <a:t>kóma</a:t>
            </a:r>
            <a:r>
              <a:rPr lang="hu-HU" dirty="0"/>
              <a:t> – por és gázfelhő a mag körül (sok ezer, akár millió km átmérő)</a:t>
            </a:r>
          </a:p>
          <a:p>
            <a:pPr marL="742950" lvl="1" indent="-285750">
              <a:buFont typeface="Arial" panose="020B0604020202020204" pitchFamily="34" charset="0"/>
              <a:buChar char="•"/>
            </a:pPr>
            <a:r>
              <a:rPr lang="hu-HU" dirty="0"/>
              <a:t>Ionizációs folyamatok</a:t>
            </a:r>
          </a:p>
          <a:p>
            <a:pPr marL="285750" indent="-285750">
              <a:buFont typeface="Arial" panose="020B0604020202020204" pitchFamily="34" charset="0"/>
              <a:buChar char="•"/>
            </a:pPr>
            <a:r>
              <a:rPr lang="hu-HU" dirty="0"/>
              <a:t>Az </a:t>
            </a:r>
            <a:r>
              <a:rPr lang="hu-HU" b="1" dirty="0">
                <a:solidFill>
                  <a:srgbClr val="7C1B20"/>
                </a:solidFill>
              </a:rPr>
              <a:t>indukált magnetoszféra</a:t>
            </a:r>
          </a:p>
          <a:p>
            <a:pPr marL="285750" indent="-285750">
              <a:buClr>
                <a:schemeClr val="tx1"/>
              </a:buClr>
              <a:buFont typeface="Arial" panose="020B0604020202020204" pitchFamily="34" charset="0"/>
              <a:buChar char="•"/>
            </a:pPr>
            <a:r>
              <a:rPr lang="hu-HU" b="1" dirty="0">
                <a:solidFill>
                  <a:srgbClr val="7C1B20"/>
                </a:solidFill>
              </a:rPr>
              <a:t>Csóvák</a:t>
            </a:r>
            <a:r>
              <a:rPr lang="hu-HU" dirty="0"/>
              <a:t> ~ 100 millió km</a:t>
            </a:r>
          </a:p>
          <a:p>
            <a:pPr marL="742950" lvl="1" indent="-285750">
              <a:buFont typeface="Arial" panose="020B0604020202020204" pitchFamily="34" charset="0"/>
              <a:buChar char="•"/>
            </a:pPr>
            <a:r>
              <a:rPr lang="hu-HU" dirty="0"/>
              <a:t>Porcsóva – szemcsék kb. Kepler pályákon, sugárnyomás</a:t>
            </a:r>
          </a:p>
          <a:p>
            <a:pPr marL="742950" lvl="1" indent="-285750">
              <a:buFont typeface="Arial" panose="020B0604020202020204" pitchFamily="34" charset="0"/>
              <a:buChar char="•"/>
            </a:pPr>
            <a:r>
              <a:rPr lang="hu-HU" dirty="0"/>
              <a:t>Ioncsóva – napszél, mágneses tér hatása</a:t>
            </a:r>
          </a:p>
        </p:txBody>
      </p:sp>
    </p:spTree>
    <p:extLst>
      <p:ext uri="{BB962C8B-B14F-4D97-AF65-F5344CB8AC3E}">
        <p14:creationId xmlns:p14="http://schemas.microsoft.com/office/powerpoint/2010/main" val="12040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omet 67P/C-G dimensions. Images: NAVCAM; dimensions: OSIRIS"/>
          <p:cNvPicPr>
            <a:picLocks noChangeAspect="1" noChangeArrowheads="1"/>
          </p:cNvPicPr>
          <p:nvPr/>
        </p:nvPicPr>
        <p:blipFill rotWithShape="1">
          <a:blip r:embed="rId3"/>
          <a:srcRect l="62377" t="6866" r="6386" b="5393"/>
          <a:stretch/>
        </p:blipFill>
        <p:spPr bwMode="auto">
          <a:xfrm>
            <a:off x="3265944" y="41288"/>
            <a:ext cx="1858191" cy="2560833"/>
          </a:xfrm>
          <a:prstGeom prst="rect">
            <a:avLst/>
          </a:prstGeom>
          <a:noFill/>
          <a:ln w="9525">
            <a:noFill/>
            <a:miter lim="800000"/>
            <a:headEnd/>
            <a:tailEnd/>
          </a:ln>
        </p:spPr>
      </p:pic>
      <p:sp>
        <p:nvSpPr>
          <p:cNvPr id="2" name="Cím 1"/>
          <p:cNvSpPr>
            <a:spLocks noGrp="1"/>
          </p:cNvSpPr>
          <p:nvPr>
            <p:ph type="title"/>
          </p:nvPr>
        </p:nvSpPr>
        <p:spPr>
          <a:xfrm>
            <a:off x="148359" y="122001"/>
            <a:ext cx="7886700" cy="700035"/>
          </a:xfrm>
        </p:spPr>
        <p:txBody>
          <a:bodyPr anchor="t">
            <a:normAutofit/>
          </a:bodyPr>
          <a:lstStyle/>
          <a:p>
            <a:pPr algn="l">
              <a:lnSpc>
                <a:spcPct val="100000"/>
              </a:lnSpc>
            </a:pPr>
            <a:r>
              <a:rPr lang="hu-HU" dirty="0"/>
              <a:t>A mag</a:t>
            </a:r>
          </a:p>
        </p:txBody>
      </p:sp>
      <p:sp>
        <p:nvSpPr>
          <p:cNvPr id="12" name="Dátum helye 11">
            <a:extLst>
              <a:ext uri="{FF2B5EF4-FFF2-40B4-BE49-F238E27FC236}">
                <a16:creationId xmlns:a16="http://schemas.microsoft.com/office/drawing/2014/main" id="{BD9A05FB-6D37-4365-9CDA-FD446843AB1F}"/>
              </a:ext>
            </a:extLst>
          </p:cNvPr>
          <p:cNvSpPr>
            <a:spLocks noGrp="1"/>
          </p:cNvSpPr>
          <p:nvPr>
            <p:ph type="dt" sz="half" idx="10"/>
          </p:nvPr>
        </p:nvSpPr>
        <p:spPr/>
        <p:txBody>
          <a:bodyPr/>
          <a:lstStyle/>
          <a:p>
            <a:fld id="{4872CFDF-F76C-4D2E-BF26-A9763E9CD9BE}" type="datetime1">
              <a:rPr lang="hu-HU" smtClean="0"/>
              <a:t>2018. 12. 03.</a:t>
            </a:fld>
            <a:endParaRPr lang="hu-HU"/>
          </a:p>
        </p:txBody>
      </p:sp>
      <p:sp>
        <p:nvSpPr>
          <p:cNvPr id="4" name="Élőláb helye 3"/>
          <p:cNvSpPr>
            <a:spLocks noGrp="1"/>
          </p:cNvSpPr>
          <p:nvPr>
            <p:ph type="ftr" sz="quarter" idx="11"/>
          </p:nvPr>
        </p:nvSpPr>
        <p:spPr>
          <a:xfrm>
            <a:off x="3028950" y="6557119"/>
            <a:ext cx="3086100" cy="365125"/>
          </a:xfrm>
        </p:spPr>
        <p:txBody>
          <a:bodyPr/>
          <a:lstStyle/>
          <a:p>
            <a:r>
              <a:rPr lang="hu-HU"/>
              <a:t>A Naprendszer fizikája 2018</a:t>
            </a:r>
            <a:endParaRPr lang="hu-HU" dirty="0"/>
          </a:p>
        </p:txBody>
      </p:sp>
      <p:sp>
        <p:nvSpPr>
          <p:cNvPr id="5" name="Dia számának helye 4"/>
          <p:cNvSpPr>
            <a:spLocks noGrp="1"/>
          </p:cNvSpPr>
          <p:nvPr>
            <p:ph type="sldNum" sz="quarter" idx="12"/>
          </p:nvPr>
        </p:nvSpPr>
        <p:spPr>
          <a:xfrm>
            <a:off x="6457950" y="6557119"/>
            <a:ext cx="2057400" cy="365125"/>
          </a:xfrm>
        </p:spPr>
        <p:txBody>
          <a:bodyPr/>
          <a:lstStyle/>
          <a:p>
            <a:fld id="{10020C4B-FF6E-4558-BFE2-91C8DE5D427C}" type="slidenum">
              <a:rPr lang="hu-HU" smtClean="0"/>
              <a:t>9</a:t>
            </a:fld>
            <a:endParaRPr lang="hu-HU" dirty="0"/>
          </a:p>
        </p:txBody>
      </p:sp>
      <p:sp>
        <p:nvSpPr>
          <p:cNvPr id="6" name="Szövegdoboz 5"/>
          <p:cNvSpPr txBox="1"/>
          <p:nvPr/>
        </p:nvSpPr>
        <p:spPr>
          <a:xfrm>
            <a:off x="272415" y="1705288"/>
            <a:ext cx="2769870" cy="2585323"/>
          </a:xfrm>
          <a:prstGeom prst="rect">
            <a:avLst/>
          </a:prstGeom>
          <a:noFill/>
        </p:spPr>
        <p:txBody>
          <a:bodyPr wrap="square" rtlCol="0">
            <a:spAutoFit/>
          </a:bodyPr>
          <a:lstStyle/>
          <a:p>
            <a:pPr marL="285750" indent="-285750">
              <a:buFont typeface="Arial" panose="020B0604020202020204" pitchFamily="34" charset="0"/>
              <a:buChar char="•"/>
            </a:pPr>
            <a:r>
              <a:rPr lang="hu-HU" dirty="0"/>
              <a:t>sűrűség: &lt; 0,5 g/cm</a:t>
            </a:r>
            <a:r>
              <a:rPr lang="hu-HU" baseline="30000" dirty="0"/>
              <a:t>3</a:t>
            </a:r>
            <a:r>
              <a:rPr lang="hu-HU" dirty="0"/>
              <a:t> </a:t>
            </a:r>
          </a:p>
          <a:p>
            <a:pPr marL="285750" indent="-285750">
              <a:buFont typeface="Arial" panose="020B0604020202020204" pitchFamily="34" charset="0"/>
              <a:buChar char="•"/>
            </a:pPr>
            <a:r>
              <a:rPr lang="hu-HU" dirty="0"/>
              <a:t>Összetétel: por és jég</a:t>
            </a:r>
          </a:p>
          <a:p>
            <a:pPr marL="285750" indent="-285750">
              <a:buFont typeface="Arial" panose="020B0604020202020204" pitchFamily="34" charset="0"/>
              <a:buChar char="•"/>
            </a:pPr>
            <a:r>
              <a:rPr lang="hu-HU" dirty="0"/>
              <a:t>Nagy porozitás</a:t>
            </a:r>
          </a:p>
          <a:p>
            <a:pPr marL="285750" indent="-285750">
              <a:buFont typeface="Arial" panose="020B0604020202020204" pitchFamily="34" charset="0"/>
              <a:buChar char="•"/>
            </a:pPr>
            <a:r>
              <a:rPr lang="hu-HU" dirty="0"/>
              <a:t>60-80% üreg</a:t>
            </a:r>
          </a:p>
          <a:p>
            <a:pPr marL="285750" indent="-285750">
              <a:buFont typeface="Arial" panose="020B0604020202020204" pitchFamily="34" charset="0"/>
              <a:buChar char="•"/>
            </a:pPr>
            <a:r>
              <a:rPr lang="hu-HU" dirty="0"/>
              <a:t>Nincs bizonyíték nagy üregek létezésére</a:t>
            </a:r>
          </a:p>
          <a:p>
            <a:pPr marL="285750" indent="-285750">
              <a:buFont typeface="Arial" panose="020B0604020202020204" pitchFamily="34" charset="0"/>
              <a:buChar char="•"/>
            </a:pPr>
            <a:r>
              <a:rPr lang="hu-HU" dirty="0"/>
              <a:t>Kürtők, beszakadások</a:t>
            </a:r>
          </a:p>
          <a:p>
            <a:pPr marL="285750" indent="-285750">
              <a:buFont typeface="Arial" panose="020B0604020202020204" pitchFamily="34" charset="0"/>
              <a:buChar char="•"/>
            </a:pPr>
            <a:endParaRPr lang="hu-HU" dirty="0"/>
          </a:p>
          <a:p>
            <a:endParaRPr lang="hu-HU" dirty="0"/>
          </a:p>
        </p:txBody>
      </p:sp>
      <p:grpSp>
        <p:nvGrpSpPr>
          <p:cNvPr id="8" name="Csoportba foglalás 7"/>
          <p:cNvGrpSpPr>
            <a:grpSpLocks/>
          </p:cNvGrpSpPr>
          <p:nvPr/>
        </p:nvGrpSpPr>
        <p:grpSpPr bwMode="auto">
          <a:xfrm>
            <a:off x="3253738" y="2636607"/>
            <a:ext cx="6001090" cy="3941333"/>
            <a:chOff x="1524000" y="1632160"/>
            <a:chExt cx="6250298" cy="4104998"/>
          </a:xfrm>
        </p:grpSpPr>
        <p:pic>
          <p:nvPicPr>
            <p:cNvPr id="9" name="Kép 3" descr="CG_on_Earth.jpg.jpg"/>
            <p:cNvPicPr>
              <a:picLocks noChangeAspect="1"/>
            </p:cNvPicPr>
            <p:nvPr/>
          </p:nvPicPr>
          <p:blipFill rotWithShape="1">
            <a:blip r:embed="rId4"/>
            <a:srcRect t="6587" b="3664"/>
            <a:stretch/>
          </p:blipFill>
          <p:spPr bwMode="auto">
            <a:xfrm>
              <a:off x="1524000" y="1632160"/>
              <a:ext cx="6096000" cy="4069080"/>
            </a:xfrm>
            <a:prstGeom prst="rect">
              <a:avLst/>
            </a:prstGeom>
            <a:noFill/>
            <a:ln w="9525">
              <a:noFill/>
              <a:miter lim="800000"/>
              <a:headEnd/>
              <a:tailEnd/>
            </a:ln>
          </p:spPr>
        </p:pic>
        <p:sp>
          <p:nvSpPr>
            <p:cNvPr id="10" name="Szövegdoboz 4"/>
            <p:cNvSpPr txBox="1">
              <a:spLocks noChangeArrowheads="1"/>
            </p:cNvSpPr>
            <p:nvPr/>
          </p:nvSpPr>
          <p:spPr bwMode="auto">
            <a:xfrm>
              <a:off x="5965753" y="5448656"/>
              <a:ext cx="1808545" cy="288502"/>
            </a:xfrm>
            <a:prstGeom prst="rect">
              <a:avLst/>
            </a:prstGeom>
            <a:noFill/>
            <a:ln w="9525">
              <a:noFill/>
              <a:miter lim="800000"/>
              <a:headEnd/>
              <a:tailEnd/>
            </a:ln>
          </p:spPr>
          <p:txBody>
            <a:bodyPr wrap="square">
              <a:spAutoFit/>
            </a:bodyPr>
            <a:lstStyle/>
            <a:p>
              <a:pPr fontAlgn="base">
                <a:spcBef>
                  <a:spcPct val="0"/>
                </a:spcBef>
                <a:spcAft>
                  <a:spcPct val="0"/>
                </a:spcAft>
                <a:defRPr/>
              </a:pPr>
              <a:r>
                <a:rPr lang="hu-HU" sz="1200" i="1" kern="0" dirty="0">
                  <a:cs typeface="Arial" pitchFamily="34" charset="0"/>
                </a:rPr>
                <a:t>Forrás: @</a:t>
              </a:r>
              <a:r>
                <a:rPr lang="en-US" sz="1200" i="1" kern="0" dirty="0">
                  <a:cs typeface="Arial" pitchFamily="34" charset="0"/>
                </a:rPr>
                <a:t>Quark1972</a:t>
              </a:r>
            </a:p>
          </p:txBody>
        </p:sp>
      </p:grpSp>
      <p:sp>
        <p:nvSpPr>
          <p:cNvPr id="3" name="Téglalap 2">
            <a:extLst>
              <a:ext uri="{FF2B5EF4-FFF2-40B4-BE49-F238E27FC236}">
                <a16:creationId xmlns:a16="http://schemas.microsoft.com/office/drawing/2014/main" id="{C37E8270-95F1-4777-AD62-CECCC28F71F5}"/>
              </a:ext>
            </a:extLst>
          </p:cNvPr>
          <p:cNvSpPr/>
          <p:nvPr/>
        </p:nvSpPr>
        <p:spPr>
          <a:xfrm>
            <a:off x="272415" y="3875360"/>
            <a:ext cx="2498598" cy="2308324"/>
          </a:xfrm>
          <a:prstGeom prst="rect">
            <a:avLst/>
          </a:prstGeom>
        </p:spPr>
        <p:txBody>
          <a:bodyPr wrap="square">
            <a:spAutoFit/>
          </a:bodyPr>
          <a:lstStyle/>
          <a:p>
            <a:r>
              <a:rPr lang="hu-HU" dirty="0"/>
              <a:t>Felszíne:</a:t>
            </a:r>
          </a:p>
          <a:p>
            <a:pPr marL="285750" indent="-285750">
              <a:buFont typeface="Arial" panose="020B0604020202020204" pitchFamily="34" charset="0"/>
              <a:buChar char="•"/>
            </a:pPr>
            <a:r>
              <a:rPr lang="hu-HU" dirty="0"/>
              <a:t>Nagyon sötét</a:t>
            </a:r>
          </a:p>
          <a:p>
            <a:pPr marL="742950" lvl="1" indent="-285750">
              <a:buFont typeface="Arial" panose="020B0604020202020204" pitchFamily="34" charset="0"/>
              <a:buChar char="•"/>
            </a:pPr>
            <a:r>
              <a:rPr lang="hu-HU" dirty="0"/>
              <a:t>a ≈ 0.04</a:t>
            </a:r>
          </a:p>
          <a:p>
            <a:pPr marL="285750" indent="-285750">
              <a:buFont typeface="Arial" panose="020B0604020202020204" pitchFamily="34" charset="0"/>
              <a:buChar char="•"/>
            </a:pPr>
            <a:r>
              <a:rPr lang="hu-HU" dirty="0"/>
              <a:t>Poros, száraz</a:t>
            </a:r>
          </a:p>
          <a:p>
            <a:pPr marL="285750" indent="-285750">
              <a:buFont typeface="Arial" panose="020B0604020202020204" pitchFamily="34" charset="0"/>
              <a:buChar char="•"/>
            </a:pPr>
            <a:r>
              <a:rPr lang="hu-HU" dirty="0"/>
              <a:t>Réteges szerkezetek</a:t>
            </a:r>
          </a:p>
          <a:p>
            <a:pPr marL="285750" indent="-285750">
              <a:buFont typeface="Arial" panose="020B0604020202020204" pitchFamily="34" charset="0"/>
              <a:buChar char="•"/>
            </a:pPr>
            <a:r>
              <a:rPr lang="hu-HU" dirty="0"/>
              <a:t>Törések</a:t>
            </a:r>
          </a:p>
          <a:p>
            <a:pPr marL="285750" indent="-285750">
              <a:buFont typeface="Arial" panose="020B0604020202020204" pitchFamily="34" charset="0"/>
              <a:buChar char="•"/>
            </a:pPr>
            <a:r>
              <a:rPr lang="hu-HU" dirty="0"/>
              <a:t>sziklák</a:t>
            </a:r>
          </a:p>
        </p:txBody>
      </p:sp>
      <p:pic>
        <p:nvPicPr>
          <p:cNvPr id="11" name="Picture 2" descr="Comet 67P/C-G dimensions. Images: NAVCAM; dimensions: OSIRIS">
            <a:extLst>
              <a:ext uri="{FF2B5EF4-FFF2-40B4-BE49-F238E27FC236}">
                <a16:creationId xmlns:a16="http://schemas.microsoft.com/office/drawing/2014/main" id="{AFFCF392-C402-40F0-A096-3C67FF87DC91}"/>
              </a:ext>
            </a:extLst>
          </p:cNvPr>
          <p:cNvPicPr>
            <a:picLocks noChangeAspect="1" noChangeArrowheads="1"/>
          </p:cNvPicPr>
          <p:nvPr/>
        </p:nvPicPr>
        <p:blipFill rotWithShape="1">
          <a:blip r:embed="rId3"/>
          <a:srcRect l="9657" t="9540" r="52876" b="8832"/>
          <a:stretch/>
        </p:blipFill>
        <p:spPr bwMode="auto">
          <a:xfrm>
            <a:off x="4928420" y="65408"/>
            <a:ext cx="2373259" cy="2536713"/>
          </a:xfrm>
          <a:prstGeom prst="rect">
            <a:avLst/>
          </a:prstGeom>
          <a:noFill/>
          <a:ln w="9525">
            <a:noFill/>
            <a:miter lim="800000"/>
            <a:headEnd/>
            <a:tailEnd/>
          </a:ln>
        </p:spPr>
      </p:pic>
    </p:spTree>
    <p:extLst>
      <p:ext uri="{BB962C8B-B14F-4D97-AF65-F5344CB8AC3E}">
        <p14:creationId xmlns:p14="http://schemas.microsoft.com/office/powerpoint/2010/main" val="4062395539"/>
      </p:ext>
    </p:extLst>
  </p:cSld>
  <p:clrMapOvr>
    <a:masterClrMapping/>
  </p:clrMapOvr>
</p:sld>
</file>

<file path=ppt/theme/theme1.xml><?xml version="1.0" encoding="utf-8"?>
<a:theme xmlns:a="http://schemas.openxmlformats.org/drawingml/2006/main" name="Office Theme">
  <a:themeElements>
    <a:clrScheme name="2. egyéni séma">
      <a:dk1>
        <a:sysClr val="windowText" lastClr="000000"/>
      </a:dk1>
      <a:lt1>
        <a:sysClr val="window" lastClr="FFFFFF"/>
      </a:lt1>
      <a:dk2>
        <a:srgbClr val="323232"/>
      </a:dk2>
      <a:lt2>
        <a:srgbClr val="E3DED1"/>
      </a:lt2>
      <a:accent1>
        <a:srgbClr val="F07F09"/>
      </a:accent1>
      <a:accent2>
        <a:srgbClr val="CC0000"/>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3298</TotalTime>
  <Words>2313</Words>
  <Application>Microsoft Office PowerPoint</Application>
  <PresentationFormat>Diavetítés a képernyőre (4:3 oldalarány)</PresentationFormat>
  <Paragraphs>444</Paragraphs>
  <Slides>29</Slides>
  <Notes>25</Notes>
  <HiddenSlides>0</HiddenSlides>
  <MMClips>3</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29</vt:i4>
      </vt:variant>
    </vt:vector>
  </HeadingPairs>
  <TitlesOfParts>
    <vt:vector size="34" baseType="lpstr">
      <vt:lpstr>Arial</vt:lpstr>
      <vt:lpstr>Calibri</vt:lpstr>
      <vt:lpstr>Cambria Math</vt:lpstr>
      <vt:lpstr>Times New Roman</vt:lpstr>
      <vt:lpstr>Office Theme</vt:lpstr>
      <vt:lpstr>PowerPoint-bemutató</vt:lpstr>
      <vt:lpstr>Korai történet</vt:lpstr>
      <vt:lpstr>Modern történet</vt:lpstr>
      <vt:lpstr>A Rosetta misszió (2004-2016)</vt:lpstr>
      <vt:lpstr>Magyar részvétel</vt:lpstr>
      <vt:lpstr>PowerPoint-bemutató</vt:lpstr>
      <vt:lpstr>Csoportosításuk</vt:lpstr>
      <vt:lpstr>Mi az üstökös?</vt:lpstr>
      <vt:lpstr>A mag</vt:lpstr>
      <vt:lpstr>PowerPoint-bemutató</vt:lpstr>
      <vt:lpstr>Kóma, semleges anyag</vt:lpstr>
      <vt:lpstr>Üstökös eredetű plazma</vt:lpstr>
      <vt:lpstr>Vezető akadály  – mozgó mágneses tér</vt:lpstr>
      <vt:lpstr>Indukált magnetoszféra</vt:lpstr>
      <vt:lpstr>A por és ion csóva</vt:lpstr>
      <vt:lpstr>Újszülött ionok és elektronok a napszélben</vt:lpstr>
      <vt:lpstr>Sűrű üstökösplazma  és napszél</vt:lpstr>
      <vt:lpstr>PowerPoint-bemutató</vt:lpstr>
      <vt:lpstr>PowerPoint-bemutató</vt:lpstr>
      <vt:lpstr>Ionpopulácók</vt:lpstr>
      <vt:lpstr>Üstökös eredetű energikus  ionok</vt:lpstr>
      <vt:lpstr>  </vt:lpstr>
      <vt:lpstr>Diamágneses üreg</vt:lpstr>
      <vt:lpstr>Diamágneses üreg  a részecske mérésekben</vt:lpstr>
      <vt:lpstr>Észlelések térbeli eloszlása – az üreg mérete</vt:lpstr>
      <vt:lpstr>Észlelések térbeli eloszlása – az üreg mérete </vt:lpstr>
      <vt:lpstr>Instabilitások, az üstökös dala</vt:lpstr>
      <vt:lpstr>Globális szerkezet  – nagy vonalakban</vt:lpstr>
      <vt:lpstr>Ellenőrző kérdések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Melinda</dc:creator>
  <cp:lastModifiedBy>Anikó Timár</cp:lastModifiedBy>
  <cp:revision>194</cp:revision>
  <dcterms:created xsi:type="dcterms:W3CDTF">2016-02-05T14:52:46Z</dcterms:created>
  <dcterms:modified xsi:type="dcterms:W3CDTF">2018-12-03T09:55:12Z</dcterms:modified>
</cp:coreProperties>
</file>