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sldIdLst>
    <p:sldId id="256" r:id="rId2"/>
    <p:sldId id="268" r:id="rId3"/>
    <p:sldId id="340" r:id="rId4"/>
    <p:sldId id="342" r:id="rId5"/>
    <p:sldId id="305" r:id="rId6"/>
    <p:sldId id="309" r:id="rId7"/>
    <p:sldId id="308" r:id="rId8"/>
    <p:sldId id="311" r:id="rId9"/>
    <p:sldId id="282" r:id="rId10"/>
    <p:sldId id="303" r:id="rId11"/>
    <p:sldId id="301" r:id="rId12"/>
    <p:sldId id="312" r:id="rId13"/>
    <p:sldId id="313" r:id="rId14"/>
    <p:sldId id="314" r:id="rId15"/>
    <p:sldId id="315" r:id="rId16"/>
    <p:sldId id="321" r:id="rId17"/>
    <p:sldId id="316" r:id="rId18"/>
    <p:sldId id="317" r:id="rId19"/>
    <p:sldId id="318" r:id="rId20"/>
    <p:sldId id="329" r:id="rId21"/>
    <p:sldId id="327" r:id="rId22"/>
    <p:sldId id="328" r:id="rId23"/>
    <p:sldId id="326" r:id="rId24"/>
    <p:sldId id="332" r:id="rId25"/>
    <p:sldId id="324" r:id="rId26"/>
    <p:sldId id="346" r:id="rId27"/>
    <p:sldId id="323" r:id="rId28"/>
    <p:sldId id="333" r:id="rId29"/>
    <p:sldId id="344" r:id="rId30"/>
    <p:sldId id="337" r:id="rId31"/>
    <p:sldId id="338" r:id="rId32"/>
    <p:sldId id="297" r:id="rId33"/>
    <p:sldId id="298" r:id="rId34"/>
    <p:sldId id="300" r:id="rId35"/>
    <p:sldId id="299" r:id="rId36"/>
    <p:sldId id="286" r:id="rId37"/>
    <p:sldId id="334" r:id="rId38"/>
    <p:sldId id="335" r:id="rId39"/>
    <p:sldId id="336" r:id="rId40"/>
    <p:sldId id="343" r:id="rId41"/>
  </p:sldIdLst>
  <p:sldSz cx="9144000" cy="6858000" type="screen4x3"/>
  <p:notesSz cx="6797675" cy="1007745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10" y="-78"/>
      </p:cViewPr>
      <p:guideLst>
        <p:guide orient="horz" pos="3174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2.wmf"/><Relationship Id="rId7" Type="http://schemas.openxmlformats.org/officeDocument/2006/relationships/image" Target="../media/image65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4.wmf"/><Relationship Id="rId5" Type="http://schemas.openxmlformats.org/officeDocument/2006/relationships/image" Target="../media/image59.wmf"/><Relationship Id="rId4" Type="http://schemas.openxmlformats.org/officeDocument/2006/relationships/image" Target="../media/image63.wmf"/><Relationship Id="rId9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5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5" Type="http://schemas.openxmlformats.org/officeDocument/2006/relationships/image" Target="../media/image39.wmf"/><Relationship Id="rId4" Type="http://schemas.openxmlformats.org/officeDocument/2006/relationships/image" Target="../media/image1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10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55650"/>
            <a:ext cx="5040313" cy="3779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86313"/>
            <a:ext cx="498475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Click to edit Master text styles</a:t>
            </a:r>
          </a:p>
          <a:p>
            <a:pPr lvl="1"/>
            <a:r>
              <a:rPr lang="hu-HU" noProof="0" smtClean="0"/>
              <a:t>Second level</a:t>
            </a:r>
          </a:p>
          <a:p>
            <a:pPr lvl="2"/>
            <a:r>
              <a:rPr lang="hu-HU" noProof="0" smtClean="0"/>
              <a:t>Third level</a:t>
            </a:r>
          </a:p>
          <a:p>
            <a:pPr lvl="3"/>
            <a:r>
              <a:rPr lang="hu-HU" noProof="0" smtClean="0"/>
              <a:t>Fourth level</a:t>
            </a:r>
          </a:p>
          <a:p>
            <a:pPr lvl="4"/>
            <a:r>
              <a:rPr lang="hu-HU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4213"/>
            <a:ext cx="2946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574213"/>
            <a:ext cx="2946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75CFEA20-F24E-4F44-914E-C2D8F4A8FA3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C0159-0E39-4C46-9B28-79FB601C24DD}" type="slidenum">
              <a:rPr lang="hu-HU" smtClean="0"/>
              <a:pPr/>
              <a:t>1</a:t>
            </a:fld>
            <a:endParaRPr lang="hu-H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u-HU" smtClean="0"/>
              <a:t>Wigner FK RMI Elméleti Fizika Osztály, 2012 április 6.</a:t>
            </a:r>
          </a:p>
          <a:p>
            <a:r>
              <a:rPr lang="hu-HU" smtClean="0"/>
              <a:t>1 óra, ND bemutató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0691F-2A19-4DCA-AE41-13D61DD7095E}" type="slidenum">
              <a:rPr lang="hu-HU" smtClean="0"/>
              <a:pPr/>
              <a:t>19</a:t>
            </a:fld>
            <a:endParaRPr lang="hu-H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BBBC5-AEF3-4A38-A1D6-4BB05963FBC6}" type="slidenum">
              <a:rPr lang="hu-HU" smtClean="0"/>
              <a:pPr/>
              <a:t>20</a:t>
            </a:fld>
            <a:endParaRPr lang="hu-HU" smtClean="0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EB2BA-CA88-4532-83FB-DC58EE6A46A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BBBC5-AEF3-4A38-A1D6-4BB05963FBC6}" type="slidenum">
              <a:rPr lang="hu-HU" smtClean="0"/>
              <a:pPr/>
              <a:t>23</a:t>
            </a:fld>
            <a:endParaRPr lang="hu-HU" smtClean="0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9B3C16-D856-438A-848D-E2768954DAE6}" type="slidenum">
              <a:rPr lang="en-US"/>
              <a:pPr/>
              <a:t>24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7153F-0343-4C83-B4CE-A1656D92DF6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5EA1F-2389-47A7-806C-720CC55DB7C0}" type="slidenum">
              <a:rPr lang="hu-HU" smtClean="0"/>
              <a:pPr/>
              <a:t>40</a:t>
            </a:fld>
            <a:endParaRPr lang="hu-HU" smtClean="0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CBF2F-C25A-47CE-8A9F-D7ACABB6FA4B}" type="slidenum">
              <a:rPr lang="hu-HU" smtClean="0"/>
              <a:pPr/>
              <a:t>2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CBF2F-C25A-47CE-8A9F-D7ACABB6FA4B}" type="slidenum">
              <a:rPr lang="hu-HU" smtClean="0"/>
              <a:pPr/>
              <a:t>4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C4E07-3476-489A-959D-54D9CBD21058}" type="slidenum">
              <a:rPr lang="hu-HU" smtClean="0"/>
              <a:pPr/>
              <a:t>6</a:t>
            </a:fld>
            <a:endParaRPr lang="hu-HU" smtClean="0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7AABF6-2882-4079-A51F-84F092899E49}" type="slidenum">
              <a:rPr lang="hu-HU" smtClean="0"/>
              <a:pPr/>
              <a:t>7</a:t>
            </a:fld>
            <a:endParaRPr lang="hu-HU" smtClean="0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B8DEF1-6C1A-4BBA-82F3-D2828A4751E3}" type="slidenum">
              <a:rPr lang="hu-HU" smtClean="0"/>
              <a:pPr/>
              <a:t>11</a:t>
            </a:fld>
            <a:endParaRPr lang="hu-H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u-HU" smtClean="0"/>
              <a:t>FUDoM`05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BBBC5-AEF3-4A38-A1D6-4BB05963FBC6}" type="slidenum">
              <a:rPr lang="hu-HU" smtClean="0"/>
              <a:pPr/>
              <a:t>16</a:t>
            </a:fld>
            <a:endParaRPr lang="hu-HU" smtClean="0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3CBA5-FA3C-4E0F-B345-27A617A5BEDD}" type="slidenum">
              <a:rPr lang="hu-HU" smtClean="0"/>
              <a:pPr/>
              <a:t>17</a:t>
            </a:fld>
            <a:endParaRPr lang="hu-H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1EB4F7-CD61-49DE-B03A-59FDA1A6AFC8}" type="slidenum">
              <a:rPr lang="hu-HU" smtClean="0"/>
              <a:pPr/>
              <a:t>18</a:t>
            </a:fld>
            <a:endParaRPr lang="hu-H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3" tIns="45716" rIns="91433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591E5-9AA0-4FF8-B7D8-710CCF521A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EAFC9-B7A7-4372-89BE-AA4CD5F947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402AF-1198-45CE-A761-212F309A83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F432-1410-4391-A59D-8C7BAA31CC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8D1B2-6C3F-4D3A-815D-9F561156A7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E8CDA-51AC-48F8-8BE5-CB09856179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C1B8B-BA5E-40F3-BD5D-C82D0B449A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F2B7-97EA-440C-82C2-E05B655244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2FB32-2448-4E78-94F3-0CFCC6CF97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A800-F34F-4AB8-851F-31E2B1EDA0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ABD2A-A49C-4709-A292-3402DF56873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1FE2C-D293-4417-8EB8-C388F4E23A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F595-8151-4C8C-90D8-0C865B4503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D250BB3-56C7-41D1-AEF6-8566C2E029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9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7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9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9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95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03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924800" cy="192985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u-HU" sz="4000" dirty="0" err="1" smtClean="0"/>
              <a:t>Nemegyensúlyi</a:t>
            </a:r>
            <a:r>
              <a:rPr lang="hu-HU" sz="4000" dirty="0" smtClean="0"/>
              <a:t> </a:t>
            </a:r>
            <a:r>
              <a:rPr lang="hu-HU" sz="4000" dirty="0" err="1" smtClean="0"/>
              <a:t>termomechanika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err="1" smtClean="0"/>
              <a:t>Ván</a:t>
            </a:r>
            <a:r>
              <a:rPr lang="hu-HU" sz="2000" dirty="0" smtClean="0"/>
              <a:t> Péter</a:t>
            </a:r>
            <a:br>
              <a:rPr lang="hu-HU" sz="2000" dirty="0" smtClean="0"/>
            </a:br>
            <a:r>
              <a:rPr lang="hu-HU" sz="2000" dirty="0" smtClean="0"/>
              <a:t>Wigner FK RMI, Elméleti Fizika Osztály</a:t>
            </a:r>
            <a:endParaRPr lang="hu-HU" sz="28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636838"/>
            <a:ext cx="7772400" cy="4032250"/>
          </a:xfrm>
        </p:spPr>
        <p:txBody>
          <a:bodyPr/>
          <a:lstStyle/>
          <a:p>
            <a:pPr lvl="1"/>
            <a:r>
              <a:rPr lang="hu-HU" dirty="0" smtClean="0"/>
              <a:t>Miért termodinamika és mechanika?</a:t>
            </a:r>
          </a:p>
          <a:p>
            <a:pPr lvl="2"/>
            <a:r>
              <a:rPr lang="hu-HU" dirty="0" smtClean="0"/>
              <a:t>Fogalmak és módszerek (folyadék 1)</a:t>
            </a:r>
          </a:p>
          <a:p>
            <a:pPr lvl="2"/>
            <a:r>
              <a:rPr lang="hu-HU" dirty="0" smtClean="0"/>
              <a:t>Összefoglalás – tézisek</a:t>
            </a:r>
          </a:p>
          <a:p>
            <a:pPr lvl="1"/>
            <a:r>
              <a:rPr lang="hu-HU" dirty="0" smtClean="0"/>
              <a:t>Példák:</a:t>
            </a:r>
          </a:p>
          <a:p>
            <a:pPr lvl="2"/>
            <a:r>
              <a:rPr lang="hu-HU" dirty="0" err="1" smtClean="0"/>
              <a:t>Ginzburg-Landau-egyenlet</a:t>
            </a:r>
            <a:endParaRPr lang="hu-HU" dirty="0" smtClean="0"/>
          </a:p>
          <a:p>
            <a:pPr lvl="2"/>
            <a:r>
              <a:rPr lang="hu-HU" dirty="0" err="1" smtClean="0"/>
              <a:t>Korteweg-folyadékok</a:t>
            </a:r>
            <a:r>
              <a:rPr lang="hu-HU" dirty="0" smtClean="0"/>
              <a:t> (folyadék 2)</a:t>
            </a:r>
          </a:p>
          <a:p>
            <a:pPr lvl="2"/>
            <a:r>
              <a:rPr lang="hu-HU" dirty="0" err="1" smtClean="0"/>
              <a:t>Disszipatív</a:t>
            </a:r>
            <a:r>
              <a:rPr lang="hu-HU" dirty="0" smtClean="0"/>
              <a:t> relativisztikus folyadékok (folyadék 3)</a:t>
            </a:r>
          </a:p>
          <a:p>
            <a:pPr lvl="2"/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87338" y="188913"/>
            <a:ext cx="8748712" cy="6246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hu-HU" sz="2000" dirty="0"/>
              <a:t>Konstruktív módszert dolgoztam ki a klasszikus kontinuumfizika térben gyengén </a:t>
            </a:r>
            <a:r>
              <a:rPr lang="hu-HU" sz="2000" dirty="0" err="1"/>
              <a:t>nemlokális</a:t>
            </a:r>
            <a:r>
              <a:rPr lang="hu-HU" sz="2000" dirty="0"/>
              <a:t> elméleteiben az anyagi tulajdonságokat meghatározó konstitutív relációk meghatározására. A módszer a második főtétel alkalmazásán </a:t>
            </a:r>
            <a:r>
              <a:rPr lang="pt-BR" sz="2000" dirty="0"/>
              <a:t>alapul, a racionális termodinamika Liu-eljárását terjeszti ki. </a:t>
            </a:r>
            <a:endParaRPr lang="hu-HU" sz="2000" dirty="0"/>
          </a:p>
          <a:p>
            <a:pPr algn="just">
              <a:defRPr/>
            </a:pPr>
            <a:r>
              <a:rPr lang="hu-HU" sz="2000" dirty="0"/>
              <a:t>	Ezt a módszert alkalmaztam a következő esetekben: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Klasszikus irreverzibilis termodinamika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Egy belső változós, kényszer nélküli, másodrendűen gyengén </a:t>
            </a:r>
            <a:r>
              <a:rPr lang="hu-HU" sz="2000" dirty="0" err="1"/>
              <a:t>nemlokális</a:t>
            </a:r>
            <a:r>
              <a:rPr lang="hu-HU" sz="2000" dirty="0"/>
              <a:t> kontinuumelmélet: </a:t>
            </a:r>
            <a:r>
              <a:rPr lang="hu-HU" sz="2000" dirty="0" err="1">
                <a:solidFill>
                  <a:srgbClr val="00B0F0"/>
                </a:solidFill>
              </a:rPr>
              <a:t>Ginzburg-Landau-egyenlet</a:t>
            </a:r>
            <a:r>
              <a:rPr lang="hu-HU" sz="2000" dirty="0">
                <a:solidFill>
                  <a:srgbClr val="00B0F0"/>
                </a:solidFill>
              </a:rPr>
              <a:t>.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Egy belső változós, kényszer nélküli, másodrendűen gyengén </a:t>
            </a:r>
            <a:r>
              <a:rPr lang="hu-HU" sz="2000" dirty="0" err="1"/>
              <a:t>nemlokális</a:t>
            </a:r>
            <a:r>
              <a:rPr lang="hu-HU" sz="2000" dirty="0"/>
              <a:t> kontinuumelmélet: általánosított </a:t>
            </a:r>
            <a:r>
              <a:rPr lang="hu-HU" sz="2000" dirty="0" err="1"/>
              <a:t>kontínuummechanika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 err="1">
                <a:solidFill>
                  <a:srgbClr val="00B0F0"/>
                </a:solidFill>
              </a:rPr>
              <a:t>Korteweg-folyadékok</a:t>
            </a:r>
            <a:endParaRPr lang="hu-HU" sz="2000" dirty="0">
              <a:solidFill>
                <a:srgbClr val="00B0F0"/>
              </a:solidFill>
            </a:endParaRP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Merev, </a:t>
            </a:r>
            <a:r>
              <a:rPr lang="hu-HU" sz="2000" dirty="0" err="1"/>
              <a:t>izotrop</a:t>
            </a:r>
            <a:r>
              <a:rPr lang="hu-HU" sz="2000" dirty="0"/>
              <a:t> hővezetők</a:t>
            </a:r>
          </a:p>
          <a:p>
            <a:pPr marL="457200" indent="-457200">
              <a:buFontTx/>
              <a:buAutoNum type="arabicPeriod"/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 startAt="2"/>
              <a:defRPr/>
            </a:pPr>
            <a:r>
              <a:rPr lang="hu-HU" sz="2000" dirty="0"/>
              <a:t>Termodinamikai </a:t>
            </a:r>
            <a:r>
              <a:rPr lang="hu-HU" sz="2000" dirty="0" err="1"/>
              <a:t>reológia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Térfogati </a:t>
            </a:r>
            <a:r>
              <a:rPr lang="hu-HU" sz="2000" dirty="0" err="1"/>
              <a:t>reológia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Objektív időderiváltak</a:t>
            </a:r>
          </a:p>
          <a:p>
            <a:pPr marL="457200" indent="-457200"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hu-HU" sz="2000" dirty="0">
                <a:solidFill>
                  <a:srgbClr val="00B0F0"/>
                </a:solidFill>
              </a:rPr>
              <a:t>Speciális relativisztikus </a:t>
            </a:r>
            <a:r>
              <a:rPr lang="hu-HU" sz="2000" dirty="0" err="1">
                <a:solidFill>
                  <a:srgbClr val="00B0F0"/>
                </a:solidFill>
              </a:rPr>
              <a:t>disszipatív</a:t>
            </a:r>
            <a:r>
              <a:rPr lang="hu-HU" sz="2000" dirty="0">
                <a:solidFill>
                  <a:srgbClr val="00B0F0"/>
                </a:solidFill>
              </a:rPr>
              <a:t> folyadékok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 err="1"/>
              <a:t>Gibbs-reláció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Generikus stabilitás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034"/>
          <p:cNvSpPr txBox="1">
            <a:spLocks noChangeArrowheads="1"/>
          </p:cNvSpPr>
          <p:nvPr/>
        </p:nvSpPr>
        <p:spPr bwMode="auto">
          <a:xfrm>
            <a:off x="107504" y="404813"/>
            <a:ext cx="9018949" cy="629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 smtClean="0"/>
              <a:t>Lokális </a:t>
            </a:r>
            <a:r>
              <a:rPr lang="hu-HU" sz="3200" i="1" dirty="0" err="1" smtClean="0"/>
              <a:t>nemegyensúly</a:t>
            </a:r>
            <a:r>
              <a:rPr lang="hu-HU" sz="3200" i="1" dirty="0" smtClean="0"/>
              <a:t>: homogén termodinamika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i="1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 smtClean="0"/>
              <a:t>kontinuum        </a:t>
            </a:r>
            <a:r>
              <a:rPr lang="hu-HU" dirty="0"/>
              <a:t>homogén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közönséges differenciálegyenletek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	</a:t>
            </a:r>
            <a:r>
              <a:rPr lang="hu-HU" sz="2000" dirty="0" err="1" smtClean="0"/>
              <a:t>Onsager</a:t>
            </a:r>
            <a:r>
              <a:rPr lang="hu-HU" sz="2000" dirty="0"/>
              <a:t>, Fényes, </a:t>
            </a:r>
            <a:r>
              <a:rPr lang="hu-HU" sz="2000" dirty="0" err="1" smtClean="0"/>
              <a:t>Truesdell-Bharatha</a:t>
            </a:r>
            <a:r>
              <a:rPr lang="hu-HU" sz="2000" dirty="0" smtClean="0"/>
              <a:t>, …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		véges idejű termodinamika, </a:t>
            </a:r>
            <a:r>
              <a:rPr lang="hu-HU" sz="2000" dirty="0" err="1"/>
              <a:t>entrópiatermelés</a:t>
            </a:r>
            <a:r>
              <a:rPr lang="hu-HU" sz="2000" dirty="0"/>
              <a:t> minimalizálás, …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II. főtétel: egyensúly aszimptotikus stabilitása (Matolcsi Tamás)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	</a:t>
            </a:r>
            <a:r>
              <a:rPr lang="hu-HU" dirty="0" err="1"/>
              <a:t>összentrópia</a:t>
            </a:r>
            <a:r>
              <a:rPr lang="hu-HU" dirty="0"/>
              <a:t>: </a:t>
            </a:r>
            <a:r>
              <a:rPr lang="hu-HU" dirty="0" err="1"/>
              <a:t>Ljapunov-függvény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	</a:t>
            </a:r>
            <a:r>
              <a:rPr lang="hu-HU" sz="2000" dirty="0"/>
              <a:t>Pl. </a:t>
            </a:r>
            <a:r>
              <a:rPr lang="hu-HU" sz="2000" dirty="0" err="1"/>
              <a:t>exergia</a:t>
            </a:r>
            <a:r>
              <a:rPr lang="hu-HU" sz="2000" dirty="0"/>
              <a:t> </a:t>
            </a:r>
            <a:r>
              <a:rPr lang="en-US" sz="2000" dirty="0"/>
              <a:t>= </a:t>
            </a:r>
            <a:r>
              <a:rPr lang="hu-HU" sz="2000" dirty="0" err="1"/>
              <a:t>összentrópia</a:t>
            </a:r>
            <a:r>
              <a:rPr lang="hu-HU" sz="2000" dirty="0"/>
              <a:t> </a:t>
            </a:r>
            <a:r>
              <a:rPr lang="hu-HU" sz="2000" dirty="0" smtClean="0"/>
              <a:t>× </a:t>
            </a:r>
            <a:r>
              <a:rPr lang="hu-HU" sz="2000" dirty="0" smtClean="0"/>
              <a:t>állandó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 smtClean="0"/>
              <a:t>kontinuum        homogén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</a:t>
            </a:r>
            <a:r>
              <a:rPr lang="hu-HU" dirty="0" err="1"/>
              <a:t>Gibbs-reláció</a:t>
            </a:r>
            <a:r>
              <a:rPr lang="hu-HU" dirty="0"/>
              <a:t>: entrópia </a:t>
            </a:r>
            <a:r>
              <a:rPr lang="hu-HU" dirty="0" smtClean="0"/>
              <a:t>értelmezés.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</a:t>
            </a:r>
            <a:r>
              <a:rPr lang="hu-HU" dirty="0" smtClean="0"/>
              <a:t>A </a:t>
            </a:r>
            <a:r>
              <a:rPr lang="hu-HU" dirty="0"/>
              <a:t>homogén egyensúly </a:t>
            </a:r>
            <a:r>
              <a:rPr lang="hu-HU" dirty="0" smtClean="0"/>
              <a:t>lineáris </a:t>
            </a:r>
            <a:r>
              <a:rPr lang="hu-HU" dirty="0"/>
              <a:t>stabilitása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	</a:t>
            </a:r>
            <a:r>
              <a:rPr lang="hu-HU" sz="2000" dirty="0"/>
              <a:t>relativisztikusan: generikus stabilitás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		</a:t>
            </a:r>
          </a:p>
        </p:txBody>
      </p:sp>
      <p:sp>
        <p:nvSpPr>
          <p:cNvPr id="37891" name="Text Box 1035"/>
          <p:cNvSpPr txBox="1">
            <a:spLocks noChangeArrowheads="1"/>
          </p:cNvSpPr>
          <p:nvPr/>
        </p:nvSpPr>
        <p:spPr bwMode="auto">
          <a:xfrm>
            <a:off x="363538" y="22225"/>
            <a:ext cx="6413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cxnSp>
        <p:nvCxnSpPr>
          <p:cNvPr id="37892" name="Egyenes összekötő nyíllal 7"/>
          <p:cNvCxnSpPr>
            <a:cxnSpLocks noChangeShapeType="1"/>
          </p:cNvCxnSpPr>
          <p:nvPr/>
        </p:nvCxnSpPr>
        <p:spPr bwMode="auto">
          <a:xfrm>
            <a:off x="2051720" y="1556792"/>
            <a:ext cx="431800" cy="0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 type="none" w="med" len="med"/>
            <a:tailEnd type="arrow" w="med" len="med"/>
          </a:ln>
        </p:spPr>
      </p:cxnSp>
      <p:cxnSp>
        <p:nvCxnSpPr>
          <p:cNvPr id="5" name="Egyenes összekötő nyíllal 7"/>
          <p:cNvCxnSpPr>
            <a:cxnSpLocks noChangeShapeType="1"/>
          </p:cNvCxnSpPr>
          <p:nvPr/>
        </p:nvCxnSpPr>
        <p:spPr bwMode="auto">
          <a:xfrm>
            <a:off x="2051968" y="4725144"/>
            <a:ext cx="431800" cy="0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 type="arrow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312863" y="3267075"/>
          <a:ext cx="1890712" cy="690563"/>
        </p:xfrm>
        <a:graphic>
          <a:graphicData uri="http://schemas.openxmlformats.org/presentationml/2006/ole">
            <p:oleObj spid="_x0000_s3075" name="Equation" r:id="rId3" imgW="660240" imgH="228600" progId="Equation.3">
              <p:embed/>
            </p:oleObj>
          </a:graphicData>
        </a:graphic>
      </p:graphicFrame>
      <p:sp>
        <p:nvSpPr>
          <p:cNvPr id="3081" name="Text Box 2"/>
          <p:cNvSpPr txBox="1">
            <a:spLocks noChangeArrowheads="1"/>
          </p:cNvSpPr>
          <p:nvPr/>
        </p:nvSpPr>
        <p:spPr bwMode="auto">
          <a:xfrm>
            <a:off x="220960" y="620688"/>
            <a:ext cx="6943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/>
              <a:t>Ginzburg</a:t>
            </a:r>
            <a:r>
              <a:rPr lang="en-US" sz="3200" dirty="0"/>
              <a:t>-Landau </a:t>
            </a:r>
            <a:r>
              <a:rPr lang="en-US" sz="3200" dirty="0" smtClean="0"/>
              <a:t>(</a:t>
            </a:r>
            <a:r>
              <a:rPr lang="hu-HU" sz="3200" dirty="0" smtClean="0"/>
              <a:t>szokásos </a:t>
            </a:r>
            <a:r>
              <a:rPr lang="en-US" sz="3200" dirty="0" err="1" smtClean="0"/>
              <a:t>variációs</a:t>
            </a:r>
            <a:r>
              <a:rPr lang="en-US" sz="3200" dirty="0"/>
              <a:t>)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541838" y="4124325"/>
          <a:ext cx="3998912" cy="728663"/>
        </p:xfrm>
        <a:graphic>
          <a:graphicData uri="http://schemas.openxmlformats.org/presentationml/2006/ole">
            <p:oleObj spid="_x0000_s3074" name="Equation" r:id="rId4" imgW="1396800" imgH="241200" progId="Equation.3">
              <p:embed/>
            </p:oleObj>
          </a:graphicData>
        </a:graphic>
      </p:graphicFrame>
      <p:sp>
        <p:nvSpPr>
          <p:cNvPr id="3082" name="Text Box 6"/>
          <p:cNvSpPr txBox="1">
            <a:spLocks noChangeArrowheads="1"/>
          </p:cNvSpPr>
          <p:nvPr/>
        </p:nvSpPr>
        <p:spPr bwMode="auto">
          <a:xfrm>
            <a:off x="1812925" y="4337050"/>
            <a:ext cx="283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3" name="Text Box 7"/>
          <p:cNvSpPr txBox="1">
            <a:spLocks noChangeArrowheads="1"/>
          </p:cNvSpPr>
          <p:nvPr/>
        </p:nvSpPr>
        <p:spPr bwMode="auto">
          <a:xfrm>
            <a:off x="1127125" y="4260850"/>
            <a:ext cx="28289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–"/>
            </a:pPr>
            <a:r>
              <a:rPr lang="en-US"/>
              <a:t> II. főtétel</a:t>
            </a:r>
            <a:r>
              <a:rPr lang="hu-HU"/>
              <a:t>?</a:t>
            </a:r>
            <a:endParaRPr lang="en-US"/>
          </a:p>
          <a:p>
            <a:pPr>
              <a:buFontTx/>
              <a:buChar char="–"/>
            </a:pPr>
            <a:r>
              <a:rPr lang="en-US"/>
              <a:t> variációs</a:t>
            </a:r>
            <a:r>
              <a:rPr lang="hu-HU"/>
              <a:t>, de miért?</a:t>
            </a:r>
            <a:endParaRPr lang="en-US"/>
          </a:p>
          <a:p>
            <a:pPr>
              <a:buFontTx/>
              <a:buChar char="–"/>
            </a:pPr>
            <a:r>
              <a:rPr lang="en-US"/>
              <a:t> 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1403648" y="5013176"/>
          <a:ext cx="1296144" cy="441867"/>
        </p:xfrm>
        <a:graphic>
          <a:graphicData uri="http://schemas.openxmlformats.org/presentationml/2006/ole">
            <p:oleObj spid="_x0000_s3076" name="Equation" r:id="rId5" imgW="558720" imgH="228600" progId="Equation.3">
              <p:embed/>
            </p:oleObj>
          </a:graphicData>
        </a:graphic>
      </p:graphicFrame>
      <p:sp>
        <p:nvSpPr>
          <p:cNvPr id="3084" name="Line 9"/>
          <p:cNvSpPr>
            <a:spLocks noChangeShapeType="1"/>
          </p:cNvSpPr>
          <p:nvPr/>
        </p:nvSpPr>
        <p:spPr bwMode="auto">
          <a:xfrm flipH="1">
            <a:off x="6553200" y="2847975"/>
            <a:ext cx="533400" cy="12192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3203848" y="3933056"/>
            <a:ext cx="1295400" cy="3810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077" name="Object 12"/>
          <p:cNvGraphicFramePr>
            <a:graphicFrameLocks noChangeAspect="1"/>
          </p:cNvGraphicFramePr>
          <p:nvPr/>
        </p:nvGraphicFramePr>
        <p:xfrm>
          <a:off x="691773" y="2085659"/>
          <a:ext cx="3607030" cy="871854"/>
        </p:xfrm>
        <a:graphic>
          <a:graphicData uri="http://schemas.openxmlformats.org/presentationml/2006/ole">
            <p:oleObj spid="_x0000_s3077" name="Equation" r:id="rId6" imgW="1879560" imgH="393480" progId="Equation.3">
              <p:embed/>
            </p:oleObj>
          </a:graphicData>
        </a:graphic>
      </p:graphicFrame>
      <p:graphicFrame>
        <p:nvGraphicFramePr>
          <p:cNvPr id="3078" name="Object 13"/>
          <p:cNvGraphicFramePr>
            <a:graphicFrameLocks noChangeAspect="1"/>
          </p:cNvGraphicFramePr>
          <p:nvPr/>
        </p:nvGraphicFramePr>
        <p:xfrm>
          <a:off x="5491163" y="2205038"/>
          <a:ext cx="3130550" cy="611187"/>
        </p:xfrm>
        <a:graphic>
          <a:graphicData uri="http://schemas.openxmlformats.org/presentationml/2006/ole">
            <p:oleObj spid="_x0000_s3078" name="Equation" r:id="rId7" imgW="1346040" imgH="241200" progId="Equation.3">
              <p:embed/>
            </p:oleObj>
          </a:graphicData>
        </a:graphic>
      </p:graphicFrame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127125" y="269875"/>
            <a:ext cx="283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127125" y="193675"/>
            <a:ext cx="222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80" name="Object 17"/>
          <p:cNvGraphicFramePr>
            <a:graphicFrameLocks noChangeAspect="1"/>
          </p:cNvGraphicFramePr>
          <p:nvPr/>
        </p:nvGraphicFramePr>
        <p:xfrm>
          <a:off x="4860033" y="2276619"/>
          <a:ext cx="576064" cy="418955"/>
        </p:xfrm>
        <a:graphic>
          <a:graphicData uri="http://schemas.openxmlformats.org/presentationml/2006/ole">
            <p:oleObj spid="_x0000_s3080" name="Equation" r:id="rId8" imgW="19044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dirty="0" err="1" smtClean="0"/>
              <a:t>Ginzburg-Landau-egyenlet</a:t>
            </a:r>
            <a:endParaRPr lang="hu-HU" sz="3200" dirty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539875" y="1143000"/>
          <a:ext cx="1849438" cy="515938"/>
        </p:xfrm>
        <a:graphic>
          <a:graphicData uri="http://schemas.openxmlformats.org/presentationml/2006/ole">
            <p:oleObj spid="_x0000_s4098" name="Equation" r:id="rId4" imgW="711000" imgH="22860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1357313" y="2043113"/>
          <a:ext cx="2041525" cy="542925"/>
        </p:xfrm>
        <a:graphic>
          <a:graphicData uri="http://schemas.openxmlformats.org/presentationml/2006/ole">
            <p:oleObj spid="_x0000_s4099" name="Equation" r:id="rId5" imgW="850680" imgH="241200" progId="Equation.3">
              <p:embed/>
            </p:oleObj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4325664" y="1420932"/>
          <a:ext cx="1326456" cy="423892"/>
        </p:xfrm>
        <a:graphic>
          <a:graphicData uri="http://schemas.openxmlformats.org/presentationml/2006/ole">
            <p:oleObj spid="_x0000_s4100" name="Equation" r:id="rId6" imgW="761760" imgH="228600" progId="Equation.3">
              <p:embed/>
            </p:oleObj>
          </a:graphicData>
        </a:graphic>
      </p:graphicFrame>
      <p:graphicFrame>
        <p:nvGraphicFramePr>
          <p:cNvPr id="4106" name="Object 7"/>
          <p:cNvGraphicFramePr>
            <a:graphicFrameLocks noChangeAspect="1"/>
          </p:cNvGraphicFramePr>
          <p:nvPr/>
        </p:nvGraphicFramePr>
        <p:xfrm>
          <a:off x="4355977" y="1772816"/>
          <a:ext cx="1080119" cy="485919"/>
        </p:xfrm>
        <a:graphic>
          <a:graphicData uri="http://schemas.openxmlformats.org/presentationml/2006/ole">
            <p:oleObj spid="_x0000_s4106" name="Equation" r:id="rId7" imgW="583920" imgH="241200" progId="Equation.3">
              <p:embed/>
            </p:oleObj>
          </a:graphicData>
        </a:graphic>
      </p:graphicFrame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762000" y="2743200"/>
            <a:ext cx="352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 err="1"/>
              <a:t>Liu-eljárás</a:t>
            </a:r>
            <a:r>
              <a:rPr lang="hu-HU" dirty="0"/>
              <a:t> (Farkas-</a:t>
            </a:r>
            <a:r>
              <a:rPr lang="en-US" dirty="0"/>
              <a:t>lemma</a:t>
            </a:r>
            <a:r>
              <a:rPr lang="hu-HU" dirty="0"/>
              <a:t>)</a:t>
            </a:r>
          </a:p>
        </p:txBody>
      </p:sp>
      <p:graphicFrame>
        <p:nvGraphicFramePr>
          <p:cNvPr id="4101" name="Object 10"/>
          <p:cNvGraphicFramePr>
            <a:graphicFrameLocks noChangeAspect="1"/>
          </p:cNvGraphicFramePr>
          <p:nvPr/>
        </p:nvGraphicFramePr>
        <p:xfrm>
          <a:off x="1850579" y="3501008"/>
          <a:ext cx="1209253" cy="522397"/>
        </p:xfrm>
        <a:graphic>
          <a:graphicData uri="http://schemas.openxmlformats.org/presentationml/2006/ole">
            <p:oleObj spid="_x0000_s4101" name="Equation" r:id="rId8" imgW="558720" imgH="228600" progId="Equation.3">
              <p:embed/>
            </p:oleObj>
          </a:graphicData>
        </a:graphic>
      </p:graphicFrame>
      <p:graphicFrame>
        <p:nvGraphicFramePr>
          <p:cNvPr id="4102" name="Object 11"/>
          <p:cNvGraphicFramePr>
            <a:graphicFrameLocks noChangeAspect="1"/>
          </p:cNvGraphicFramePr>
          <p:nvPr/>
        </p:nvGraphicFramePr>
        <p:xfrm>
          <a:off x="4073525" y="3473065"/>
          <a:ext cx="4170883" cy="589348"/>
        </p:xfrm>
        <a:graphic>
          <a:graphicData uri="http://schemas.openxmlformats.org/presentationml/2006/ole">
            <p:oleObj spid="_x0000_s4102" name="Equation" r:id="rId9" imgW="1803240" imgH="241200" progId="Equation.3">
              <p:embed/>
            </p:oleObj>
          </a:graphicData>
        </a:graphic>
      </p:graphicFrame>
      <p:graphicFrame>
        <p:nvGraphicFramePr>
          <p:cNvPr id="4103" name="Object 12"/>
          <p:cNvGraphicFramePr>
            <a:graphicFrameLocks noChangeAspect="1"/>
          </p:cNvGraphicFramePr>
          <p:nvPr/>
        </p:nvGraphicFramePr>
        <p:xfrm>
          <a:off x="2493963" y="4325938"/>
          <a:ext cx="4143375" cy="666750"/>
        </p:xfrm>
        <a:graphic>
          <a:graphicData uri="http://schemas.openxmlformats.org/presentationml/2006/ole">
            <p:oleObj spid="_x0000_s4103" name="Equation" r:id="rId10" imgW="1663560" imgH="253800" progId="Equation.3">
              <p:embed/>
            </p:oleObj>
          </a:graphicData>
        </a:graphic>
      </p:graphicFrame>
      <p:graphicFrame>
        <p:nvGraphicFramePr>
          <p:cNvPr id="4104" name="Object 13"/>
          <p:cNvGraphicFramePr>
            <a:graphicFrameLocks noChangeAspect="1"/>
          </p:cNvGraphicFramePr>
          <p:nvPr/>
        </p:nvGraphicFramePr>
        <p:xfrm>
          <a:off x="2973388" y="5500688"/>
          <a:ext cx="3268662" cy="611187"/>
        </p:xfrm>
        <a:graphic>
          <a:graphicData uri="http://schemas.openxmlformats.org/presentationml/2006/ole">
            <p:oleObj spid="_x0000_s4104" name="Equation" r:id="rId11" imgW="1434960" imgH="253800" progId="Equation.3">
              <p:embed/>
            </p:oleObj>
          </a:graphicData>
        </a:graphic>
      </p:graphicFrame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4427984" y="4941168"/>
            <a:ext cx="457200" cy="381000"/>
          </a:xfrm>
          <a:prstGeom prst="downArrow">
            <a:avLst>
              <a:gd name="adj1" fmla="val 45139"/>
              <a:gd name="adj2" fmla="val 3708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457200" y="1447800"/>
            <a:ext cx="733425" cy="3200400"/>
          </a:xfrm>
          <a:prstGeom prst="curvedRightArrow">
            <a:avLst>
              <a:gd name="adj1" fmla="val 50020"/>
              <a:gd name="adj2" fmla="val 134424"/>
              <a:gd name="adj3" fmla="val 34847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012160" y="1340768"/>
            <a:ext cx="23839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dirty="0"/>
              <a:t>konstitutív </a:t>
            </a:r>
            <a:r>
              <a:rPr lang="hu-HU" sz="2000" dirty="0" smtClean="0"/>
              <a:t>állapottér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/>
              <a:t>konstitutív függvények</a:t>
            </a:r>
            <a:endParaRPr lang="hu-HU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1295400" y="1143000"/>
            <a:ext cx="2286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67604" name="Object 20"/>
          <p:cNvGraphicFramePr>
            <a:graphicFrameLocks noChangeAspect="1"/>
          </p:cNvGraphicFramePr>
          <p:nvPr/>
        </p:nvGraphicFramePr>
        <p:xfrm>
          <a:off x="1939925" y="1666875"/>
          <a:ext cx="1606550" cy="401638"/>
        </p:xfrm>
        <a:graphic>
          <a:graphicData uri="http://schemas.openxmlformats.org/presentationml/2006/ole">
            <p:oleObj spid="_x0000_s4105" name="Equation" r:id="rId12" imgW="825480" imgH="241200" progId="Equation.3">
              <p:embed/>
            </p:oleObj>
          </a:graphicData>
        </a:graphic>
      </p:graphicFrame>
      <p:sp>
        <p:nvSpPr>
          <p:cNvPr id="21" name="Szövegdoboz 20"/>
          <p:cNvSpPr txBox="1"/>
          <p:nvPr/>
        </p:nvSpPr>
        <p:spPr>
          <a:xfrm>
            <a:off x="2762728" y="6546830"/>
            <a:ext cx="6527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P., </a:t>
            </a:r>
            <a:r>
              <a:rPr lang="en-US" sz="1600" i="1" dirty="0" smtClean="0"/>
              <a:t>Continuum Mechanics and Thermodynamics, </a:t>
            </a:r>
            <a:r>
              <a:rPr lang="en-US" sz="1600" b="1" dirty="0" smtClean="0"/>
              <a:t>17</a:t>
            </a:r>
            <a:r>
              <a:rPr lang="en-US" sz="1600" dirty="0" smtClean="0"/>
              <a:t>(2):165–169, </a:t>
            </a:r>
            <a:r>
              <a:rPr lang="hu-HU" sz="1600" dirty="0" smtClean="0"/>
              <a:t>(</a:t>
            </a:r>
            <a:r>
              <a:rPr lang="en-US" sz="1600" dirty="0" smtClean="0"/>
              <a:t>2005</a:t>
            </a:r>
            <a:r>
              <a:rPr lang="hu-HU" sz="1600" dirty="0" smtClean="0"/>
              <a:t>)</a:t>
            </a:r>
            <a:r>
              <a:rPr lang="en-US" sz="1600" dirty="0" smtClean="0"/>
              <a:t>.</a:t>
            </a:r>
            <a:endParaRPr lang="hu-HU" sz="1600" dirty="0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4427984" y="1118210"/>
          <a:ext cx="250626" cy="294566"/>
        </p:xfrm>
        <a:graphic>
          <a:graphicData uri="http://schemas.openxmlformats.org/presentationml/2006/ole">
            <p:oleObj spid="_x0000_s4107" name="Equation" r:id="rId13" imgW="126720" imgH="139680" progId="Equation.3">
              <p:embed/>
            </p:oleObj>
          </a:graphicData>
        </a:graphic>
      </p:graphicFrame>
      <p:sp>
        <p:nvSpPr>
          <p:cNvPr id="23" name="Szövegdoboz 22"/>
          <p:cNvSpPr txBox="1"/>
          <p:nvPr/>
        </p:nvSpPr>
        <p:spPr>
          <a:xfrm flipH="1">
            <a:off x="6012160" y="1052736"/>
            <a:ext cx="2618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alapváltozó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3568" y="404664"/>
          <a:ext cx="1944216" cy="431800"/>
        </p:xfrm>
        <a:graphic>
          <a:graphicData uri="http://schemas.openxmlformats.org/presentationml/2006/ole">
            <p:oleObj spid="_x0000_s5122" name="Egyenlet" r:id="rId3" imgW="1079280" imgH="228600" progId="Equation.3">
              <p:embed/>
            </p:oleObj>
          </a:graphicData>
        </a:graphic>
      </p:graphicFrame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467544" y="3501008"/>
            <a:ext cx="212910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Liu</a:t>
            </a:r>
            <a:r>
              <a:rPr lang="hu-HU" dirty="0" err="1" smtClean="0"/>
              <a:t>-egyenletek</a:t>
            </a:r>
            <a:r>
              <a:rPr lang="hu-HU" dirty="0" smtClean="0"/>
              <a:t>:</a:t>
            </a:r>
            <a:endParaRPr lang="en-US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854325" y="5586413"/>
          <a:ext cx="3187700" cy="938212"/>
        </p:xfrm>
        <a:graphic>
          <a:graphicData uri="http://schemas.openxmlformats.org/presentationml/2006/ole">
            <p:oleObj spid="_x0000_s5124" name="Equation" r:id="rId4" imgW="1726920" imgH="482400" progId="Equation.3">
              <p:embed/>
            </p:oleObj>
          </a:graphicData>
        </a:graphic>
      </p:graphicFrame>
      <p:grpSp>
        <p:nvGrpSpPr>
          <p:cNvPr id="16" name="Csoportba foglalás 15"/>
          <p:cNvGrpSpPr/>
          <p:nvPr/>
        </p:nvGrpSpPr>
        <p:grpSpPr>
          <a:xfrm>
            <a:off x="2062163" y="3957638"/>
            <a:ext cx="4742086" cy="1416050"/>
            <a:chOff x="2062666" y="3957638"/>
            <a:chExt cx="4957259" cy="1416050"/>
          </a:xfrm>
        </p:grpSpPr>
        <p:graphicFrame>
          <p:nvGraphicFramePr>
            <p:cNvPr id="5123" name="Object 3"/>
            <p:cNvGraphicFramePr>
              <a:graphicFrameLocks noChangeAspect="1"/>
            </p:cNvGraphicFramePr>
            <p:nvPr/>
          </p:nvGraphicFramePr>
          <p:xfrm>
            <a:off x="2062666" y="3957638"/>
            <a:ext cx="4923834" cy="1416050"/>
          </p:xfrm>
          <a:graphic>
            <a:graphicData uri="http://schemas.openxmlformats.org/presentationml/2006/ole">
              <p:oleObj spid="_x0000_s5123" name="Equation" r:id="rId5" imgW="2425680" imgH="749160" progId="Equation.3">
                <p:embed/>
              </p:oleObj>
            </a:graphicData>
          </a:graphic>
        </p:graphicFrame>
        <p:sp>
          <p:nvSpPr>
            <p:cNvPr id="5129" name="Rectangle 6"/>
            <p:cNvSpPr>
              <a:spLocks noChangeArrowheads="1"/>
            </p:cNvSpPr>
            <p:nvPr/>
          </p:nvSpPr>
          <p:spPr bwMode="auto">
            <a:xfrm>
              <a:off x="4067175" y="4437112"/>
              <a:ext cx="1152525" cy="4320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130" name="Rectangle 7"/>
            <p:cNvSpPr>
              <a:spLocks noChangeArrowheads="1"/>
            </p:cNvSpPr>
            <p:nvPr/>
          </p:nvSpPr>
          <p:spPr bwMode="auto">
            <a:xfrm>
              <a:off x="4067175" y="4941168"/>
              <a:ext cx="2952750" cy="4320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847725" y="1485900"/>
          <a:ext cx="7468691" cy="863600"/>
        </p:xfrm>
        <a:graphic>
          <a:graphicData uri="http://schemas.openxmlformats.org/presentationml/2006/ole">
            <p:oleObj spid="_x0000_s5126" name="Equation" r:id="rId6" imgW="3822480" imgH="4572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17525" y="981075"/>
          <a:ext cx="7651750" cy="431800"/>
        </p:xfrm>
        <a:graphic>
          <a:graphicData uri="http://schemas.openxmlformats.org/presentationml/2006/ole">
            <p:oleObj spid="_x0000_s5127" name="Equation" r:id="rId7" imgW="3771720" imgH="228600" progId="Equation.3">
              <p:embed/>
            </p:oleObj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040063" y="425450"/>
            <a:ext cx="210185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/>
              <a:t>konstitutív állapottér</a:t>
            </a:r>
            <a:endParaRPr lang="en-US" sz="180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827584" y="2492375"/>
          <a:ext cx="7550150" cy="863600"/>
        </p:xfrm>
        <a:graphic>
          <a:graphicData uri="http://schemas.openxmlformats.org/presentationml/2006/ole">
            <p:oleObj spid="_x0000_s5125" name="Equation" r:id="rId8" imgW="3720960" imgH="457200" progId="Equation.3">
              <p:embed/>
            </p:oleObj>
          </a:graphicData>
        </a:graphic>
      </p:graphicFrame>
      <p:grpSp>
        <p:nvGrpSpPr>
          <p:cNvPr id="17" name="Csoportba foglalás 16"/>
          <p:cNvGrpSpPr/>
          <p:nvPr/>
        </p:nvGrpSpPr>
        <p:grpSpPr>
          <a:xfrm>
            <a:off x="755576" y="2492896"/>
            <a:ext cx="5688558" cy="431800"/>
            <a:chOff x="755650" y="2492375"/>
            <a:chExt cx="5688558" cy="431800"/>
          </a:xfrm>
        </p:grpSpPr>
        <p:sp>
          <p:nvSpPr>
            <p:cNvPr id="12" name="Ellipszis 11"/>
            <p:cNvSpPr/>
            <p:nvPr/>
          </p:nvSpPr>
          <p:spPr bwMode="auto">
            <a:xfrm>
              <a:off x="755650" y="2492375"/>
              <a:ext cx="575990" cy="431800"/>
            </a:xfrm>
            <a:prstGeom prst="ellipse">
              <a:avLst/>
            </a:prstGeom>
            <a:noFill/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3" name="Ellipszis 12"/>
            <p:cNvSpPr/>
            <p:nvPr/>
          </p:nvSpPr>
          <p:spPr bwMode="auto">
            <a:xfrm>
              <a:off x="2555874" y="2492375"/>
              <a:ext cx="575965" cy="431800"/>
            </a:xfrm>
            <a:prstGeom prst="ellipse">
              <a:avLst/>
            </a:prstGeom>
            <a:noFill/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4" name="Ellipszis 13"/>
            <p:cNvSpPr/>
            <p:nvPr/>
          </p:nvSpPr>
          <p:spPr bwMode="auto">
            <a:xfrm>
              <a:off x="4427538" y="2492375"/>
              <a:ext cx="639762" cy="431800"/>
            </a:xfrm>
            <a:prstGeom prst="ellipse">
              <a:avLst/>
            </a:prstGeom>
            <a:noFill/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5" name="Ellipszis 14"/>
            <p:cNvSpPr/>
            <p:nvPr/>
          </p:nvSpPr>
          <p:spPr bwMode="auto">
            <a:xfrm>
              <a:off x="5652046" y="2492375"/>
              <a:ext cx="792162" cy="431800"/>
            </a:xfrm>
            <a:prstGeom prst="ellipse">
              <a:avLst/>
            </a:prstGeom>
            <a:noFill/>
            <a:ln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hu-HU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Csoportba foglalás 23"/>
          <p:cNvGrpSpPr/>
          <p:nvPr/>
        </p:nvGrpSpPr>
        <p:grpSpPr>
          <a:xfrm>
            <a:off x="3491880" y="548680"/>
            <a:ext cx="4920550" cy="504056"/>
            <a:chOff x="3491880" y="548680"/>
            <a:chExt cx="4920550" cy="504056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5868144" y="548680"/>
              <a:ext cx="254428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800" dirty="0" err="1" smtClean="0"/>
                <a:t>Lagrange-Farkas</a:t>
              </a:r>
              <a:r>
                <a:rPr lang="hu-HU" sz="1800" dirty="0" err="1" smtClean="0"/>
                <a:t>-</a:t>
              </a:r>
              <a:r>
                <a:rPr lang="hu-HU" sz="1800" dirty="0" err="1" smtClean="0"/>
                <a:t>szorzók</a:t>
              </a:r>
              <a:endParaRPr lang="en-US" sz="1800" dirty="0"/>
            </a:p>
          </p:txBody>
        </p:sp>
        <p:cxnSp>
          <p:nvCxnSpPr>
            <p:cNvPr id="21" name="Egyenes összekötő nyíllal 20"/>
            <p:cNvCxnSpPr/>
            <p:nvPr/>
          </p:nvCxnSpPr>
          <p:spPr bwMode="auto">
            <a:xfrm flipH="1">
              <a:off x="3491880" y="836712"/>
              <a:ext cx="2304256" cy="21602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Egyenes összekötő nyíllal 21"/>
            <p:cNvCxnSpPr/>
            <p:nvPr/>
          </p:nvCxnSpPr>
          <p:spPr bwMode="auto">
            <a:xfrm flipH="1">
              <a:off x="5652120" y="908720"/>
              <a:ext cx="296416" cy="1356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001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dirty="0"/>
              <a:t>Történet:</a:t>
            </a:r>
          </a:p>
          <a:p>
            <a:r>
              <a:rPr lang="hu-HU" sz="2800" dirty="0"/>
              <a:t>	</a:t>
            </a:r>
            <a:r>
              <a:rPr lang="hu-HU" dirty="0"/>
              <a:t>Farkas </a:t>
            </a:r>
            <a:r>
              <a:rPr lang="hu-HU" dirty="0" smtClean="0"/>
              <a:t>Gyula (1894) </a:t>
            </a:r>
            <a:r>
              <a:rPr lang="hu-HU" dirty="0"/>
              <a:t>és </a:t>
            </a:r>
            <a:r>
              <a:rPr lang="hu-HU" dirty="0" err="1" smtClean="0"/>
              <a:t>I-Shih</a:t>
            </a:r>
            <a:r>
              <a:rPr lang="hu-HU" dirty="0" smtClean="0"/>
              <a:t> </a:t>
            </a:r>
            <a:r>
              <a:rPr lang="hu-HU" dirty="0" err="1"/>
              <a:t>Liu</a:t>
            </a:r>
            <a:r>
              <a:rPr lang="hu-HU" dirty="0"/>
              <a:t> </a:t>
            </a:r>
            <a:r>
              <a:rPr lang="hu-HU" dirty="0" smtClean="0"/>
              <a:t>(1972)</a:t>
            </a:r>
            <a:endParaRPr lang="hu-HU" dirty="0"/>
          </a:p>
          <a:p>
            <a:r>
              <a:rPr lang="hu-HU" dirty="0"/>
              <a:t>	lineáris </a:t>
            </a:r>
            <a:r>
              <a:rPr lang="hu-HU" dirty="0" smtClean="0"/>
              <a:t>algebra</a:t>
            </a:r>
            <a:endParaRPr lang="hu-HU" dirty="0"/>
          </a:p>
          <a:p>
            <a:endParaRPr lang="hu-HU" sz="2800" dirty="0"/>
          </a:p>
          <a:p>
            <a:r>
              <a:rPr lang="hu-HU" sz="2800" dirty="0"/>
              <a:t>Új : </a:t>
            </a:r>
          </a:p>
          <a:p>
            <a:endParaRPr lang="hu-HU" sz="2800" dirty="0"/>
          </a:p>
          <a:p>
            <a:r>
              <a:rPr lang="hu-HU" sz="2800" dirty="0"/>
              <a:t>A kényszer deriváltja is kényszer.</a:t>
            </a:r>
          </a:p>
          <a:p>
            <a:r>
              <a:rPr lang="hu-HU" sz="2800" dirty="0"/>
              <a:t>Az </a:t>
            </a:r>
            <a:r>
              <a:rPr lang="hu-HU" sz="2800" dirty="0" err="1"/>
              <a:t>entrópiaáram</a:t>
            </a:r>
            <a:r>
              <a:rPr lang="hu-HU" sz="2800" dirty="0"/>
              <a:t> konstitutív. </a:t>
            </a:r>
          </a:p>
          <a:p>
            <a:r>
              <a:rPr lang="hu-HU" sz="2800" dirty="0"/>
              <a:t>	</a:t>
            </a:r>
            <a:r>
              <a:rPr lang="hu-HU" dirty="0"/>
              <a:t>Müller-féle K vektor és a racionális </a:t>
            </a:r>
            <a:r>
              <a:rPr lang="hu-HU" dirty="0" smtClean="0"/>
              <a:t>termodinamika.</a:t>
            </a:r>
            <a:endParaRPr lang="hu-HU" dirty="0"/>
          </a:p>
          <a:p>
            <a:r>
              <a:rPr lang="hu-HU" sz="2800" dirty="0"/>
              <a:t>A fejlődési egyenlet </a:t>
            </a:r>
            <a:r>
              <a:rPr lang="hu-HU" sz="2800" dirty="0" smtClean="0"/>
              <a:t>maga konstitutív: 	</a:t>
            </a:r>
            <a:endParaRPr lang="hu-HU" sz="2800" dirty="0" smtClean="0"/>
          </a:p>
          <a:p>
            <a:r>
              <a:rPr lang="hu-HU" dirty="0" smtClean="0"/>
              <a:t>	</a:t>
            </a:r>
            <a:r>
              <a:rPr lang="hu-HU" dirty="0" smtClean="0"/>
              <a:t>Termodinamikailag, n</a:t>
            </a:r>
            <a:r>
              <a:rPr lang="hu-HU" dirty="0" smtClean="0"/>
              <a:t>em variációs elvvel. </a:t>
            </a:r>
            <a:endParaRPr lang="hu-HU" dirty="0" smtClean="0"/>
          </a:p>
          <a:p>
            <a:r>
              <a:rPr lang="hu-HU" sz="2800" dirty="0" smtClean="0"/>
              <a:t>Objektivitás.</a:t>
            </a:r>
            <a:endParaRPr lang="hu-HU" sz="2800" dirty="0"/>
          </a:p>
          <a:p>
            <a:endParaRPr lang="hu-HU" sz="2800" dirty="0"/>
          </a:p>
          <a:p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2123728" y="6546830"/>
            <a:ext cx="707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P., </a:t>
            </a:r>
            <a:r>
              <a:rPr lang="en-US" sz="1600" i="1" dirty="0" err="1" smtClean="0"/>
              <a:t>Periodica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Polytechnica</a:t>
            </a:r>
            <a:r>
              <a:rPr lang="en-US" sz="1600" i="1" dirty="0" smtClean="0"/>
              <a:t>, Ser. Mechanical Engineering, </a:t>
            </a:r>
            <a:r>
              <a:rPr lang="en-US" sz="1600" b="1" dirty="0" smtClean="0"/>
              <a:t>49</a:t>
            </a:r>
            <a:r>
              <a:rPr lang="en-US" sz="1600" dirty="0" smtClean="0"/>
              <a:t>(1):79–94, </a:t>
            </a:r>
            <a:r>
              <a:rPr lang="hu-HU" sz="1600" dirty="0" smtClean="0"/>
              <a:t>(</a:t>
            </a:r>
            <a:r>
              <a:rPr lang="en-US" sz="1600" dirty="0" smtClean="0"/>
              <a:t>2005</a:t>
            </a:r>
            <a:r>
              <a:rPr lang="hu-HU" sz="1600" dirty="0" smtClean="0"/>
              <a:t>)</a:t>
            </a:r>
            <a:r>
              <a:rPr lang="en-US" sz="1600" dirty="0" smtClean="0"/>
              <a:t>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799306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 err="1"/>
              <a:t>Liu-eljárás</a:t>
            </a:r>
            <a:r>
              <a:rPr lang="hu-HU" dirty="0"/>
              <a:t>: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 Elsőrendűen gyengén </a:t>
            </a:r>
            <a:r>
              <a:rPr lang="hu-HU" sz="2000" dirty="0" err="1"/>
              <a:t>nemlokális</a:t>
            </a:r>
            <a:r>
              <a:rPr lang="hu-HU" sz="2000" dirty="0"/>
              <a:t>: </a:t>
            </a:r>
            <a:r>
              <a:rPr lang="hu-HU" sz="2000" dirty="0" err="1" smtClean="0"/>
              <a:t>Fourier-Navier-Stokes</a:t>
            </a:r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 Teljes energiával (+lendületmérleg) és belső energiával ugyanaz.</a:t>
            </a:r>
          </a:p>
          <a:p>
            <a:pPr>
              <a:buFontTx/>
              <a:buChar char="-"/>
            </a:pPr>
            <a:r>
              <a:rPr lang="hu-HU" sz="2000" dirty="0"/>
              <a:t> </a:t>
            </a:r>
            <a:r>
              <a:rPr lang="hu-HU" sz="2000" dirty="0" smtClean="0"/>
              <a:t>Heurisztikus módszer feltételei tisztázódnak </a:t>
            </a:r>
          </a:p>
          <a:p>
            <a:pPr lvl="1"/>
            <a:r>
              <a:rPr lang="hu-HU" sz="1800" dirty="0" smtClean="0"/>
              <a:t>(erő-áram módszer, </a:t>
            </a:r>
            <a:r>
              <a:rPr lang="hu-HU" sz="1800" dirty="0" err="1" smtClean="0"/>
              <a:t>entrópiáram</a:t>
            </a:r>
            <a:r>
              <a:rPr lang="hu-HU" sz="1800" dirty="0" smtClean="0"/>
              <a:t>, lendületmérleg, </a:t>
            </a:r>
            <a:r>
              <a:rPr lang="hu-HU" sz="1800" dirty="0" err="1" smtClean="0"/>
              <a:t>stb</a:t>
            </a:r>
            <a:r>
              <a:rPr lang="hu-HU" sz="1800" dirty="0" smtClean="0"/>
              <a:t>…)</a:t>
            </a:r>
            <a:endParaRPr lang="hu-HU" sz="1800" dirty="0"/>
          </a:p>
          <a:p>
            <a:endParaRPr lang="hu-HU" sz="2000" dirty="0"/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726198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smtClean="0"/>
              <a:t>Folyadékok 2: </a:t>
            </a:r>
            <a:r>
              <a:rPr lang="hu-HU" sz="2800" dirty="0" err="1" smtClean="0"/>
              <a:t>Fourier-Navier-Stokes</a:t>
            </a:r>
            <a:r>
              <a:rPr lang="hu-HU" sz="2800" dirty="0" smtClean="0"/>
              <a:t>+</a:t>
            </a:r>
            <a:r>
              <a:rPr lang="hu-HU" sz="2800" dirty="0" err="1" smtClean="0"/>
              <a:t>Korteweg</a:t>
            </a:r>
            <a:r>
              <a:rPr lang="hu-HU" sz="2800" dirty="0" smtClean="0"/>
              <a:t>.</a:t>
            </a:r>
            <a:endParaRPr lang="en-US" sz="2800" dirty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15950" y="979488"/>
          <a:ext cx="2020888" cy="1601787"/>
        </p:xfrm>
        <a:graphic>
          <a:graphicData uri="http://schemas.openxmlformats.org/presentationml/2006/ole">
            <p:oleObj spid="_x0000_s7170" name="Equation" r:id="rId4" imgW="1054080" imgH="761760" progId="Equation.3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5003800" y="1916113"/>
          <a:ext cx="3744913" cy="461962"/>
        </p:xfrm>
        <a:graphic>
          <a:graphicData uri="http://schemas.openxmlformats.org/presentationml/2006/ole">
            <p:oleObj spid="_x0000_s7171" name="Equation" r:id="rId5" imgW="2070000" imgH="253800" progId="Equation.3">
              <p:embed/>
            </p:oleObj>
          </a:graphicData>
        </a:graphic>
      </p:graphicFrame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3132138" y="1125538"/>
            <a:ext cx="275431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–"/>
            </a:pPr>
            <a:r>
              <a:rPr lang="hu-HU" sz="2000"/>
              <a:t> alapváltozók:</a:t>
            </a:r>
          </a:p>
          <a:p>
            <a:pPr>
              <a:buFontTx/>
              <a:buChar char="–"/>
            </a:pPr>
            <a:endParaRPr lang="hu-HU" sz="800"/>
          </a:p>
          <a:p>
            <a:pPr>
              <a:buFontTx/>
              <a:buChar char="–"/>
            </a:pPr>
            <a:r>
              <a:rPr lang="hu-HU" sz="2000"/>
              <a:t> konstitutív állapottér</a:t>
            </a:r>
          </a:p>
          <a:p>
            <a:pPr>
              <a:buFontTx/>
              <a:buChar char="–"/>
            </a:pPr>
            <a:endParaRPr lang="hu-HU" sz="2000"/>
          </a:p>
          <a:p>
            <a:pPr>
              <a:buFontTx/>
              <a:buChar char="–"/>
            </a:pPr>
            <a:endParaRPr lang="hu-HU" sz="800"/>
          </a:p>
          <a:p>
            <a:pPr>
              <a:buFontTx/>
              <a:buChar char="–"/>
            </a:pPr>
            <a:r>
              <a:rPr lang="hu-HU" sz="2000"/>
              <a:t> anyagfüggvények</a:t>
            </a: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6113463" y="1052513"/>
          <a:ext cx="1095375" cy="398462"/>
        </p:xfrm>
        <a:graphic>
          <a:graphicData uri="http://schemas.openxmlformats.org/presentationml/2006/ole">
            <p:oleObj spid="_x0000_s7172" name="Equation" r:id="rId6" imgW="545760" imgH="228600" progId="Equation.3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5508625" y="2420938"/>
          <a:ext cx="3025775" cy="434975"/>
        </p:xfrm>
        <a:graphic>
          <a:graphicData uri="http://schemas.openxmlformats.org/presentationml/2006/ole">
            <p:oleObj spid="_x0000_s7173" name="Equation" r:id="rId7" imgW="1600200" imgH="241200" progId="Equation.3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900113" y="3467100"/>
          <a:ext cx="6865937" cy="969963"/>
        </p:xfrm>
        <a:graphic>
          <a:graphicData uri="http://schemas.openxmlformats.org/presentationml/2006/ole">
            <p:oleObj spid="_x0000_s7174" name="Equation" r:id="rId8" imgW="3784320" imgH="507960" progId="Equation.3">
              <p:embed/>
            </p:oleObj>
          </a:graphicData>
        </a:graphic>
      </p:graphicFrame>
      <p:sp>
        <p:nvSpPr>
          <p:cNvPr id="15" name="Ellipszis 14"/>
          <p:cNvSpPr/>
          <p:nvPr/>
        </p:nvSpPr>
        <p:spPr bwMode="auto">
          <a:xfrm>
            <a:off x="6300788" y="1916113"/>
            <a:ext cx="574675" cy="433387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hu-HU">
              <a:solidFill>
                <a:schemeClr val="tx1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363024" y="6546830"/>
            <a:ext cx="7878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P. and Fülöp T., </a:t>
            </a:r>
            <a:r>
              <a:rPr lang="en-US" sz="1600" i="1" dirty="0" smtClean="0"/>
              <a:t>Proceedings of the Royal Society, London A, </a:t>
            </a:r>
            <a:r>
              <a:rPr lang="en-US" sz="1600" b="1" dirty="0" smtClean="0"/>
              <a:t>462</a:t>
            </a:r>
            <a:r>
              <a:rPr lang="en-US" sz="1600" dirty="0" smtClean="0"/>
              <a:t>(2066):541–557, </a:t>
            </a:r>
            <a:r>
              <a:rPr lang="hu-HU" sz="1600" dirty="0" smtClean="0"/>
              <a:t>(</a:t>
            </a:r>
            <a:r>
              <a:rPr lang="en-US" sz="1600" dirty="0" smtClean="0"/>
              <a:t>2006</a:t>
            </a:r>
            <a:r>
              <a:rPr lang="hu-HU" sz="1600" dirty="0" smtClean="0"/>
              <a:t>)</a:t>
            </a:r>
            <a:r>
              <a:rPr lang="en-US" sz="1600" dirty="0" smtClean="0"/>
              <a:t>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3850" y="260648"/>
            <a:ext cx="7344494" cy="620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2800" dirty="0" err="1" smtClean="0"/>
              <a:t>Liu-eljárás</a:t>
            </a:r>
            <a:r>
              <a:rPr lang="hu-HU" sz="2800" dirty="0" smtClean="0"/>
              <a:t> </a:t>
            </a:r>
            <a:r>
              <a:rPr lang="hu-HU" sz="2800" dirty="0"/>
              <a:t>eredménye</a:t>
            </a:r>
            <a:r>
              <a:rPr lang="hu-HU" sz="2800" dirty="0" smtClean="0"/>
              <a:t>:</a:t>
            </a:r>
            <a:endParaRPr lang="en-US" sz="2800" dirty="0" smtClean="0"/>
          </a:p>
          <a:p>
            <a:endParaRPr lang="hu-HU" sz="1100" dirty="0" smtClean="0"/>
          </a:p>
          <a:p>
            <a:r>
              <a:rPr lang="hu-HU" sz="2800" dirty="0" smtClean="0"/>
              <a:t>					</a:t>
            </a:r>
            <a:r>
              <a:rPr lang="en-US" dirty="0" smtClean="0"/>
              <a:t>‘</a:t>
            </a:r>
            <a:r>
              <a:rPr lang="hu-HU" dirty="0" smtClean="0"/>
              <a:t>termosztatika</a:t>
            </a:r>
            <a:r>
              <a:rPr lang="en-US" dirty="0" smtClean="0"/>
              <a:t>’</a:t>
            </a:r>
          </a:p>
          <a:p>
            <a:endParaRPr lang="en-US" sz="2000" dirty="0"/>
          </a:p>
          <a:p>
            <a:r>
              <a:rPr lang="en-US" sz="2000" dirty="0" err="1" smtClean="0"/>
              <a:t>Ent</a:t>
            </a:r>
            <a:r>
              <a:rPr lang="hu-HU" sz="2000" dirty="0" err="1" smtClean="0"/>
              <a:t>rópiaáram</a:t>
            </a:r>
            <a:r>
              <a:rPr lang="hu-HU" sz="2000" dirty="0" smtClean="0"/>
              <a:t>:</a:t>
            </a:r>
          </a:p>
          <a:p>
            <a:endParaRPr lang="hu-HU" sz="2000" dirty="0"/>
          </a:p>
          <a:p>
            <a:endParaRPr lang="hu-HU" sz="2000" dirty="0" smtClean="0"/>
          </a:p>
          <a:p>
            <a:endParaRPr lang="hu-HU" sz="1800" dirty="0" smtClean="0"/>
          </a:p>
          <a:p>
            <a:r>
              <a:rPr lang="hu-HU" sz="2000" dirty="0" err="1" smtClean="0"/>
              <a:t>Entrópiaprodukció</a:t>
            </a:r>
            <a:r>
              <a:rPr lang="hu-HU" sz="2000" dirty="0" smtClean="0"/>
              <a:t>:</a:t>
            </a:r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endParaRPr lang="hu-HU" sz="1200" dirty="0" smtClean="0"/>
          </a:p>
          <a:p>
            <a:r>
              <a:rPr lang="hu-HU" sz="2000" dirty="0" smtClean="0"/>
              <a:t>Ideális folyadék:</a:t>
            </a:r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r>
              <a:rPr lang="hu-HU" sz="2000" dirty="0" smtClean="0"/>
              <a:t>Lokális(?) egyensúly (?):  </a:t>
            </a:r>
          </a:p>
          <a:p>
            <a:r>
              <a:rPr lang="hu-HU" sz="2000" dirty="0" smtClean="0"/>
              <a:t>Generikus stabilitás ok.</a:t>
            </a:r>
          </a:p>
        </p:txBody>
      </p:sp>
      <p:graphicFrame>
        <p:nvGraphicFramePr>
          <p:cNvPr id="8194" name="Object 14"/>
          <p:cNvGraphicFramePr>
            <a:graphicFrameLocks noChangeAspect="1"/>
          </p:cNvGraphicFramePr>
          <p:nvPr/>
        </p:nvGraphicFramePr>
        <p:xfrm>
          <a:off x="971600" y="1988245"/>
          <a:ext cx="5616624" cy="755976"/>
        </p:xfrm>
        <a:graphic>
          <a:graphicData uri="http://schemas.openxmlformats.org/presentationml/2006/ole">
            <p:oleObj spid="_x0000_s8194" name="Equation" r:id="rId4" imgW="3111480" imgH="419040" progId="Equation.3">
              <p:embed/>
            </p:oleObj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1042988" y="879773"/>
          <a:ext cx="2880940" cy="546100"/>
        </p:xfrm>
        <a:graphic>
          <a:graphicData uri="http://schemas.openxmlformats.org/presentationml/2006/ole">
            <p:oleObj spid="_x0000_s8195" name="Equation" r:id="rId5" imgW="1498320" imgH="241200" progId="Equation.3">
              <p:embed/>
            </p:oleObj>
          </a:graphicData>
        </a:graphic>
      </p:graphicFrame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899592" y="3291972"/>
          <a:ext cx="6912768" cy="857108"/>
        </p:xfrm>
        <a:graphic>
          <a:graphicData uri="http://schemas.openxmlformats.org/presentationml/2006/ole">
            <p:oleObj spid="_x0000_s8196" name="Equation" r:id="rId6" imgW="4483080" imgH="507960" progId="Equation.3">
              <p:embed/>
            </p:oleObj>
          </a:graphicData>
        </a:graphic>
      </p:graphicFrame>
      <p:graphicFrame>
        <p:nvGraphicFramePr>
          <p:cNvPr id="8197" name="Object 14"/>
          <p:cNvGraphicFramePr>
            <a:graphicFrameLocks noChangeAspect="1"/>
          </p:cNvGraphicFramePr>
          <p:nvPr/>
        </p:nvGraphicFramePr>
        <p:xfrm>
          <a:off x="971600" y="4653136"/>
          <a:ext cx="4392488" cy="776952"/>
        </p:xfrm>
        <a:graphic>
          <a:graphicData uri="http://schemas.openxmlformats.org/presentationml/2006/ole">
            <p:oleObj spid="_x0000_s8197" name="Equation" r:id="rId7" imgW="2590560" imgH="419040" progId="Equation.3">
              <p:embed/>
            </p:oleObj>
          </a:graphicData>
        </a:graphic>
      </p:graphicFrame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4067944" y="5569297"/>
          <a:ext cx="3312368" cy="687691"/>
        </p:xfrm>
        <a:graphic>
          <a:graphicData uri="http://schemas.openxmlformats.org/presentationml/2006/ole">
            <p:oleObj spid="_x0000_s8201" name="Equation" r:id="rId8" imgW="2082600" imgH="419040" progId="Equation.3">
              <p:embed/>
            </p:oleObj>
          </a:graphicData>
        </a:graphic>
      </p:graphicFrame>
      <p:graphicFrame>
        <p:nvGraphicFramePr>
          <p:cNvPr id="8202" name="Object 8"/>
          <p:cNvGraphicFramePr>
            <a:graphicFrameLocks noChangeAspect="1"/>
          </p:cNvGraphicFramePr>
          <p:nvPr/>
        </p:nvGraphicFramePr>
        <p:xfrm>
          <a:off x="3182938" y="6280150"/>
          <a:ext cx="2338387" cy="400050"/>
        </p:xfrm>
        <a:graphic>
          <a:graphicData uri="http://schemas.openxmlformats.org/presentationml/2006/ole">
            <p:oleObj spid="_x0000_s8202" name="Equation" r:id="rId9" imgW="1396800" imgH="241200" progId="Equation.3">
              <p:embed/>
            </p:oleObj>
          </a:graphicData>
        </a:graphic>
      </p:graphicFrame>
      <p:graphicFrame>
        <p:nvGraphicFramePr>
          <p:cNvPr id="241679" name="Object 7"/>
          <p:cNvGraphicFramePr>
            <a:graphicFrameLocks noChangeAspect="1"/>
          </p:cNvGraphicFramePr>
          <p:nvPr/>
        </p:nvGraphicFramePr>
        <p:xfrm>
          <a:off x="4175621" y="4232591"/>
          <a:ext cx="4788867" cy="383214"/>
        </p:xfrm>
        <a:graphic>
          <a:graphicData uri="http://schemas.openxmlformats.org/presentationml/2006/ole">
            <p:oleObj spid="_x0000_s8203" name="Equation" r:id="rId10" imgW="3263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2"/>
          <p:cNvSpPr txBox="1">
            <a:spLocks noChangeArrowheads="1"/>
          </p:cNvSpPr>
          <p:nvPr/>
        </p:nvSpPr>
        <p:spPr bwMode="auto">
          <a:xfrm>
            <a:off x="323850" y="2708275"/>
            <a:ext cx="820859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sng" dirty="0" smtClean="0"/>
              <a:t>Schrödinger-</a:t>
            </a:r>
            <a:r>
              <a:rPr lang="en-US" u="sng" dirty="0" err="1" smtClean="0"/>
              <a:t>Madelung</a:t>
            </a:r>
            <a:r>
              <a:rPr lang="hu-HU" u="sng" dirty="0" smtClean="0"/>
              <a:t>-</a:t>
            </a:r>
            <a:r>
              <a:rPr lang="en-US" u="sng" dirty="0" err="1" smtClean="0"/>
              <a:t>folyadék</a:t>
            </a:r>
            <a:r>
              <a:rPr lang="hu-HU" u="sng" dirty="0" smtClean="0"/>
              <a:t>:</a:t>
            </a:r>
          </a:p>
          <a:p>
            <a:r>
              <a:rPr lang="hu-HU" dirty="0"/>
              <a:t>	</a:t>
            </a:r>
            <a:r>
              <a:rPr lang="hu-HU" sz="2000" dirty="0" err="1" smtClean="0"/>
              <a:t>izotróp</a:t>
            </a:r>
            <a:r>
              <a:rPr lang="hu-HU" sz="2000" dirty="0" smtClean="0"/>
              <a:t>, additív</a:t>
            </a:r>
          </a:p>
          <a:p>
            <a:endParaRPr lang="hu-HU" sz="2000" dirty="0" smtClean="0"/>
          </a:p>
          <a:p>
            <a:r>
              <a:rPr lang="hu-HU" sz="2000" dirty="0"/>
              <a:t>	</a:t>
            </a:r>
            <a:r>
              <a:rPr lang="hu-HU" sz="2000" dirty="0" smtClean="0"/>
              <a:t>homogén:</a:t>
            </a:r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r>
              <a:rPr lang="hu-HU" dirty="0" smtClean="0"/>
              <a:t> </a:t>
            </a:r>
            <a:endParaRPr lang="hu-HU" sz="2800" dirty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475656" y="4509120"/>
          <a:ext cx="3456384" cy="844669"/>
        </p:xfrm>
        <a:graphic>
          <a:graphicData uri="http://schemas.openxmlformats.org/presentationml/2006/ole">
            <p:oleObj spid="_x0000_s9218" name="Equation" r:id="rId4" imgW="2323800" imgH="558720" progId="Equation.3">
              <p:embed/>
            </p:oleObj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2146300" y="332656"/>
          <a:ext cx="4765675" cy="842962"/>
        </p:xfrm>
        <a:graphic>
          <a:graphicData uri="http://schemas.openxmlformats.org/presentationml/2006/ole">
            <p:oleObj spid="_x0000_s9220" name="Equation" r:id="rId5" imgW="2590560" imgH="419040" progId="Equation.3">
              <p:embed/>
            </p:oleObj>
          </a:graphicData>
        </a:graphic>
      </p:graphicFrame>
      <p:graphicFrame>
        <p:nvGraphicFramePr>
          <p:cNvPr id="9221" name="Object 8"/>
          <p:cNvGraphicFramePr>
            <a:graphicFrameLocks noChangeAspect="1"/>
          </p:cNvGraphicFramePr>
          <p:nvPr/>
        </p:nvGraphicFramePr>
        <p:xfrm>
          <a:off x="1870075" y="1721942"/>
          <a:ext cx="1635125" cy="842962"/>
        </p:xfrm>
        <a:graphic>
          <a:graphicData uri="http://schemas.openxmlformats.org/presentationml/2006/ole">
            <p:oleObj spid="_x0000_s9221" name="Equation" r:id="rId6" imgW="888840" imgH="419040" progId="Equation.3">
              <p:embed/>
            </p:oleObj>
          </a:graphicData>
        </a:graphic>
      </p:graphicFrame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4322763" y="1935163"/>
          <a:ext cx="3059112" cy="485775"/>
        </p:xfrm>
        <a:graphic>
          <a:graphicData uri="http://schemas.openxmlformats.org/presentationml/2006/ole">
            <p:oleObj spid="_x0000_s9222" name="Equation" r:id="rId7" imgW="1663560" imgH="241200" progId="Equation.3">
              <p:embed/>
            </p:oleObj>
          </a:graphicData>
        </a:graphic>
      </p:graphicFrame>
      <p:sp>
        <p:nvSpPr>
          <p:cNvPr id="9225" name="Szövegdoboz 20"/>
          <p:cNvSpPr txBox="1">
            <a:spLocks noChangeArrowheads="1"/>
          </p:cNvSpPr>
          <p:nvPr/>
        </p:nvSpPr>
        <p:spPr bwMode="auto">
          <a:xfrm>
            <a:off x="323528" y="1268760"/>
            <a:ext cx="5341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/>
              <a:t>Potenciál tulajdonság, </a:t>
            </a:r>
            <a:r>
              <a:rPr lang="hu-HU" dirty="0" smtClean="0"/>
              <a:t>Lagrange-sűrűség</a:t>
            </a:r>
            <a:r>
              <a:rPr lang="hu-HU" dirty="0"/>
              <a:t>:</a:t>
            </a:r>
          </a:p>
        </p:txBody>
      </p:sp>
      <p:graphicFrame>
        <p:nvGraphicFramePr>
          <p:cNvPr id="9228" name="Object 3"/>
          <p:cNvGraphicFramePr>
            <a:graphicFrameLocks noChangeAspect="1"/>
          </p:cNvGraphicFramePr>
          <p:nvPr/>
        </p:nvGraphicFramePr>
        <p:xfrm>
          <a:off x="4427984" y="3766493"/>
          <a:ext cx="2805113" cy="382587"/>
        </p:xfrm>
        <a:graphic>
          <a:graphicData uri="http://schemas.openxmlformats.org/presentationml/2006/ole">
            <p:oleObj spid="_x0000_s9228" name="Equation" r:id="rId8" imgW="1701720" imgH="22860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4427984" y="3068960"/>
          <a:ext cx="2337717" cy="642595"/>
        </p:xfrm>
        <a:graphic>
          <a:graphicData uri="http://schemas.openxmlformats.org/presentationml/2006/ole">
            <p:oleObj spid="_x0000_s9229" name="Equation" r:id="rId9" imgW="1828800" imgH="495000" progId="Equation.3">
              <p:embed/>
            </p:oleObj>
          </a:graphicData>
        </a:graphic>
      </p:graphicFrame>
      <p:graphicFrame>
        <p:nvGraphicFramePr>
          <p:cNvPr id="9230" name="Object 3"/>
          <p:cNvGraphicFramePr>
            <a:graphicFrameLocks noChangeAspect="1"/>
          </p:cNvGraphicFramePr>
          <p:nvPr/>
        </p:nvGraphicFramePr>
        <p:xfrm>
          <a:off x="1475656" y="5661248"/>
          <a:ext cx="4541838" cy="850900"/>
        </p:xfrm>
        <a:graphic>
          <a:graphicData uri="http://schemas.openxmlformats.org/presentationml/2006/ole">
            <p:oleObj spid="_x0000_s9230" name="Equation" r:id="rId10" imgW="2755800" imgH="507960" progId="Equation.3">
              <p:embed/>
            </p:oleObj>
          </a:graphicData>
        </a:graphic>
      </p:graphicFrame>
      <p:graphicFrame>
        <p:nvGraphicFramePr>
          <p:cNvPr id="9231" name="Object 3"/>
          <p:cNvGraphicFramePr>
            <a:graphicFrameLocks noChangeAspect="1"/>
          </p:cNvGraphicFramePr>
          <p:nvPr/>
        </p:nvGraphicFramePr>
        <p:xfrm>
          <a:off x="7380312" y="5589240"/>
          <a:ext cx="878036" cy="846436"/>
        </p:xfrm>
        <a:graphic>
          <a:graphicData uri="http://schemas.openxmlformats.org/presentationml/2006/ole">
            <p:oleObj spid="_x0000_s9231" name="Equation" r:id="rId11" imgW="749160" imgH="711000" progId="Equation.3">
              <p:embed/>
            </p:oleObj>
          </a:graphicData>
        </a:graphic>
      </p:graphicFrame>
      <p:grpSp>
        <p:nvGrpSpPr>
          <p:cNvPr id="22" name="Csoportba foglalás 21"/>
          <p:cNvGrpSpPr/>
          <p:nvPr/>
        </p:nvGrpSpPr>
        <p:grpSpPr>
          <a:xfrm>
            <a:off x="4788024" y="4581128"/>
            <a:ext cx="3274316" cy="1224136"/>
            <a:chOff x="4788024" y="4581128"/>
            <a:chExt cx="3274316" cy="1224136"/>
          </a:xfrm>
        </p:grpSpPr>
        <p:sp>
          <p:nvSpPr>
            <p:cNvPr id="9226" name="Text Box 11"/>
            <p:cNvSpPr txBox="1">
              <a:spLocks noChangeArrowheads="1"/>
            </p:cNvSpPr>
            <p:nvPr/>
          </p:nvSpPr>
          <p:spPr bwMode="auto">
            <a:xfrm>
              <a:off x="6228184" y="4581128"/>
              <a:ext cx="183415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dirty="0" smtClean="0"/>
                <a:t>Fisher</a:t>
              </a:r>
              <a:r>
                <a:rPr lang="hu-HU" sz="2000" dirty="0" smtClean="0"/>
                <a:t>-</a:t>
              </a:r>
              <a:r>
                <a:rPr lang="it-IT" sz="2000" dirty="0" smtClean="0"/>
                <a:t>entrópia</a:t>
              </a:r>
              <a:endParaRPr lang="hu-HU" sz="2000" dirty="0" smtClean="0"/>
            </a:p>
            <a:p>
              <a:r>
                <a:rPr lang="hu-HU" sz="2000" dirty="0" err="1" smtClean="0"/>
                <a:t>Bohm-potenciál</a:t>
              </a:r>
              <a:endParaRPr lang="en-US" sz="2000" dirty="0"/>
            </a:p>
          </p:txBody>
        </p:sp>
        <p:cxnSp>
          <p:nvCxnSpPr>
            <p:cNvPr id="17" name="Egyenes összekötő nyíllal 16"/>
            <p:cNvCxnSpPr/>
            <p:nvPr/>
          </p:nvCxnSpPr>
          <p:spPr bwMode="auto">
            <a:xfrm flipH="1">
              <a:off x="4788024" y="4797152"/>
              <a:ext cx="144016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Egyenes összekötő nyíllal 17"/>
            <p:cNvCxnSpPr/>
            <p:nvPr/>
          </p:nvCxnSpPr>
          <p:spPr bwMode="auto">
            <a:xfrm flipH="1">
              <a:off x="6012160" y="5301208"/>
              <a:ext cx="360040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Csoportba foglalás 23"/>
          <p:cNvGrpSpPr/>
          <p:nvPr/>
        </p:nvGrpSpPr>
        <p:grpSpPr>
          <a:xfrm>
            <a:off x="5364088" y="3140968"/>
            <a:ext cx="720080" cy="432048"/>
            <a:chOff x="5364088" y="3140968"/>
            <a:chExt cx="720080" cy="432048"/>
          </a:xfrm>
        </p:grpSpPr>
        <p:cxnSp>
          <p:nvCxnSpPr>
            <p:cNvPr id="19" name="Egyenes összekötő 18"/>
            <p:cNvCxnSpPr/>
            <p:nvPr/>
          </p:nvCxnSpPr>
          <p:spPr bwMode="auto">
            <a:xfrm>
              <a:off x="5364088" y="3140968"/>
              <a:ext cx="648072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Egyenes összekötő 19"/>
            <p:cNvCxnSpPr/>
            <p:nvPr/>
          </p:nvCxnSpPr>
          <p:spPr bwMode="auto">
            <a:xfrm flipV="1">
              <a:off x="5436096" y="3140968"/>
              <a:ext cx="648072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496944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hu-HU" dirty="0" smtClean="0"/>
          </a:p>
          <a:p>
            <a:r>
              <a:rPr lang="hu-HU" dirty="0" smtClean="0"/>
              <a:t>Potenciálként:</a:t>
            </a:r>
          </a:p>
          <a:p>
            <a:endParaRPr lang="hu-HU" sz="1200" dirty="0"/>
          </a:p>
          <a:p>
            <a:r>
              <a:rPr lang="hu-HU" dirty="0" smtClean="0"/>
              <a:t>Folyadék-tömegpont:</a:t>
            </a:r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Bernoulli-egyenlet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Tömegpont: 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de </a:t>
            </a:r>
            <a:r>
              <a:rPr lang="hu-HU" sz="2000" dirty="0" err="1" smtClean="0"/>
              <a:t>Broglie</a:t>
            </a:r>
            <a:r>
              <a:rPr lang="hu-HU" sz="2000" dirty="0" smtClean="0"/>
              <a:t>, </a:t>
            </a:r>
            <a:r>
              <a:rPr lang="hu-HU" sz="2000" dirty="0" err="1" smtClean="0"/>
              <a:t>Bohm</a:t>
            </a:r>
            <a:r>
              <a:rPr lang="hu-HU" sz="2000" dirty="0" smtClean="0"/>
              <a:t>, </a:t>
            </a:r>
            <a:r>
              <a:rPr lang="hu-HU" sz="2000" dirty="0" err="1" smtClean="0"/>
              <a:t>Vigier</a:t>
            </a:r>
            <a:r>
              <a:rPr lang="hu-HU" sz="2000" dirty="0" smtClean="0"/>
              <a:t>, </a:t>
            </a:r>
            <a:r>
              <a:rPr lang="hu-HU" sz="2000" dirty="0" err="1" smtClean="0"/>
              <a:t>Dürr-Goldstein-Zhangi</a:t>
            </a:r>
            <a:r>
              <a:rPr lang="hu-HU" sz="2000" dirty="0" smtClean="0"/>
              <a:t> (pl. PRL 2004)</a:t>
            </a:r>
            <a:endParaRPr lang="hu-HU" dirty="0" smtClean="0"/>
          </a:p>
          <a:p>
            <a:r>
              <a:rPr lang="hu-HU" dirty="0" smtClean="0"/>
              <a:t>Folyadék: </a:t>
            </a:r>
          </a:p>
          <a:p>
            <a:r>
              <a:rPr lang="hu-HU" dirty="0"/>
              <a:t>	</a:t>
            </a:r>
            <a:r>
              <a:rPr lang="hu-HU" sz="2000" dirty="0" err="1" smtClean="0"/>
              <a:t>Madelung</a:t>
            </a:r>
            <a:r>
              <a:rPr lang="hu-HU" sz="2000" dirty="0" smtClean="0"/>
              <a:t> (1926), </a:t>
            </a:r>
            <a:r>
              <a:rPr lang="hu-HU" sz="2000" dirty="0" err="1" smtClean="0"/>
              <a:t>Jánossy</a:t>
            </a:r>
            <a:r>
              <a:rPr lang="hu-HU" sz="2000" dirty="0" smtClean="0"/>
              <a:t>, </a:t>
            </a:r>
          </a:p>
          <a:p>
            <a:r>
              <a:rPr lang="hu-HU" sz="2000" dirty="0"/>
              <a:t>	</a:t>
            </a:r>
            <a:r>
              <a:rPr lang="hu-HU" sz="2000" dirty="0" err="1" smtClean="0"/>
              <a:t>Jackiw</a:t>
            </a:r>
            <a:r>
              <a:rPr lang="hu-HU" sz="2000" dirty="0" smtClean="0"/>
              <a:t> (2002-2003 örvények, </a:t>
            </a:r>
            <a:r>
              <a:rPr lang="hu-HU" sz="2000" dirty="0" err="1" smtClean="0"/>
              <a:t>nemábeli</a:t>
            </a:r>
            <a:r>
              <a:rPr lang="hu-HU" sz="2000" dirty="0" smtClean="0"/>
              <a:t> mértékterek)</a:t>
            </a:r>
            <a:endParaRPr lang="hu-HU" dirty="0" smtClean="0"/>
          </a:p>
          <a:p>
            <a:r>
              <a:rPr lang="hu-HU" dirty="0" smtClean="0"/>
              <a:t>Logaritmikus tag:</a:t>
            </a:r>
          </a:p>
          <a:p>
            <a:r>
              <a:rPr lang="hu-HU" dirty="0"/>
              <a:t>	</a:t>
            </a:r>
            <a:r>
              <a:rPr lang="hu-HU" sz="2000" dirty="0" err="1" smtClean="0"/>
              <a:t>Bialynicki-Birula</a:t>
            </a:r>
            <a:r>
              <a:rPr lang="hu-HU" sz="2000" dirty="0" smtClean="0"/>
              <a:t>, Weinberg (-)</a:t>
            </a:r>
            <a:endParaRPr lang="hu-HU" dirty="0" smtClean="0"/>
          </a:p>
          <a:p>
            <a:r>
              <a:rPr lang="hu-HU" dirty="0" smtClean="0"/>
              <a:t>Disszipáció, sztochasztikus (Fényes)</a:t>
            </a:r>
            <a:endParaRPr lang="hu-HU" dirty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4084439" y="731168"/>
          <a:ext cx="3367881" cy="1061230"/>
        </p:xfrm>
        <a:graphic>
          <a:graphicData uri="http://schemas.openxmlformats.org/presentationml/2006/ole">
            <p:oleObj spid="_x0000_s10242" name="Equation" r:id="rId4" imgW="1739880" imgH="533160" progId="Equation.3">
              <p:embed/>
            </p:oleObj>
          </a:graphicData>
        </a:graphic>
      </p:graphicFrame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5652120" y="2204864"/>
            <a:ext cx="28559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Schrödinger egyenlet</a:t>
            </a:r>
          </a:p>
        </p:txBody>
      </p:sp>
      <p:graphicFrame>
        <p:nvGraphicFramePr>
          <p:cNvPr id="10244" name="Object 13"/>
          <p:cNvGraphicFramePr>
            <a:graphicFrameLocks noChangeAspect="1"/>
          </p:cNvGraphicFramePr>
          <p:nvPr>
            <p:ph/>
          </p:nvPr>
        </p:nvGraphicFramePr>
        <p:xfrm>
          <a:off x="3707904" y="2819400"/>
          <a:ext cx="2105340" cy="825624"/>
        </p:xfrm>
        <a:graphic>
          <a:graphicData uri="http://schemas.openxmlformats.org/presentationml/2006/ole">
            <p:oleObj spid="_x0000_s10244" name="Equation" r:id="rId5" imgW="1295280" imgH="507960" progId="Equation.3">
              <p:embed/>
            </p:oleObj>
          </a:graphicData>
        </a:graphic>
      </p:graphicFrame>
      <p:cxnSp>
        <p:nvCxnSpPr>
          <p:cNvPr id="16" name="Egyenes összekötő nyíllal 15"/>
          <p:cNvCxnSpPr/>
          <p:nvPr/>
        </p:nvCxnSpPr>
        <p:spPr bwMode="auto">
          <a:xfrm flipH="1">
            <a:off x="2483768" y="1739280"/>
            <a:ext cx="1656184" cy="720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Egyenes összekötő nyíllal 17"/>
          <p:cNvCxnSpPr/>
          <p:nvPr/>
        </p:nvCxnSpPr>
        <p:spPr bwMode="auto">
          <a:xfrm>
            <a:off x="3707904" y="2603376"/>
            <a:ext cx="129614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4" name="Csoportba foglalás 23"/>
          <p:cNvGrpSpPr/>
          <p:nvPr/>
        </p:nvGrpSpPr>
        <p:grpSpPr>
          <a:xfrm>
            <a:off x="7956376" y="3717032"/>
            <a:ext cx="876015" cy="3096344"/>
            <a:chOff x="7956376" y="3645024"/>
            <a:chExt cx="876015" cy="3096344"/>
          </a:xfrm>
        </p:grpSpPr>
        <p:sp>
          <p:nvSpPr>
            <p:cNvPr id="22" name="Jobb oldali kapcsos zárójel 21"/>
            <p:cNvSpPr/>
            <p:nvPr/>
          </p:nvSpPr>
          <p:spPr bwMode="auto">
            <a:xfrm>
              <a:off x="7956376" y="3645024"/>
              <a:ext cx="432048" cy="3024336"/>
            </a:xfrm>
            <a:prstGeom prst="rightBrace">
              <a:avLst/>
            </a:prstGeom>
            <a:solidFill>
              <a:schemeClr val="bg1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8316416" y="3645024"/>
              <a:ext cx="515975" cy="3096344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wordArtVert" wrap="square">
              <a:spAutoFit/>
            </a:bodyPr>
            <a:lstStyle/>
            <a:p>
              <a:r>
                <a:rPr lang="hu-HU" sz="2000" dirty="0" err="1" smtClean="0">
                  <a:solidFill>
                    <a:srgbClr val="00B0F0"/>
                  </a:solidFill>
                </a:rPr>
                <a:t>diszjunkt</a:t>
              </a:r>
              <a:endParaRPr lang="hu-HU" sz="2000" dirty="0">
                <a:solidFill>
                  <a:srgbClr val="00B0F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34"/>
          <p:cNvSpPr txBox="1">
            <a:spLocks noChangeArrowheads="1"/>
          </p:cNvSpPr>
          <p:nvPr/>
        </p:nvSpPr>
        <p:spPr bwMode="auto">
          <a:xfrm>
            <a:off x="0" y="387350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 smtClean="0"/>
              <a:t>Miért termodinamika és mechanika?– </a:t>
            </a:r>
            <a:r>
              <a:rPr lang="hu-HU" sz="2800" i="1" dirty="0"/>
              <a:t>kutatási célok</a:t>
            </a:r>
            <a:endParaRPr lang="hu-HU" sz="3200" i="1" dirty="0"/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hu-HU" sz="2000" i="1" dirty="0" smtClean="0"/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 smtClean="0"/>
              <a:t>statisztikus ↔ fenomenologikus</a:t>
            </a:r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hu-HU" sz="2800" i="1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i="1" dirty="0" smtClean="0"/>
              <a:t>Homogén</a:t>
            </a:r>
            <a:r>
              <a:rPr lang="hu-HU" dirty="0" smtClean="0"/>
              <a:t>: statisztikus </a:t>
            </a:r>
            <a:r>
              <a:rPr lang="hu-HU" dirty="0"/>
              <a:t>mechanika</a:t>
            </a:r>
            <a:r>
              <a:rPr lang="hu-HU" sz="2000" dirty="0"/>
              <a:t> </a:t>
            </a:r>
            <a:r>
              <a:rPr lang="hu-HU" sz="1600" dirty="0" smtClean="0"/>
              <a:t> </a:t>
            </a:r>
            <a:r>
              <a:rPr lang="hu-HU" i="1" dirty="0" smtClean="0"/>
              <a:t>↔</a:t>
            </a:r>
            <a:r>
              <a:rPr lang="hu-HU" dirty="0" smtClean="0"/>
              <a:t> </a:t>
            </a:r>
            <a:r>
              <a:rPr lang="hu-HU" dirty="0"/>
              <a:t>termosztatika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i="1" dirty="0" smtClean="0"/>
              <a:t>Kontinuum: </a:t>
            </a:r>
            <a:r>
              <a:rPr lang="hu-HU" dirty="0" smtClean="0"/>
              <a:t>kinetikus gázelmélet  </a:t>
            </a:r>
            <a:r>
              <a:rPr lang="hu-HU" i="1" dirty="0" smtClean="0"/>
              <a:t>↔</a:t>
            </a:r>
            <a:r>
              <a:rPr lang="hu-HU" dirty="0" smtClean="0"/>
              <a:t> irreverzibilis </a:t>
            </a:r>
            <a:r>
              <a:rPr lang="hu-HU" dirty="0"/>
              <a:t>termodinamika, </a:t>
            </a:r>
            <a:r>
              <a:rPr lang="hu-HU" dirty="0" smtClean="0"/>
              <a:t>	lokális </a:t>
            </a:r>
            <a:r>
              <a:rPr lang="hu-HU" dirty="0"/>
              <a:t>egyensúly </a:t>
            </a:r>
            <a:r>
              <a:rPr lang="hu-HU" dirty="0" smtClean="0"/>
              <a:t>+…?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Termosztatika: </a:t>
            </a:r>
            <a:r>
              <a:rPr lang="hu-HU" dirty="0">
                <a:solidFill>
                  <a:srgbClr val="00B0F0"/>
                </a:solidFill>
              </a:rPr>
              <a:t>univerzalitás</a:t>
            </a:r>
            <a:r>
              <a:rPr lang="hu-HU" dirty="0"/>
              <a:t> (abszolút hőmérséklet, Einstein) </a:t>
            </a:r>
            <a:r>
              <a:rPr lang="hu-HU" dirty="0" smtClean="0"/>
              <a:t>meglepő, </a:t>
            </a:r>
            <a:r>
              <a:rPr lang="hu-HU" dirty="0"/>
              <a:t>mély kapcsolatok </a:t>
            </a:r>
            <a:r>
              <a:rPr lang="hu-HU" dirty="0" smtClean="0"/>
              <a:t>(Planck</a:t>
            </a:r>
            <a:r>
              <a:rPr lang="hu-HU" dirty="0" smtClean="0"/>
              <a:t>, …,  </a:t>
            </a:r>
            <a:r>
              <a:rPr lang="hu-HU" dirty="0" err="1" smtClean="0"/>
              <a:t>Bekenstein</a:t>
            </a:r>
            <a:r>
              <a:rPr lang="hu-HU" dirty="0"/>
              <a:t>, </a:t>
            </a:r>
            <a:r>
              <a:rPr lang="hu-HU" dirty="0" err="1"/>
              <a:t>Verlinde</a:t>
            </a:r>
            <a:r>
              <a:rPr lang="hu-HU" dirty="0"/>
              <a:t>)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 err="1"/>
              <a:t>Nemegyensúlyi</a:t>
            </a:r>
            <a:r>
              <a:rPr lang="hu-HU" dirty="0"/>
              <a:t> termodinamika: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  <a:r>
              <a:rPr lang="hu-HU" dirty="0" smtClean="0"/>
              <a:t>Érvényes-e az univerzalitás? </a:t>
            </a:r>
            <a:r>
              <a:rPr lang="hu-HU" dirty="0" smtClean="0"/>
              <a:t>Megragadni az általánosságot.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  <a:r>
              <a:rPr lang="hu-HU" dirty="0" smtClean="0"/>
              <a:t>Egységes elmélet. Kulcs: mechanika.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</p:txBody>
      </p:sp>
      <p:sp>
        <p:nvSpPr>
          <p:cNvPr id="33795" name="Text Box 1035"/>
          <p:cNvSpPr txBox="1">
            <a:spLocks noChangeArrowheads="1"/>
          </p:cNvSpPr>
          <p:nvPr/>
        </p:nvSpPr>
        <p:spPr bwMode="auto">
          <a:xfrm>
            <a:off x="363538" y="22225"/>
            <a:ext cx="6413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8568183" cy="57554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2800" dirty="0" smtClean="0"/>
              <a:t>Folyadékok 3: </a:t>
            </a:r>
            <a:r>
              <a:rPr lang="hu-HU" sz="2800" dirty="0" err="1" smtClean="0"/>
              <a:t>Fourier-Navier-Stokes</a:t>
            </a:r>
            <a:r>
              <a:rPr lang="hu-HU" sz="2800" dirty="0" smtClean="0"/>
              <a:t>+</a:t>
            </a:r>
            <a:r>
              <a:rPr lang="hu-HU" sz="2800" dirty="0" err="1" smtClean="0"/>
              <a:t>Eckart</a:t>
            </a:r>
            <a:endParaRPr lang="hu-HU" sz="2800" dirty="0" smtClean="0"/>
          </a:p>
          <a:p>
            <a:endParaRPr lang="hu-HU" sz="2800" dirty="0"/>
          </a:p>
          <a:p>
            <a:r>
              <a:rPr lang="hu-HU" dirty="0" smtClean="0"/>
              <a:t>Történet: homogén (?)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Planck-Einstein (1907), </a:t>
            </a:r>
            <a:r>
              <a:rPr lang="hu-HU" sz="2000" dirty="0" err="1" smtClean="0"/>
              <a:t>Tolman</a:t>
            </a:r>
            <a:r>
              <a:rPr lang="hu-HU" sz="2000" dirty="0" smtClean="0"/>
              <a:t>, </a:t>
            </a:r>
            <a:r>
              <a:rPr lang="hu-HU" sz="2000" dirty="0" err="1" smtClean="0"/>
              <a:t>Laue</a:t>
            </a:r>
            <a:r>
              <a:rPr lang="hu-HU" sz="2000" dirty="0" smtClean="0"/>
              <a:t>, Pauli, </a:t>
            </a:r>
            <a:r>
              <a:rPr lang="hu-HU" sz="2000" dirty="0" err="1" smtClean="0"/>
              <a:t>Eddington</a:t>
            </a:r>
            <a:endParaRPr lang="hu-HU" sz="2000" dirty="0" smtClean="0"/>
          </a:p>
          <a:p>
            <a:r>
              <a:rPr lang="hu-HU" sz="2000" dirty="0" smtClean="0"/>
              <a:t>?	Ott (1963), </a:t>
            </a:r>
            <a:r>
              <a:rPr lang="hu-HU" sz="2000" dirty="0" err="1" smtClean="0"/>
              <a:t>Landsberg</a:t>
            </a:r>
            <a:r>
              <a:rPr lang="hu-HU" sz="2000" dirty="0" smtClean="0"/>
              <a:t>, van </a:t>
            </a:r>
            <a:r>
              <a:rPr lang="hu-HU" sz="2000" dirty="0" err="1" smtClean="0"/>
              <a:t>Kampen</a:t>
            </a:r>
            <a:r>
              <a:rPr lang="hu-HU" sz="2000" dirty="0" smtClean="0"/>
              <a:t>, </a:t>
            </a:r>
            <a:r>
              <a:rPr lang="hu-HU" sz="2000" dirty="0" err="1" smtClean="0"/>
              <a:t>Callen-Horowitz</a:t>
            </a:r>
            <a:r>
              <a:rPr lang="hu-HU" sz="2000" dirty="0" smtClean="0"/>
              <a:t>, </a:t>
            </a:r>
          </a:p>
          <a:p>
            <a:r>
              <a:rPr lang="hu-HU" sz="2000" dirty="0"/>
              <a:t>	</a:t>
            </a:r>
            <a:r>
              <a:rPr lang="hu-HU" sz="2000" dirty="0" err="1" smtClean="0"/>
              <a:t>Dunkel-Hanggi</a:t>
            </a:r>
            <a:r>
              <a:rPr lang="hu-HU" sz="2000" dirty="0" smtClean="0"/>
              <a:t> (2007), </a:t>
            </a:r>
            <a:r>
              <a:rPr lang="hu-HU" sz="2000" dirty="0" err="1" smtClean="0"/>
              <a:t>Costa-Matsas</a:t>
            </a:r>
            <a:r>
              <a:rPr lang="hu-HU" sz="2000" dirty="0" smtClean="0"/>
              <a:t>, …</a:t>
            </a:r>
          </a:p>
          <a:p>
            <a:endParaRPr lang="hu-HU" dirty="0" smtClean="0"/>
          </a:p>
          <a:p>
            <a:r>
              <a:rPr lang="hu-HU" dirty="0" smtClean="0"/>
              <a:t>Történet: kontinuum</a:t>
            </a:r>
          </a:p>
          <a:p>
            <a:r>
              <a:rPr lang="hu-HU" sz="2000" dirty="0" err="1" smtClean="0"/>
              <a:t>Nemegyensúlyi</a:t>
            </a:r>
            <a:r>
              <a:rPr lang="hu-HU" sz="2000" dirty="0" smtClean="0"/>
              <a:t> termo: </a:t>
            </a:r>
            <a:r>
              <a:rPr lang="hu-HU" sz="2000" dirty="0" err="1" smtClean="0"/>
              <a:t>Eckart</a:t>
            </a:r>
            <a:r>
              <a:rPr lang="hu-HU" sz="2000" dirty="0" smtClean="0"/>
              <a:t> (1940), </a:t>
            </a:r>
            <a:r>
              <a:rPr lang="hu-HU" sz="2000" dirty="0" err="1" smtClean="0"/>
              <a:t>Landau-Lifsic</a:t>
            </a:r>
            <a:r>
              <a:rPr lang="hu-HU" sz="2000" dirty="0" smtClean="0"/>
              <a:t>, </a:t>
            </a:r>
            <a:r>
              <a:rPr lang="en-US" sz="2000" dirty="0" smtClean="0"/>
              <a:t>[</a:t>
            </a:r>
            <a:r>
              <a:rPr lang="hu-HU" sz="2000" dirty="0" smtClean="0"/>
              <a:t>de </a:t>
            </a:r>
            <a:r>
              <a:rPr lang="hu-HU" sz="2000" dirty="0" err="1" smtClean="0"/>
              <a:t>Groot</a:t>
            </a:r>
            <a:r>
              <a:rPr lang="hu-HU" sz="2000" dirty="0" smtClean="0"/>
              <a:t> (1980)</a:t>
            </a:r>
            <a:r>
              <a:rPr lang="en-US" sz="2000" dirty="0" smtClean="0"/>
              <a:t>, 		Prigogine, </a:t>
            </a:r>
            <a:r>
              <a:rPr lang="en-US" sz="2000" dirty="0" err="1" smtClean="0"/>
              <a:t>Kluitenberg</a:t>
            </a:r>
            <a:r>
              <a:rPr lang="en-US" sz="2000" dirty="0" smtClean="0"/>
              <a:t>]</a:t>
            </a:r>
            <a:endParaRPr lang="hu-HU" sz="2000" dirty="0" smtClean="0"/>
          </a:p>
          <a:p>
            <a:r>
              <a:rPr lang="hu-HU" sz="2000" dirty="0" smtClean="0"/>
              <a:t>Kauzalitás:	Müller (1967), </a:t>
            </a:r>
            <a:r>
              <a:rPr lang="hu-HU" sz="2000" dirty="0" smtClean="0">
                <a:solidFill>
                  <a:srgbClr val="00B0F0"/>
                </a:solidFill>
              </a:rPr>
              <a:t>Israel-Stewart</a:t>
            </a:r>
            <a:r>
              <a:rPr lang="hu-HU" sz="2000" dirty="0" smtClean="0"/>
              <a:t> (1970-75)</a:t>
            </a:r>
          </a:p>
          <a:p>
            <a:r>
              <a:rPr lang="hu-HU" sz="2000" dirty="0" smtClean="0"/>
              <a:t>Generikus stabilitás: </a:t>
            </a:r>
            <a:r>
              <a:rPr lang="hu-HU" sz="2000" dirty="0" err="1" smtClean="0"/>
              <a:t>Hiscock-Lindblom</a:t>
            </a:r>
            <a:r>
              <a:rPr lang="en-US" sz="2000" dirty="0" smtClean="0"/>
              <a:t> (1980-85)</a:t>
            </a:r>
          </a:p>
          <a:p>
            <a:r>
              <a:rPr lang="en-US" sz="2000" dirty="0" err="1" smtClean="0"/>
              <a:t>Divergencia</a:t>
            </a:r>
            <a:r>
              <a:rPr lang="en-US" sz="2000" dirty="0" smtClean="0"/>
              <a:t> t</a:t>
            </a:r>
            <a:r>
              <a:rPr lang="hu-HU" sz="2000" dirty="0" smtClean="0"/>
              <a:t>í</a:t>
            </a:r>
            <a:r>
              <a:rPr lang="en-US" sz="2000" dirty="0" smtClean="0"/>
              <a:t>pus: </a:t>
            </a:r>
            <a:r>
              <a:rPr lang="hu-HU" sz="2000" dirty="0" err="1" smtClean="0"/>
              <a:t>Liu-Müller-Ruggeri</a:t>
            </a:r>
            <a:r>
              <a:rPr lang="hu-HU" sz="2000" dirty="0" smtClean="0"/>
              <a:t> (1986), </a:t>
            </a:r>
            <a:r>
              <a:rPr lang="hu-HU" sz="2000" dirty="0" err="1" smtClean="0"/>
              <a:t>Lindblom</a:t>
            </a:r>
            <a:r>
              <a:rPr lang="hu-HU" sz="2000" dirty="0" smtClean="0"/>
              <a:t>, </a:t>
            </a:r>
            <a:r>
              <a:rPr lang="hu-HU" sz="2000" dirty="0" err="1" smtClean="0"/>
              <a:t>Geroch</a:t>
            </a:r>
            <a:endParaRPr lang="hu-HU" sz="2000" dirty="0" smtClean="0"/>
          </a:p>
          <a:p>
            <a:r>
              <a:rPr lang="hu-HU" sz="2000" dirty="0" smtClean="0"/>
              <a:t>Nehézion-fizika: </a:t>
            </a:r>
            <a:r>
              <a:rPr lang="hu-HU" sz="2000" dirty="0" err="1" smtClean="0"/>
              <a:t>Muronga-Rischke</a:t>
            </a:r>
            <a:r>
              <a:rPr lang="hu-HU" sz="2000" dirty="0" smtClean="0"/>
              <a:t> (2002), Heinz, </a:t>
            </a:r>
            <a:r>
              <a:rPr lang="hu-HU" sz="2000" dirty="0" err="1" smtClean="0"/>
              <a:t>Romatschke</a:t>
            </a:r>
            <a:r>
              <a:rPr lang="hu-HU" sz="2000" dirty="0" smtClean="0"/>
              <a:t>, </a:t>
            </a:r>
            <a:r>
              <a:rPr lang="hu-HU" sz="2000" dirty="0" err="1" smtClean="0"/>
              <a:t>Kodama</a:t>
            </a:r>
            <a:r>
              <a:rPr lang="hu-HU" sz="2000" dirty="0" smtClean="0"/>
              <a:t>,…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első és másodrend, kinetikus elmélet, </a:t>
            </a:r>
            <a:r>
              <a:rPr lang="hu-HU" sz="1800" dirty="0" err="1" smtClean="0"/>
              <a:t>AdS-CFT</a:t>
            </a:r>
            <a:r>
              <a:rPr lang="hu-HU" sz="1800" dirty="0" smtClean="0"/>
              <a:t>, nincs egzakt megoldás, …</a:t>
            </a:r>
            <a:endParaRPr lang="hu-HU" sz="2000" dirty="0" smtClean="0"/>
          </a:p>
          <a:p>
            <a:r>
              <a:rPr lang="hu-HU" sz="2000" dirty="0"/>
              <a:t>	</a:t>
            </a:r>
            <a:endParaRPr lang="hu-HU" sz="2000" dirty="0" smtClean="0"/>
          </a:p>
          <a:p>
            <a:endParaRPr lang="en-US" sz="2000" dirty="0"/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1226939" y="5589240"/>
          <a:ext cx="1292225" cy="933450"/>
        </p:xfrm>
        <a:graphic>
          <a:graphicData uri="http://schemas.openxmlformats.org/presentationml/2006/ole">
            <p:oleObj spid="_x0000_s82950" name="Equation" r:id="rId4" imgW="736560" imgH="533160" progId="Equation.3">
              <p:embed/>
            </p:oleObj>
          </a:graphicData>
        </a:graphic>
      </p:graphicFrame>
      <p:graphicFrame>
        <p:nvGraphicFramePr>
          <p:cNvPr id="82951" name="Object 5"/>
          <p:cNvGraphicFramePr>
            <a:graphicFrameLocks noChangeAspect="1"/>
          </p:cNvGraphicFramePr>
          <p:nvPr/>
        </p:nvGraphicFramePr>
        <p:xfrm>
          <a:off x="5220072" y="1143640"/>
          <a:ext cx="2578893" cy="413152"/>
        </p:xfrm>
        <a:graphic>
          <a:graphicData uri="http://schemas.openxmlformats.org/presentationml/2006/ole">
            <p:oleObj spid="_x0000_s82951" name="Equation" r:id="rId5" imgW="1498320" imgH="241200" progId="Equation.3">
              <p:embed/>
            </p:oleObj>
          </a:graphicData>
        </a:graphic>
      </p:graphicFrame>
      <p:graphicFrame>
        <p:nvGraphicFramePr>
          <p:cNvPr id="82952" name="Object 14"/>
          <p:cNvGraphicFramePr>
            <a:graphicFrameLocks noChangeAspect="1"/>
          </p:cNvGraphicFramePr>
          <p:nvPr/>
        </p:nvGraphicFramePr>
        <p:xfrm>
          <a:off x="3963243" y="5589240"/>
          <a:ext cx="3921125" cy="844550"/>
        </p:xfrm>
        <a:graphic>
          <a:graphicData uri="http://schemas.openxmlformats.org/presentationml/2006/ole">
            <p:oleObj spid="_x0000_s82952" name="Equation" r:id="rId6" imgW="2234880" imgH="482400" progId="Equation.3">
              <p:embed/>
            </p:oleObj>
          </a:graphicData>
        </a:graphic>
      </p:graphicFrame>
      <p:sp>
        <p:nvSpPr>
          <p:cNvPr id="6" name="Ellipszis 5"/>
          <p:cNvSpPr/>
          <p:nvPr/>
        </p:nvSpPr>
        <p:spPr bwMode="auto">
          <a:xfrm>
            <a:off x="5004048" y="980728"/>
            <a:ext cx="3024336" cy="648072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156176" y="3429000"/>
          <a:ext cx="1655638" cy="699328"/>
        </p:xfrm>
        <a:graphic>
          <a:graphicData uri="http://schemas.openxmlformats.org/presentationml/2006/ole">
            <p:oleObj spid="_x0000_s80898" name="Equation" r:id="rId4" imgW="990360" imgH="419040" progId="Equation.3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611560" y="4673769"/>
          <a:ext cx="4824536" cy="581030"/>
        </p:xfrm>
        <a:graphic>
          <a:graphicData uri="http://schemas.openxmlformats.org/presentationml/2006/ole">
            <p:oleObj spid="_x0000_s80899" name="Egyenlet" r:id="rId5" imgW="2108160" imgH="253800" progId="Equation.3">
              <p:embed/>
            </p:oleObj>
          </a:graphicData>
        </a:graphic>
      </p:graphicFrame>
      <p:sp>
        <p:nvSpPr>
          <p:cNvPr id="13322" name="Line 4"/>
          <p:cNvSpPr>
            <a:spLocks noChangeShapeType="1"/>
          </p:cNvSpPr>
          <p:nvPr/>
        </p:nvSpPr>
        <p:spPr bwMode="auto">
          <a:xfrm flipH="1">
            <a:off x="4932040" y="4149080"/>
            <a:ext cx="1152128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3323" name="Line 5"/>
          <p:cNvSpPr>
            <a:spLocks noChangeShapeType="1"/>
          </p:cNvSpPr>
          <p:nvPr/>
        </p:nvSpPr>
        <p:spPr bwMode="auto">
          <a:xfrm>
            <a:off x="1835696" y="3068961"/>
            <a:ext cx="360040" cy="129614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179512" y="2276872"/>
          <a:ext cx="5146436" cy="850776"/>
        </p:xfrm>
        <a:graphic>
          <a:graphicData uri="http://schemas.openxmlformats.org/presentationml/2006/ole">
            <p:oleObj spid="_x0000_s80900" name="Equation" r:id="rId6" imgW="3225600" imgH="533160" progId="Equation.3">
              <p:embed/>
            </p:oleObj>
          </a:graphicData>
        </a:graphic>
      </p:graphicFrame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755650" y="5558698"/>
          <a:ext cx="7056710" cy="867502"/>
        </p:xfrm>
        <a:graphic>
          <a:graphicData uri="http://schemas.openxmlformats.org/presentationml/2006/ole">
            <p:oleObj spid="_x0000_s80901" name="Egyenlet" r:id="rId7" imgW="3416040" imgH="419040" progId="Equation.3">
              <p:embed/>
            </p:oleObj>
          </a:graphicData>
        </a:graphic>
      </p:graphicFrame>
      <p:sp>
        <p:nvSpPr>
          <p:cNvPr id="13325" name="Rectangle 10"/>
          <p:cNvSpPr>
            <a:spLocks noChangeArrowheads="1"/>
          </p:cNvSpPr>
          <p:nvPr/>
        </p:nvSpPr>
        <p:spPr bwMode="auto">
          <a:xfrm>
            <a:off x="6660232" y="5733256"/>
            <a:ext cx="576064" cy="576064"/>
          </a:xfrm>
          <a:prstGeom prst="rect">
            <a:avLst/>
          </a:prstGeom>
          <a:solidFill>
            <a:srgbClr val="FF66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326" name="Text Box 11"/>
          <p:cNvSpPr txBox="1">
            <a:spLocks noChangeArrowheads="1"/>
          </p:cNvSpPr>
          <p:nvPr/>
        </p:nvSpPr>
        <p:spPr bwMode="auto">
          <a:xfrm>
            <a:off x="7081838" y="6446838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 smtClean="0"/>
              <a:t>Eckart</a:t>
            </a:r>
            <a:r>
              <a:rPr lang="hu-HU" sz="1800" dirty="0" err="1" smtClean="0"/>
              <a:t>-tag</a:t>
            </a:r>
            <a:endParaRPr lang="en-US" sz="1800" dirty="0"/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/>
        </p:nvGraphicFramePr>
        <p:xfrm>
          <a:off x="3059832" y="980728"/>
          <a:ext cx="3921125" cy="844550"/>
        </p:xfrm>
        <a:graphic>
          <a:graphicData uri="http://schemas.openxmlformats.org/presentationml/2006/ole">
            <p:oleObj spid="_x0000_s80902" name="Equation" r:id="rId8" imgW="2234880" imgH="482400" progId="Equation.3">
              <p:embed/>
            </p:oleObj>
          </a:graphicData>
        </a:graphic>
      </p:graphicFrame>
      <p:graphicFrame>
        <p:nvGraphicFramePr>
          <p:cNvPr id="250897" name="Object 17"/>
          <p:cNvGraphicFramePr>
            <a:graphicFrameLocks noChangeAspect="1"/>
          </p:cNvGraphicFramePr>
          <p:nvPr/>
        </p:nvGraphicFramePr>
        <p:xfrm>
          <a:off x="6227763" y="4941888"/>
          <a:ext cx="2665412" cy="539750"/>
        </p:xfrm>
        <a:graphic>
          <a:graphicData uri="http://schemas.openxmlformats.org/presentationml/2006/ole">
            <p:oleObj spid="_x0000_s80903" name="Egyenlet" r:id="rId9" imgW="1942920" imgH="393480" progId="Equation.3">
              <p:embed/>
            </p:oleObj>
          </a:graphicData>
        </a:graphic>
      </p:graphicFrame>
      <p:graphicFrame>
        <p:nvGraphicFramePr>
          <p:cNvPr id="13320" name="Object 19"/>
          <p:cNvGraphicFramePr>
            <a:graphicFrameLocks noChangeAspect="1"/>
          </p:cNvGraphicFramePr>
          <p:nvPr/>
        </p:nvGraphicFramePr>
        <p:xfrm>
          <a:off x="6588224" y="1772816"/>
          <a:ext cx="1827213" cy="847725"/>
        </p:xfrm>
        <a:graphic>
          <a:graphicData uri="http://schemas.openxmlformats.org/presentationml/2006/ole">
            <p:oleObj spid="_x0000_s80904" name="Egyenlet" r:id="rId10" imgW="1041120" imgH="482400" progId="Equation.3">
              <p:embed/>
            </p:oleObj>
          </a:graphicData>
        </a:graphic>
      </p:graphicFrame>
      <p:graphicFrame>
        <p:nvGraphicFramePr>
          <p:cNvPr id="13321" name="Object 20"/>
          <p:cNvGraphicFramePr>
            <a:graphicFrameLocks noChangeAspect="1"/>
          </p:cNvGraphicFramePr>
          <p:nvPr/>
        </p:nvGraphicFramePr>
        <p:xfrm>
          <a:off x="2195736" y="3429000"/>
          <a:ext cx="1989820" cy="431775"/>
        </p:xfrm>
        <a:graphic>
          <a:graphicData uri="http://schemas.openxmlformats.org/presentationml/2006/ole">
            <p:oleObj spid="_x0000_s80905" name="Equation" r:id="rId11" imgW="939600" imgH="203040" progId="Equation.3">
              <p:embed/>
            </p:oleObj>
          </a:graphicData>
        </a:graphic>
      </p:graphicFrame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23528" y="385500"/>
            <a:ext cx="229421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err="1" smtClean="0"/>
              <a:t>Eckart-elmélet</a:t>
            </a:r>
            <a:endParaRPr lang="en-US" sz="2800" dirty="0"/>
          </a:p>
        </p:txBody>
      </p:sp>
      <p:graphicFrame>
        <p:nvGraphicFramePr>
          <p:cNvPr id="78858" name="Object 14"/>
          <p:cNvGraphicFramePr>
            <a:graphicFrameLocks noChangeAspect="1"/>
          </p:cNvGraphicFramePr>
          <p:nvPr/>
        </p:nvGraphicFramePr>
        <p:xfrm>
          <a:off x="755576" y="980728"/>
          <a:ext cx="1292225" cy="933450"/>
        </p:xfrm>
        <a:graphic>
          <a:graphicData uri="http://schemas.openxmlformats.org/presentationml/2006/ole">
            <p:oleObj spid="_x0000_s80906" name="Equation" r:id="rId12" imgW="73656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95288" y="1052736"/>
            <a:ext cx="8188652" cy="56938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dirty="0"/>
              <a:t>Erők és áramok + </a:t>
            </a:r>
            <a:r>
              <a:rPr lang="hu-HU" sz="2000" dirty="0" err="1"/>
              <a:t>izotrópia</a:t>
            </a:r>
            <a:r>
              <a:rPr lang="hu-HU" sz="2000" dirty="0"/>
              <a:t>:</a:t>
            </a:r>
          </a:p>
          <a:p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		Fourier				</a:t>
            </a:r>
            <a:r>
              <a:rPr lang="hu-HU" sz="2000" dirty="0" err="1"/>
              <a:t>Navier-Stokes</a:t>
            </a:r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Feltételek (problémák):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erő-áram </a:t>
            </a:r>
            <a:r>
              <a:rPr lang="hu-HU" sz="2000" dirty="0"/>
              <a:t>rendszer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</a:t>
            </a:r>
            <a:r>
              <a:rPr lang="hu-HU" sz="2000" dirty="0" err="1" smtClean="0"/>
              <a:t>entrópiaáram</a:t>
            </a:r>
            <a:endParaRPr lang="hu-HU" sz="2000" dirty="0"/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mérleg</a:t>
            </a:r>
            <a:r>
              <a:rPr lang="hu-HU" sz="2000" dirty="0"/>
              <a:t>: kényszer, lendületmérleg nem?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sebesség</a:t>
            </a:r>
            <a:r>
              <a:rPr lang="hu-HU" sz="2000" dirty="0"/>
              <a:t>?  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belső </a:t>
            </a:r>
            <a:r>
              <a:rPr lang="hu-HU" sz="2000" dirty="0"/>
              <a:t>és teljes energia: sebességfüggő termosztatika</a:t>
            </a:r>
            <a:r>
              <a:rPr lang="hu-HU" sz="2000" dirty="0" smtClean="0"/>
              <a:t>? </a:t>
            </a:r>
            <a:r>
              <a:rPr lang="hu-HU" sz="2000" dirty="0" smtClean="0">
                <a:solidFill>
                  <a:srgbClr val="00B0F0"/>
                </a:solidFill>
              </a:rPr>
              <a:t>Megkerülhetetlen.</a:t>
            </a:r>
          </a:p>
          <a:p>
            <a:r>
              <a:rPr lang="hu-HU" dirty="0" smtClean="0"/>
              <a:t>+</a:t>
            </a:r>
            <a:endParaRPr lang="hu-HU" dirty="0"/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kauzalitás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generikus stabilitás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kinetikus kompatibilitás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áramlás választás (</a:t>
            </a:r>
            <a:r>
              <a:rPr lang="hu-HU" sz="2000" dirty="0" err="1" smtClean="0"/>
              <a:t>Eckart</a:t>
            </a:r>
            <a:r>
              <a:rPr lang="hu-HU" sz="2000" dirty="0" smtClean="0"/>
              <a:t> és </a:t>
            </a:r>
            <a:r>
              <a:rPr lang="hu-HU" sz="2000" dirty="0" err="1" smtClean="0"/>
              <a:t>Landau-Lifsic</a:t>
            </a:r>
            <a:r>
              <a:rPr lang="hu-HU" sz="2000" dirty="0" smtClean="0"/>
              <a:t>)</a:t>
            </a:r>
          </a:p>
          <a:p>
            <a:pPr lvl="1">
              <a:buFont typeface="Times New Roman" pitchFamily="18" charset="0"/>
              <a:buChar char="–"/>
            </a:pPr>
            <a:r>
              <a:rPr lang="hu-HU" sz="2000" dirty="0" smtClean="0"/>
              <a:t> Disszipáció? Tér- és időszerűség? </a:t>
            </a:r>
            <a:endParaRPr lang="hu-HU" sz="2000" dirty="0"/>
          </a:p>
          <a:p>
            <a:r>
              <a:rPr lang="hu-HU" sz="2000" dirty="0"/>
              <a:t>	</a:t>
            </a:r>
            <a:endParaRPr lang="en-US" sz="2000" dirty="0"/>
          </a:p>
        </p:txBody>
      </p:sp>
      <p:graphicFrame>
        <p:nvGraphicFramePr>
          <p:cNvPr id="81922" name="Object 9"/>
          <p:cNvGraphicFramePr>
            <a:graphicFrameLocks noChangeAspect="1"/>
          </p:cNvGraphicFramePr>
          <p:nvPr/>
        </p:nvGraphicFramePr>
        <p:xfrm>
          <a:off x="1259632" y="188641"/>
          <a:ext cx="6048672" cy="742986"/>
        </p:xfrm>
        <a:graphic>
          <a:graphicData uri="http://schemas.openxmlformats.org/presentationml/2006/ole">
            <p:oleObj spid="_x0000_s81922" name="Equation" r:id="rId3" imgW="3416040" imgH="419040" progId="Equation.3">
              <p:embed/>
            </p:oleObj>
          </a:graphicData>
        </a:graphic>
      </p:graphicFrame>
      <p:graphicFrame>
        <p:nvGraphicFramePr>
          <p:cNvPr id="81923" name="Object 2"/>
          <p:cNvGraphicFramePr>
            <a:graphicFrameLocks noChangeAspect="1"/>
          </p:cNvGraphicFramePr>
          <p:nvPr/>
        </p:nvGraphicFramePr>
        <p:xfrm>
          <a:off x="1050925" y="1484313"/>
          <a:ext cx="7689850" cy="514350"/>
        </p:xfrm>
        <a:graphic>
          <a:graphicData uri="http://schemas.openxmlformats.org/presentationml/2006/ole">
            <p:oleObj spid="_x0000_s81923" name="Equation" r:id="rId4" imgW="3746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799306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 err="1"/>
              <a:t>Liu-eljárás</a:t>
            </a:r>
            <a:r>
              <a:rPr lang="hu-HU" dirty="0"/>
              <a:t>: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000" dirty="0" smtClean="0"/>
          </a:p>
          <a:p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 </a:t>
            </a:r>
            <a:r>
              <a:rPr lang="hu-HU" sz="2000" dirty="0" smtClean="0"/>
              <a:t>Konstitutív függés redukciója </a:t>
            </a:r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 </a:t>
            </a:r>
            <a:r>
              <a:rPr lang="hu-HU" sz="2000" dirty="0" smtClean="0"/>
              <a:t>Lendületmérleg is kényszer!</a:t>
            </a:r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 </a:t>
            </a:r>
            <a:r>
              <a:rPr lang="hu-HU" sz="2000" dirty="0" smtClean="0"/>
              <a:t>Tetszőleges áramlás</a:t>
            </a:r>
            <a:endParaRPr lang="hu-HU" sz="2000" dirty="0"/>
          </a:p>
          <a:p>
            <a:endParaRPr lang="hu-HU" sz="2000" dirty="0"/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3792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smtClean="0"/>
              <a:t>Termodinamika elemzés:</a:t>
            </a:r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4067944" y="1916113"/>
          <a:ext cx="5076825" cy="461962"/>
        </p:xfrm>
        <a:graphic>
          <a:graphicData uri="http://schemas.openxmlformats.org/presentationml/2006/ole">
            <p:oleObj spid="_x0000_s79875" name="Equation" r:id="rId4" imgW="2806560" imgH="253800" progId="Equation.3">
              <p:embed/>
            </p:oleObj>
          </a:graphicData>
        </a:graphic>
      </p:graphicFrame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3132138" y="1125538"/>
            <a:ext cx="275431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–"/>
            </a:pPr>
            <a:r>
              <a:rPr lang="hu-HU" sz="2000"/>
              <a:t> alapváltozók:</a:t>
            </a:r>
          </a:p>
          <a:p>
            <a:pPr>
              <a:buFontTx/>
              <a:buChar char="–"/>
            </a:pPr>
            <a:endParaRPr lang="hu-HU" sz="800"/>
          </a:p>
          <a:p>
            <a:pPr>
              <a:buFontTx/>
              <a:buChar char="–"/>
            </a:pPr>
            <a:r>
              <a:rPr lang="hu-HU" sz="2000"/>
              <a:t> konstitutív állapottér</a:t>
            </a:r>
          </a:p>
          <a:p>
            <a:pPr>
              <a:buFontTx/>
              <a:buChar char="–"/>
            </a:pPr>
            <a:endParaRPr lang="hu-HU" sz="2000"/>
          </a:p>
          <a:p>
            <a:pPr>
              <a:buFontTx/>
              <a:buChar char="–"/>
            </a:pPr>
            <a:endParaRPr lang="hu-HU" sz="800"/>
          </a:p>
          <a:p>
            <a:pPr>
              <a:buFontTx/>
              <a:buChar char="–"/>
            </a:pPr>
            <a:r>
              <a:rPr lang="hu-HU" sz="2000"/>
              <a:t> anyagfüggvények</a:t>
            </a: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6088063" y="1052513"/>
          <a:ext cx="1146175" cy="398462"/>
        </p:xfrm>
        <a:graphic>
          <a:graphicData uri="http://schemas.openxmlformats.org/presentationml/2006/ole">
            <p:oleObj spid="_x0000_s79876" name="Equation" r:id="rId5" imgW="571320" imgH="228600" progId="Equation.3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4788024" y="2708920"/>
          <a:ext cx="4059237" cy="434975"/>
        </p:xfrm>
        <a:graphic>
          <a:graphicData uri="http://schemas.openxmlformats.org/presentationml/2006/ole">
            <p:oleObj spid="_x0000_s79877" name="Equation" r:id="rId6" imgW="2145960" imgH="241200" progId="Equation.3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1691680" y="3861048"/>
          <a:ext cx="5368925" cy="485775"/>
        </p:xfrm>
        <a:graphic>
          <a:graphicData uri="http://schemas.openxmlformats.org/presentationml/2006/ole">
            <p:oleObj spid="_x0000_s79878" name="Equation" r:id="rId7" imgW="2958840" imgH="253800" progId="Equation.3">
              <p:embed/>
            </p:oleObj>
          </a:graphicData>
        </a:graphic>
      </p:graphicFrame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755650" y="981075"/>
          <a:ext cx="1292225" cy="933450"/>
        </p:xfrm>
        <a:graphic>
          <a:graphicData uri="http://schemas.openxmlformats.org/presentationml/2006/ole">
            <p:oleObj spid="_x0000_s79879" name="Equation" r:id="rId8" imgW="736560" imgH="533160" progId="Equation.3">
              <p:embed/>
            </p:oleObj>
          </a:graphicData>
        </a:graphic>
      </p:graphicFrame>
      <p:graphicFrame>
        <p:nvGraphicFramePr>
          <p:cNvPr id="79880" name="Object 14"/>
          <p:cNvGraphicFramePr>
            <a:graphicFrameLocks noChangeAspect="1"/>
          </p:cNvGraphicFramePr>
          <p:nvPr/>
        </p:nvGraphicFramePr>
        <p:xfrm>
          <a:off x="107504" y="2132856"/>
          <a:ext cx="2918156" cy="628526"/>
        </p:xfrm>
        <a:graphic>
          <a:graphicData uri="http://schemas.openxmlformats.org/presentationml/2006/ole">
            <p:oleObj spid="_x0000_s79880" name="Equation" r:id="rId9" imgW="2234880" imgH="482400" progId="Equation.3">
              <p:embed/>
            </p:oleObj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2385575" y="6546830"/>
            <a:ext cx="6794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P. </a:t>
            </a:r>
            <a:r>
              <a:rPr lang="hu-HU" sz="1600" i="1" dirty="0" smtClean="0"/>
              <a:t>Journal of </a:t>
            </a:r>
            <a:r>
              <a:rPr lang="hu-HU" sz="1600" i="1" dirty="0" err="1" smtClean="0"/>
              <a:t>Mechanics</a:t>
            </a:r>
            <a:r>
              <a:rPr lang="hu-HU" sz="1600" i="1" dirty="0" smtClean="0"/>
              <a:t> </a:t>
            </a:r>
            <a:r>
              <a:rPr lang="en-US" sz="1600" i="1" dirty="0" smtClean="0"/>
              <a:t>of Materials and Structures, </a:t>
            </a:r>
            <a:r>
              <a:rPr lang="en-US" sz="1600" b="1" dirty="0" smtClean="0"/>
              <a:t>3</a:t>
            </a:r>
            <a:r>
              <a:rPr lang="en-US" sz="1600" dirty="0" smtClean="0"/>
              <a:t>(6):1161–1169, 2008.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404813"/>
            <a:ext cx="8369300" cy="647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2400" dirty="0" smtClean="0"/>
              <a:t>Következmények</a:t>
            </a:r>
            <a:r>
              <a:rPr lang="hu-HU" dirty="0" smtClean="0"/>
              <a:t>:</a:t>
            </a:r>
          </a:p>
          <a:p>
            <a:endParaRPr lang="hu-HU" dirty="0" smtClean="0"/>
          </a:p>
          <a:p>
            <a:endParaRPr lang="hu-HU" sz="1100" dirty="0" smtClean="0"/>
          </a:p>
          <a:p>
            <a:r>
              <a:rPr lang="hu-HU" dirty="0" smtClean="0"/>
              <a:t>1.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sz="2400" dirty="0" smtClean="0"/>
          </a:p>
          <a:p>
            <a:r>
              <a:rPr lang="hu-HU" dirty="0" smtClean="0"/>
              <a:t>2.</a:t>
            </a:r>
          </a:p>
          <a:p>
            <a:endParaRPr lang="hu-HU" sz="2400" dirty="0" smtClean="0"/>
          </a:p>
          <a:p>
            <a:endParaRPr lang="hu-HU" dirty="0" smtClean="0"/>
          </a:p>
          <a:p>
            <a:endParaRPr lang="hu-HU" sz="2400" dirty="0" smtClean="0"/>
          </a:p>
          <a:p>
            <a:endParaRPr lang="hu-HU" dirty="0" smtClean="0"/>
          </a:p>
          <a:p>
            <a:endParaRPr lang="hu-HU" sz="2400" dirty="0" smtClean="0"/>
          </a:p>
          <a:p>
            <a:r>
              <a:rPr lang="hu-HU" dirty="0" smtClean="0"/>
              <a:t>3. Generikus stabilitás. </a:t>
            </a:r>
          </a:p>
          <a:p>
            <a:r>
              <a:rPr lang="hu-HU" dirty="0" smtClean="0"/>
              <a:t>4. Kinetikus kompatibilitás.</a:t>
            </a:r>
          </a:p>
          <a:p>
            <a:endParaRPr lang="en-US" sz="2400" dirty="0"/>
          </a:p>
        </p:txBody>
      </p:sp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1907704" y="4509120"/>
          <a:ext cx="5351463" cy="1096962"/>
        </p:xfrm>
        <a:graphic>
          <a:graphicData uri="http://schemas.openxmlformats.org/presentationml/2006/ole">
            <p:oleObj spid="_x0000_s86018" name="Equation" r:id="rId4" imgW="3593880" imgH="736560" progId="Equation.3">
              <p:embed/>
            </p:oleObj>
          </a:graphicData>
        </a:graphic>
      </p:graphicFrame>
      <p:graphicFrame>
        <p:nvGraphicFramePr>
          <p:cNvPr id="98315" name="Object 11"/>
          <p:cNvGraphicFramePr>
            <a:graphicFrameLocks noChangeAspect="1"/>
          </p:cNvGraphicFramePr>
          <p:nvPr/>
        </p:nvGraphicFramePr>
        <p:xfrm>
          <a:off x="899592" y="1916832"/>
          <a:ext cx="3081337" cy="538163"/>
        </p:xfrm>
        <a:graphic>
          <a:graphicData uri="http://schemas.openxmlformats.org/presentationml/2006/ole">
            <p:oleObj spid="_x0000_s86019" name="Equation" r:id="rId5" imgW="1307880" imgH="228600" progId="Equation.3">
              <p:embed/>
            </p:oleObj>
          </a:graphicData>
        </a:graphic>
      </p:graphicFrame>
      <p:graphicFrame>
        <p:nvGraphicFramePr>
          <p:cNvPr id="98320" name="Object 16"/>
          <p:cNvGraphicFramePr>
            <a:graphicFrameLocks noChangeAspect="1"/>
          </p:cNvGraphicFramePr>
          <p:nvPr/>
        </p:nvGraphicFramePr>
        <p:xfrm>
          <a:off x="971600" y="3356992"/>
          <a:ext cx="4062412" cy="742950"/>
        </p:xfrm>
        <a:graphic>
          <a:graphicData uri="http://schemas.openxmlformats.org/presentationml/2006/ole">
            <p:oleObj spid="_x0000_s86020" name="Equation" r:id="rId6" imgW="1955520" imgH="393480" progId="Equation.3">
              <p:embed/>
            </p:oleObj>
          </a:graphicData>
        </a:graphic>
      </p:graphicFrame>
      <p:graphicFrame>
        <p:nvGraphicFramePr>
          <p:cNvPr id="86023" name="Object 8"/>
          <p:cNvGraphicFramePr>
            <a:graphicFrameLocks noChangeAspect="1"/>
          </p:cNvGraphicFramePr>
          <p:nvPr/>
        </p:nvGraphicFramePr>
        <p:xfrm>
          <a:off x="971600" y="1340768"/>
          <a:ext cx="3109912" cy="460375"/>
        </p:xfrm>
        <a:graphic>
          <a:graphicData uri="http://schemas.openxmlformats.org/presentationml/2006/ole">
            <p:oleObj spid="_x0000_s86023" name="Equation" r:id="rId7" imgW="1714320" imgH="241200" progId="Equation.3">
              <p:embed/>
            </p:oleObj>
          </a:graphicData>
        </a:graphic>
      </p:graphicFrame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5148064" y="1124744"/>
          <a:ext cx="2905125" cy="798513"/>
        </p:xfrm>
        <a:graphic>
          <a:graphicData uri="http://schemas.openxmlformats.org/presentationml/2006/ole">
            <p:oleObj spid="_x0000_s86024" name="Equation" r:id="rId8" imgW="1600200" imgH="419040" progId="Equation.3">
              <p:embed/>
            </p:oleObj>
          </a:graphicData>
        </a:graphic>
      </p:graphicFrame>
      <p:graphicFrame>
        <p:nvGraphicFramePr>
          <p:cNvPr id="86025" name="Object 8"/>
          <p:cNvGraphicFramePr>
            <a:graphicFrameLocks noChangeAspect="1"/>
          </p:cNvGraphicFramePr>
          <p:nvPr/>
        </p:nvGraphicFramePr>
        <p:xfrm>
          <a:off x="3419872" y="2420888"/>
          <a:ext cx="2695575" cy="1017588"/>
        </p:xfrm>
        <a:graphic>
          <a:graphicData uri="http://schemas.openxmlformats.org/presentationml/2006/ole">
            <p:oleObj spid="_x0000_s86025" name="Equation" r:id="rId9" imgW="1485720" imgH="533160" progId="Equation.3">
              <p:embed/>
            </p:oleObj>
          </a:graphicData>
        </a:graphic>
      </p:graphicFrame>
      <p:sp>
        <p:nvSpPr>
          <p:cNvPr id="18" name="Ellipszis 17"/>
          <p:cNvSpPr/>
          <p:nvPr/>
        </p:nvSpPr>
        <p:spPr bwMode="auto">
          <a:xfrm>
            <a:off x="4932040" y="980728"/>
            <a:ext cx="2016224" cy="1080120"/>
          </a:xfrm>
          <a:prstGeom prst="ellipse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395536" y="4149080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dirty="0" smtClean="0"/>
              <a:t>	Pl. </a:t>
            </a:r>
            <a:r>
              <a:rPr lang="hu-HU" sz="1800" dirty="0" err="1" smtClean="0"/>
              <a:t>gyorsulásfüggetlen</a:t>
            </a:r>
            <a:r>
              <a:rPr lang="hu-HU" sz="1800" dirty="0" smtClean="0"/>
              <a:t> </a:t>
            </a:r>
            <a:r>
              <a:rPr lang="hu-HU" sz="1800" dirty="0" err="1" smtClean="0"/>
              <a:t>entrópiaprodukció</a:t>
            </a:r>
            <a:r>
              <a:rPr lang="hu-HU" sz="1800" dirty="0" smtClean="0"/>
              <a:t>:</a:t>
            </a:r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 smtClean="0"/>
          </a:p>
          <a:p>
            <a:endParaRPr lang="hu-HU" sz="1800" dirty="0"/>
          </a:p>
        </p:txBody>
      </p:sp>
      <p:sp>
        <p:nvSpPr>
          <p:cNvPr id="12" name="Téglalap 11"/>
          <p:cNvSpPr/>
          <p:nvPr/>
        </p:nvSpPr>
        <p:spPr>
          <a:xfrm>
            <a:off x="2267744" y="6546830"/>
            <a:ext cx="7128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P., </a:t>
            </a:r>
            <a:r>
              <a:rPr lang="en-US" sz="1600" i="1" dirty="0" smtClean="0"/>
              <a:t>Journal of Statistical Mechanics: Theory and Experiment, </a:t>
            </a:r>
            <a:r>
              <a:rPr lang="en-US" sz="1600" dirty="0" smtClean="0"/>
              <a:t>P02054, </a:t>
            </a:r>
            <a:r>
              <a:rPr lang="hu-HU" sz="1600" dirty="0" smtClean="0"/>
              <a:t>(</a:t>
            </a:r>
            <a:r>
              <a:rPr lang="en-US" sz="1600" dirty="0" smtClean="0"/>
              <a:t>2009</a:t>
            </a:r>
            <a:r>
              <a:rPr lang="hu-HU" sz="1600" dirty="0" smtClean="0"/>
              <a:t>)</a:t>
            </a:r>
            <a:r>
              <a:rPr lang="en-US" sz="1600" dirty="0" smtClean="0"/>
              <a:t>.</a:t>
            </a:r>
            <a:r>
              <a:rPr lang="hu-HU" sz="1600" dirty="0" smtClean="0"/>
              <a:t> 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38113" y="2119313"/>
          <a:ext cx="5507037" cy="601662"/>
        </p:xfrm>
        <a:graphic>
          <a:graphicData uri="http://schemas.openxmlformats.org/presentationml/2006/ole">
            <p:oleObj spid="_x0000_s77826" name="Equation" r:id="rId4" imgW="2323800" imgH="253800" progId="Equation.3">
              <p:embed/>
            </p:oleObj>
          </a:graphicData>
        </a:graphic>
      </p:graphicFrame>
      <p:sp>
        <p:nvSpPr>
          <p:cNvPr id="15369" name="Line 3"/>
          <p:cNvSpPr>
            <a:spLocks noChangeShapeType="1"/>
          </p:cNvSpPr>
          <p:nvPr/>
        </p:nvSpPr>
        <p:spPr bwMode="auto">
          <a:xfrm flipH="1" flipV="1">
            <a:off x="4787900" y="2636838"/>
            <a:ext cx="1584325" cy="28733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370" name="Line 4"/>
          <p:cNvSpPr>
            <a:spLocks noChangeShapeType="1"/>
          </p:cNvSpPr>
          <p:nvPr/>
        </p:nvSpPr>
        <p:spPr bwMode="auto">
          <a:xfrm flipV="1">
            <a:off x="1908175" y="2638425"/>
            <a:ext cx="215900" cy="4302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371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2972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 dirty="0" smtClean="0"/>
              <a:t>Javított </a:t>
            </a:r>
            <a:r>
              <a:rPr lang="hu-HU" sz="2400" dirty="0" err="1" smtClean="0"/>
              <a:t>Eckart-emélet</a:t>
            </a:r>
            <a:r>
              <a:rPr lang="hu-HU" sz="2400" dirty="0" smtClean="0"/>
              <a:t>:</a:t>
            </a:r>
            <a:endParaRPr lang="en-US" sz="2400" dirty="0"/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428625" y="3068638"/>
          <a:ext cx="5943600" cy="1022350"/>
        </p:xfrm>
        <a:graphic>
          <a:graphicData uri="http://schemas.openxmlformats.org/presentationml/2006/ole">
            <p:oleObj spid="_x0000_s77827" name="Equation" r:id="rId5" imgW="3098520" imgH="533160" progId="Equation.3">
              <p:embed/>
            </p:oleObj>
          </a:graphicData>
        </a:graphic>
      </p:graphicFrame>
      <p:graphicFrame>
        <p:nvGraphicFramePr>
          <p:cNvPr id="252935" name="Object 7"/>
          <p:cNvGraphicFramePr>
            <a:graphicFrameLocks noChangeAspect="1"/>
          </p:cNvGraphicFramePr>
          <p:nvPr/>
        </p:nvGraphicFramePr>
        <p:xfrm>
          <a:off x="6194425" y="1412875"/>
          <a:ext cx="2338388" cy="422275"/>
        </p:xfrm>
        <a:graphic>
          <a:graphicData uri="http://schemas.openxmlformats.org/presentationml/2006/ole">
            <p:oleObj spid="_x0000_s77828" name="Equation" r:id="rId6" imgW="1333440" imgH="241200" progId="Equation.3">
              <p:embed/>
            </p:oleObj>
          </a:graphicData>
        </a:graphic>
      </p:graphicFrame>
      <p:sp>
        <p:nvSpPr>
          <p:cNvPr id="252936" name="Text Box 8"/>
          <p:cNvSpPr txBox="1">
            <a:spLocks noChangeArrowheads="1"/>
          </p:cNvSpPr>
          <p:nvPr/>
        </p:nvSpPr>
        <p:spPr bwMode="auto">
          <a:xfrm>
            <a:off x="2195736" y="1412776"/>
            <a:ext cx="4062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dirty="0" smtClean="0"/>
              <a:t>Speciális választás, kinetikus elmélet</a:t>
            </a:r>
            <a:r>
              <a:rPr lang="hu-HU" dirty="0" smtClean="0"/>
              <a:t>:</a:t>
            </a:r>
            <a:endParaRPr lang="hu-HU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6425" y="4581525"/>
            <a:ext cx="8142288" cy="1600200"/>
            <a:chOff x="140" y="3018"/>
            <a:chExt cx="5129" cy="1008"/>
          </a:xfrm>
        </p:grpSpPr>
        <p:graphicFrame>
          <p:nvGraphicFramePr>
            <p:cNvPr id="15368" name="Object 10"/>
            <p:cNvGraphicFramePr>
              <a:graphicFrameLocks noChangeAspect="1"/>
            </p:cNvGraphicFramePr>
            <p:nvPr/>
          </p:nvGraphicFramePr>
          <p:xfrm>
            <a:off x="140" y="3018"/>
            <a:ext cx="5129" cy="1008"/>
          </p:xfrm>
          <a:graphic>
            <a:graphicData uri="http://schemas.openxmlformats.org/presentationml/2006/ole">
              <p:oleObj spid="_x0000_s77832" name="Equation" r:id="rId7" imgW="4952880" imgH="888840" progId="Equation.3">
                <p:embed/>
              </p:oleObj>
            </a:graphicData>
          </a:graphic>
        </p:graphicFrame>
        <p:sp>
          <p:nvSpPr>
            <p:cNvPr id="15380" name="Rectangle 11"/>
            <p:cNvSpPr>
              <a:spLocks noChangeArrowheads="1"/>
            </p:cNvSpPr>
            <p:nvPr/>
          </p:nvSpPr>
          <p:spPr bwMode="auto">
            <a:xfrm>
              <a:off x="2806" y="3562"/>
              <a:ext cx="635" cy="405"/>
            </a:xfrm>
            <a:prstGeom prst="rect">
              <a:avLst/>
            </a:prstGeom>
            <a:solidFill>
              <a:srgbClr val="FF6600">
                <a:alpha val="39999"/>
              </a:srgbClr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381" name="Rectangle 13"/>
            <p:cNvSpPr>
              <a:spLocks noChangeArrowheads="1"/>
            </p:cNvSpPr>
            <p:nvPr/>
          </p:nvSpPr>
          <p:spPr bwMode="auto">
            <a:xfrm>
              <a:off x="3441" y="3517"/>
              <a:ext cx="1497" cy="496"/>
            </a:xfrm>
            <a:prstGeom prst="rect">
              <a:avLst/>
            </a:prstGeom>
            <a:solidFill>
              <a:srgbClr val="00B0F0">
                <a:alpha val="40000"/>
              </a:srgbClr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aphicFrame>
        <p:nvGraphicFramePr>
          <p:cNvPr id="15365" name="Object 14"/>
          <p:cNvGraphicFramePr>
            <a:graphicFrameLocks noChangeAspect="1"/>
          </p:cNvGraphicFramePr>
          <p:nvPr/>
        </p:nvGraphicFramePr>
        <p:xfrm>
          <a:off x="6443663" y="2420938"/>
          <a:ext cx="2032000" cy="858837"/>
        </p:xfrm>
        <a:graphic>
          <a:graphicData uri="http://schemas.openxmlformats.org/presentationml/2006/ole">
            <p:oleObj spid="_x0000_s77829" name="Equation" r:id="rId8" imgW="990360" imgH="419040" progId="Equation.3">
              <p:embed/>
            </p:oleObj>
          </a:graphicData>
        </a:graphic>
      </p:graphicFrame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1907704" y="6525344"/>
            <a:ext cx="73841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dirty="0" err="1" smtClean="0"/>
              <a:t>Ván</a:t>
            </a:r>
            <a:r>
              <a:rPr lang="hu-HU" sz="1600" dirty="0" smtClean="0"/>
              <a:t> </a:t>
            </a:r>
            <a:r>
              <a:rPr lang="hu-HU" sz="1600" dirty="0"/>
              <a:t>and Bíró</a:t>
            </a:r>
            <a:r>
              <a:rPr lang="hu-HU" sz="1600" i="1" dirty="0"/>
              <a:t>, EPJ, </a:t>
            </a:r>
            <a:r>
              <a:rPr lang="hu-HU" sz="1600" b="1" dirty="0" smtClean="0"/>
              <a:t>155</a:t>
            </a:r>
            <a:r>
              <a:rPr lang="hu-HU" sz="1600" dirty="0"/>
              <a:t>, </a:t>
            </a:r>
            <a:r>
              <a:rPr lang="hu-HU" sz="1600" dirty="0" smtClean="0"/>
              <a:t>201, (2008)  és   </a:t>
            </a:r>
            <a:r>
              <a:rPr lang="hu-HU" sz="1600" i="1" dirty="0" err="1" smtClean="0"/>
              <a:t>Physics</a:t>
            </a:r>
            <a:r>
              <a:rPr lang="hu-HU" sz="1600" i="1" dirty="0" smtClean="0"/>
              <a:t> </a:t>
            </a:r>
            <a:r>
              <a:rPr lang="hu-HU" sz="1600" i="1" dirty="0" err="1" smtClean="0"/>
              <a:t>Letters</a:t>
            </a:r>
            <a:r>
              <a:rPr lang="hu-HU" sz="1600" i="1" dirty="0" smtClean="0"/>
              <a:t> B, </a:t>
            </a:r>
            <a:r>
              <a:rPr lang="hu-HU" sz="1600" b="1" dirty="0" smtClean="0"/>
              <a:t>709</a:t>
            </a:r>
            <a:r>
              <a:rPr lang="hu-HU" sz="1600" dirty="0" smtClean="0"/>
              <a:t>(1-2):106-110, (2012). </a:t>
            </a:r>
            <a:endParaRPr lang="en-US" sz="1600" dirty="0"/>
          </a:p>
        </p:txBody>
      </p:sp>
      <p:grpSp>
        <p:nvGrpSpPr>
          <p:cNvPr id="3" name="Csoportba foglalás 21"/>
          <p:cNvGrpSpPr>
            <a:grpSpLocks/>
          </p:cNvGrpSpPr>
          <p:nvPr/>
        </p:nvGrpSpPr>
        <p:grpSpPr bwMode="auto">
          <a:xfrm>
            <a:off x="312738" y="777875"/>
            <a:ext cx="8580437" cy="490538"/>
            <a:chOff x="107504" y="404664"/>
            <a:chExt cx="8580438" cy="490537"/>
          </a:xfrm>
        </p:grpSpPr>
        <p:sp>
          <p:nvSpPr>
            <p:cNvPr id="15378" name="Line 17"/>
            <p:cNvSpPr>
              <a:spLocks noChangeShapeType="1"/>
            </p:cNvSpPr>
            <p:nvPr/>
          </p:nvSpPr>
          <p:spPr bwMode="auto">
            <a:xfrm flipV="1">
              <a:off x="6300192" y="548680"/>
              <a:ext cx="2376264" cy="28733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379" name="Line 18"/>
            <p:cNvSpPr>
              <a:spLocks noChangeShapeType="1"/>
            </p:cNvSpPr>
            <p:nvPr/>
          </p:nvSpPr>
          <p:spPr bwMode="auto">
            <a:xfrm>
              <a:off x="6300192" y="475655"/>
              <a:ext cx="2376264" cy="361057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graphicFrame>
          <p:nvGraphicFramePr>
            <p:cNvPr id="15367" name="Object 19"/>
            <p:cNvGraphicFramePr>
              <a:graphicFrameLocks noChangeAspect="1"/>
            </p:cNvGraphicFramePr>
            <p:nvPr/>
          </p:nvGraphicFramePr>
          <p:xfrm>
            <a:off x="107504" y="404664"/>
            <a:ext cx="8580438" cy="490537"/>
          </p:xfrm>
          <a:graphic>
            <a:graphicData uri="http://schemas.openxmlformats.org/presentationml/2006/ole">
              <p:oleObj spid="_x0000_s77831" name="Equation" r:id="rId9" imgW="4444920" imgH="253800" progId="Equation.3">
                <p:embed/>
              </p:oleObj>
            </a:graphicData>
          </a:graphic>
        </p:graphicFrame>
      </p:grpSp>
      <p:sp>
        <p:nvSpPr>
          <p:cNvPr id="23" name="Téglalap 22"/>
          <p:cNvSpPr/>
          <p:nvPr/>
        </p:nvSpPr>
        <p:spPr>
          <a:xfrm>
            <a:off x="468313" y="4581525"/>
            <a:ext cx="8351837" cy="172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2195513" y="3716338"/>
          <a:ext cx="6723062" cy="468312"/>
        </p:xfrm>
        <a:graphic>
          <a:graphicData uri="http://schemas.openxmlformats.org/presentationml/2006/ole">
            <p:oleObj spid="_x0000_s77830" name="Equation" r:id="rId10" imgW="3504960" imgH="241200" progId="Equation.3">
              <p:embed/>
            </p:oleObj>
          </a:graphicData>
        </a:graphic>
      </p:graphicFrame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4211638" y="3644900"/>
            <a:ext cx="2952750" cy="576263"/>
          </a:xfrm>
          <a:prstGeom prst="rect">
            <a:avLst/>
          </a:prstGeom>
          <a:solidFill>
            <a:srgbClr val="00B0F0">
              <a:alpha val="39999"/>
            </a:srgb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6" grpId="0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2" y="404664"/>
            <a:ext cx="88204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Interdiszciplináris </a:t>
            </a:r>
          </a:p>
          <a:p>
            <a:endParaRPr lang="hu-HU" sz="3200" i="1" u="sng" cap="small" dirty="0" smtClean="0">
              <a:solidFill>
                <a:srgbClr val="00B0F0"/>
              </a:solidFill>
            </a:endParaRPr>
          </a:p>
          <a:p>
            <a:r>
              <a:rPr lang="hu-HU" sz="2800" i="1" u="sng" cap="small" dirty="0" smtClean="0">
                <a:solidFill>
                  <a:srgbClr val="00B0F0"/>
                </a:solidFill>
              </a:rPr>
              <a:t>Visszacsatolások:</a:t>
            </a:r>
            <a:r>
              <a:rPr lang="hu-HU" i="1" u="sng" dirty="0" smtClean="0">
                <a:solidFill>
                  <a:srgbClr val="00B0F0"/>
                </a:solidFill>
              </a:rPr>
              <a:t> </a:t>
            </a:r>
          </a:p>
          <a:p>
            <a:endParaRPr lang="hu-HU" i="1" u="sng" dirty="0" smtClean="0">
              <a:solidFill>
                <a:srgbClr val="00B0F0"/>
              </a:solidFill>
            </a:endParaRPr>
          </a:p>
          <a:p>
            <a:pPr lvl="1"/>
            <a:r>
              <a:rPr lang="hu-HU" sz="2000" dirty="0" smtClean="0"/>
              <a:t>homogén-kontinuum, </a:t>
            </a:r>
          </a:p>
          <a:p>
            <a:pPr lvl="1"/>
            <a:r>
              <a:rPr lang="hu-HU" sz="2000" dirty="0" err="1" smtClean="0"/>
              <a:t>relativisztikus-nemrelativisztikus</a:t>
            </a:r>
            <a:r>
              <a:rPr lang="hu-HU" sz="2000" dirty="0" smtClean="0"/>
              <a:t>, </a:t>
            </a:r>
          </a:p>
          <a:p>
            <a:pPr lvl="1"/>
            <a:r>
              <a:rPr lang="hu-HU" sz="2000" dirty="0" smtClean="0"/>
              <a:t>kinetikus-fenomenologikus</a:t>
            </a:r>
          </a:p>
          <a:p>
            <a:r>
              <a:rPr lang="hu-HU" sz="2000" dirty="0" smtClean="0"/>
              <a:t>	1. relativisztikus </a:t>
            </a:r>
            <a:r>
              <a:rPr lang="hu-HU" sz="2000" dirty="0" err="1" smtClean="0"/>
              <a:t>disszipatív</a:t>
            </a:r>
            <a:r>
              <a:rPr lang="hu-HU" sz="2000" dirty="0" smtClean="0"/>
              <a:t> folyadékok:</a:t>
            </a:r>
          </a:p>
          <a:p>
            <a:r>
              <a:rPr lang="hu-HU" sz="2000" dirty="0" smtClean="0"/>
              <a:t>	    </a:t>
            </a:r>
            <a:r>
              <a:rPr lang="hu-HU" sz="2000" dirty="0" err="1" smtClean="0"/>
              <a:t>Liu-Farkas</a:t>
            </a:r>
            <a:r>
              <a:rPr lang="hu-HU" sz="2000" dirty="0" smtClean="0"/>
              <a:t>, kinetikus, relativisztikus hőmérséklet, generikus stabilitás</a:t>
            </a:r>
          </a:p>
          <a:p>
            <a:r>
              <a:rPr lang="hu-HU" sz="2000" dirty="0" smtClean="0"/>
              <a:t>	2. </a:t>
            </a:r>
            <a:r>
              <a:rPr lang="hu-HU" sz="2000" dirty="0" err="1" smtClean="0"/>
              <a:t>nemrelativisztikus</a:t>
            </a:r>
            <a:r>
              <a:rPr lang="hu-HU" sz="2000" dirty="0" smtClean="0"/>
              <a:t> gyengén </a:t>
            </a:r>
            <a:r>
              <a:rPr lang="hu-HU" sz="2000" dirty="0" err="1" smtClean="0"/>
              <a:t>nemlokális</a:t>
            </a:r>
            <a:r>
              <a:rPr lang="hu-HU" sz="2000" dirty="0" smtClean="0"/>
              <a:t> folyadékok:</a:t>
            </a:r>
          </a:p>
          <a:p>
            <a:r>
              <a:rPr lang="hu-HU" sz="2000" dirty="0" smtClean="0"/>
              <a:t>	    </a:t>
            </a:r>
            <a:r>
              <a:rPr lang="hu-HU" sz="2000" dirty="0" err="1" smtClean="0"/>
              <a:t>Liu-Farkas</a:t>
            </a:r>
            <a:r>
              <a:rPr lang="hu-HU" sz="2000" dirty="0" smtClean="0"/>
              <a:t>, téridő, generikus stabilitás, kvantummechanikai kapcsolat</a:t>
            </a:r>
          </a:p>
          <a:p>
            <a:r>
              <a:rPr lang="hu-HU" sz="2000" dirty="0" smtClean="0"/>
              <a:t>	3. Sebességmező: </a:t>
            </a:r>
            <a:r>
              <a:rPr lang="hu-HU" sz="2000" dirty="0" err="1" smtClean="0"/>
              <a:t>Eckart</a:t>
            </a:r>
            <a:r>
              <a:rPr lang="hu-HU" sz="2000" dirty="0" smtClean="0"/>
              <a:t> és </a:t>
            </a:r>
            <a:r>
              <a:rPr lang="hu-HU" sz="2000" dirty="0" err="1" smtClean="0"/>
              <a:t>Landau-Lifsic</a:t>
            </a:r>
            <a:r>
              <a:rPr lang="hu-HU" sz="2000" dirty="0" smtClean="0"/>
              <a:t>, Brenner</a:t>
            </a:r>
          </a:p>
          <a:p>
            <a:endParaRPr lang="hu-HU" sz="2000" dirty="0" smtClean="0"/>
          </a:p>
          <a:p>
            <a:r>
              <a:rPr lang="hu-HU" dirty="0" smtClean="0"/>
              <a:t>További ellenőrzés, jogosítás:</a:t>
            </a:r>
          </a:p>
          <a:p>
            <a:r>
              <a:rPr lang="hu-HU" sz="2000" dirty="0" smtClean="0"/>
              <a:t>       kísérletek, sőt mérnöki tapasztalat: kövek és talajok, hővezetés, … </a:t>
            </a:r>
            <a:endParaRPr lang="hu-HU" sz="2000" dirty="0" smtClean="0"/>
          </a:p>
          <a:p>
            <a:r>
              <a:rPr lang="hu-HU" sz="2000" dirty="0" smtClean="0"/>
              <a:t>	</a:t>
            </a:r>
            <a:r>
              <a:rPr lang="hu-HU" sz="2000" dirty="0" smtClean="0"/>
              <a:t>é</a:t>
            </a:r>
            <a:r>
              <a:rPr lang="hu-HU" sz="2000" dirty="0" smtClean="0"/>
              <a:t>s </a:t>
            </a:r>
            <a:r>
              <a:rPr lang="hu-HU" sz="2000" dirty="0" err="1" smtClean="0"/>
              <a:t>kvark-gluon</a:t>
            </a:r>
            <a:r>
              <a:rPr lang="hu-HU" sz="2000" dirty="0" smtClean="0"/>
              <a:t> plazma</a:t>
            </a:r>
          </a:p>
          <a:p>
            <a:endParaRPr lang="hu-HU" sz="2000" dirty="0" smtClean="0"/>
          </a:p>
          <a:p>
            <a:r>
              <a:rPr lang="hu-HU" sz="2000" dirty="0" smtClean="0"/>
              <a:t>		UNIVERZÁLIS? MAKRO-MIKRO?</a:t>
            </a: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71600" y="1124744"/>
            <a:ext cx="55114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 smtClean="0"/>
              <a:t>Köszönöm a figyelmet!</a:t>
            </a:r>
            <a:endParaRPr lang="hu-HU" sz="4400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407" y="2466974"/>
            <a:ext cx="4863033" cy="392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87784" y="188913"/>
            <a:ext cx="8748712" cy="6246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hu-HU" sz="2000" dirty="0"/>
              <a:t>Konstruktív módszert dolgoztam ki a klasszikus kontinuumfizika térben gyengén </a:t>
            </a:r>
            <a:r>
              <a:rPr lang="hu-HU" sz="2000" dirty="0" err="1"/>
              <a:t>nemlokális</a:t>
            </a:r>
            <a:r>
              <a:rPr lang="hu-HU" sz="2000" dirty="0"/>
              <a:t> elméleteiben az anyagi tulajdonságokat meghatározó konstitutív relációk meghatározására. A módszer a második főtétel alkalmazásán </a:t>
            </a:r>
            <a:r>
              <a:rPr lang="pt-BR" sz="2000" dirty="0"/>
              <a:t>alapul, a racionális termodinamika Liu-eljárását terjeszti ki. </a:t>
            </a:r>
            <a:endParaRPr lang="hu-HU" sz="2000" dirty="0"/>
          </a:p>
          <a:p>
            <a:pPr algn="just">
              <a:defRPr/>
            </a:pPr>
            <a:r>
              <a:rPr lang="hu-HU" sz="2000" dirty="0"/>
              <a:t>	Ezt a módszert alkalmaztam a következő esetekben: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Klasszikus irreverzibilis termodinamika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Egy belső változós, kényszer nélküli, másodrendűen gyengén </a:t>
            </a:r>
            <a:r>
              <a:rPr lang="hu-HU" sz="2000" dirty="0" err="1"/>
              <a:t>nemlokális</a:t>
            </a:r>
            <a:r>
              <a:rPr lang="hu-HU" sz="2000" dirty="0"/>
              <a:t> kontinuumelmélet: </a:t>
            </a:r>
            <a:r>
              <a:rPr lang="hu-HU" sz="2000" dirty="0" err="1"/>
              <a:t>Ginzburg-Landau-egyenlet</a:t>
            </a:r>
            <a:r>
              <a:rPr lang="hu-HU" sz="2000" dirty="0"/>
              <a:t>.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Egy belső változós, kényszer nélküli, másodrendűen gyengén </a:t>
            </a:r>
            <a:r>
              <a:rPr lang="hu-HU" sz="2000" dirty="0" err="1"/>
              <a:t>nemlokális</a:t>
            </a:r>
            <a:r>
              <a:rPr lang="hu-HU" sz="2000" dirty="0"/>
              <a:t> kontinuumelmélet: általánosított </a:t>
            </a:r>
            <a:r>
              <a:rPr lang="hu-HU" sz="2000" dirty="0" err="1"/>
              <a:t>kontínuummechanika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 err="1"/>
              <a:t>Korteweg-folyadékok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Merev, </a:t>
            </a:r>
            <a:r>
              <a:rPr lang="hu-HU" sz="2000" dirty="0" err="1"/>
              <a:t>izotrop</a:t>
            </a:r>
            <a:r>
              <a:rPr lang="hu-HU" sz="2000" dirty="0"/>
              <a:t> hővezetők</a:t>
            </a:r>
          </a:p>
          <a:p>
            <a:pPr marL="457200" indent="-457200">
              <a:buFontTx/>
              <a:buAutoNum type="arabicPeriod"/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 startAt="2"/>
              <a:defRPr/>
            </a:pPr>
            <a:r>
              <a:rPr lang="hu-HU" sz="2000" dirty="0"/>
              <a:t>Termodinamikai </a:t>
            </a:r>
            <a:r>
              <a:rPr lang="hu-HU" sz="2000" dirty="0" err="1"/>
              <a:t>reológia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Térfogati </a:t>
            </a:r>
            <a:r>
              <a:rPr lang="hu-HU" sz="2000" dirty="0" err="1"/>
              <a:t>reológia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Objektív időderiváltak</a:t>
            </a:r>
          </a:p>
          <a:p>
            <a:pPr marL="457200" indent="-457200">
              <a:defRPr/>
            </a:pPr>
            <a:endParaRPr lang="hu-HU" sz="20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hu-HU" sz="2000" dirty="0"/>
              <a:t>Speciális relativisztikus </a:t>
            </a:r>
            <a:r>
              <a:rPr lang="hu-HU" sz="2000" dirty="0" err="1"/>
              <a:t>disszipatív</a:t>
            </a:r>
            <a:r>
              <a:rPr lang="hu-HU" sz="2000" dirty="0"/>
              <a:t> folyadékok</a:t>
            </a:r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 err="1"/>
              <a:t>Gibbs-reláció</a:t>
            </a:r>
            <a:endParaRPr lang="hu-HU" sz="2000" dirty="0"/>
          </a:p>
          <a:p>
            <a:pPr marL="914400" lvl="1" indent="-457200">
              <a:buFontTx/>
              <a:buAutoNum type="alphaLcParenR"/>
              <a:defRPr/>
            </a:pPr>
            <a:r>
              <a:rPr lang="hu-HU" sz="2000" dirty="0"/>
              <a:t>Generikus stabilitás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116632"/>
            <a:ext cx="88204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u="sng" dirty="0" smtClean="0"/>
              <a:t>Kitekintés</a:t>
            </a:r>
          </a:p>
          <a:p>
            <a:endParaRPr lang="hu-HU" dirty="0" smtClean="0"/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Dinamika</a:t>
            </a:r>
            <a:r>
              <a:rPr lang="hu-HU" sz="2000" dirty="0" smtClean="0"/>
              <a:t>: nem(csak) Hamilton-elv (Lagrange-függvény) alapján</a:t>
            </a:r>
          </a:p>
          <a:p>
            <a:r>
              <a:rPr lang="hu-HU" sz="2000" dirty="0" smtClean="0"/>
              <a:t>	csak ideális</a:t>
            </a:r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Egyenlőtlenség megoldás: </a:t>
            </a:r>
            <a:r>
              <a:rPr lang="hu-HU" sz="2000" dirty="0" smtClean="0"/>
              <a:t>nemcsak kvadratikus és </a:t>
            </a:r>
            <a:r>
              <a:rPr lang="hu-HU" sz="2000" dirty="0" err="1" smtClean="0"/>
              <a:t>linearizált</a:t>
            </a:r>
            <a:endParaRPr lang="hu-HU" sz="2000" dirty="0" smtClean="0"/>
          </a:p>
          <a:p>
            <a:pPr lvl="1"/>
            <a:r>
              <a:rPr lang="hu-HU" sz="2000" dirty="0" smtClean="0"/>
              <a:t>	képlékenység, hővezetés</a:t>
            </a:r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Belső változók módszere: </a:t>
            </a:r>
            <a:r>
              <a:rPr lang="hu-HU" sz="2000" dirty="0" err="1" smtClean="0"/>
              <a:t>reológia</a:t>
            </a:r>
            <a:endParaRPr lang="hu-HU" sz="2000" dirty="0" smtClean="0"/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Nemcsak folyadékok</a:t>
            </a:r>
            <a:r>
              <a:rPr lang="hu-HU" sz="2000" dirty="0" smtClean="0"/>
              <a:t>: szilárd test kinematika (mi a deformáció?)</a:t>
            </a:r>
          </a:p>
          <a:p>
            <a:pPr lvl="1"/>
            <a:r>
              <a:rPr lang="hu-HU" sz="2000" dirty="0" smtClean="0"/>
              <a:t>	objektivitás</a:t>
            </a:r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Gyengén </a:t>
            </a:r>
            <a:r>
              <a:rPr lang="hu-HU" sz="2000" i="1" dirty="0" err="1" smtClean="0"/>
              <a:t>nemlokális</a:t>
            </a:r>
            <a:r>
              <a:rPr lang="hu-HU" sz="2000" i="1" dirty="0" smtClean="0"/>
              <a:t> statisztikus fizika</a:t>
            </a:r>
            <a:r>
              <a:rPr lang="hu-HU" sz="2000" dirty="0" smtClean="0"/>
              <a:t>: </a:t>
            </a:r>
            <a:r>
              <a:rPr lang="hu-HU" sz="2000" dirty="0" err="1" smtClean="0"/>
              <a:t>Fisher-entrópia</a:t>
            </a:r>
            <a:endParaRPr lang="hu-HU" sz="2000" dirty="0" smtClean="0"/>
          </a:p>
          <a:p>
            <a:pPr lvl="1">
              <a:buFont typeface="Symbol" pitchFamily="18" charset="2"/>
              <a:buChar char="-"/>
            </a:pPr>
            <a:r>
              <a:rPr lang="hu-HU" sz="2000" i="1" dirty="0" smtClean="0"/>
              <a:t>Gyengén </a:t>
            </a:r>
            <a:r>
              <a:rPr lang="hu-HU" sz="2000" i="1" dirty="0" err="1" smtClean="0"/>
              <a:t>nemlokális</a:t>
            </a:r>
            <a:r>
              <a:rPr lang="hu-HU" sz="2000" i="1" dirty="0" smtClean="0"/>
              <a:t> relativisztikus folyadékok</a:t>
            </a:r>
            <a:r>
              <a:rPr lang="hu-HU" sz="2000" dirty="0" smtClean="0"/>
              <a:t>, </a:t>
            </a:r>
          </a:p>
          <a:p>
            <a:pPr lvl="1"/>
            <a:r>
              <a:rPr lang="hu-HU" sz="2000" dirty="0" smtClean="0"/>
              <a:t>	örvények?</a:t>
            </a:r>
          </a:p>
          <a:p>
            <a:pPr lvl="1">
              <a:buFont typeface="Symbol" pitchFamily="18" charset="2"/>
              <a:buChar char="-"/>
            </a:pPr>
            <a:r>
              <a:rPr lang="hu-HU" sz="2000" i="1" dirty="0" err="1" smtClean="0"/>
              <a:t>Nemextenzív</a:t>
            </a:r>
            <a:r>
              <a:rPr lang="hu-HU" sz="2000" i="1" dirty="0" smtClean="0"/>
              <a:t> és </a:t>
            </a:r>
            <a:r>
              <a:rPr lang="hu-HU" sz="2000" i="1" dirty="0" err="1" smtClean="0"/>
              <a:t>nemadditív</a:t>
            </a:r>
            <a:r>
              <a:rPr lang="hu-HU" sz="2000" i="1" dirty="0" smtClean="0"/>
              <a:t>: </a:t>
            </a:r>
            <a:r>
              <a:rPr lang="hu-HU" sz="2000" dirty="0" smtClean="0"/>
              <a:t>szétválaszthatóság, </a:t>
            </a:r>
            <a:r>
              <a:rPr lang="hu-HU" sz="2000" dirty="0" err="1" smtClean="0"/>
              <a:t>nulladik</a:t>
            </a:r>
            <a:r>
              <a:rPr lang="hu-HU" sz="2000" dirty="0" smtClean="0"/>
              <a:t> főtétel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2000" dirty="0" smtClean="0"/>
              <a:t>Sebességmező: új eredmények.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1731580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/>
              <a:t>"A theory is the more impressive the greater the </a:t>
            </a:r>
            <a:r>
              <a:rPr lang="en-US" i="1" dirty="0" smtClean="0"/>
              <a:t>simplicity</a:t>
            </a:r>
            <a:r>
              <a:rPr lang="hu-HU" i="1" dirty="0" smtClean="0"/>
              <a:t> </a:t>
            </a:r>
            <a:r>
              <a:rPr lang="en-US" i="1" dirty="0" smtClean="0"/>
              <a:t>of </a:t>
            </a:r>
            <a:r>
              <a:rPr lang="en-US" i="1" dirty="0" smtClean="0"/>
              <a:t>its premises is, the more different kinds of things it </a:t>
            </a:r>
            <a:r>
              <a:rPr lang="en-US" i="1" dirty="0" smtClean="0"/>
              <a:t>relates</a:t>
            </a:r>
            <a:r>
              <a:rPr lang="en-US" i="1" dirty="0" smtClean="0"/>
              <a:t>, and the more extended is its area of applicability. </a:t>
            </a:r>
            <a:r>
              <a:rPr lang="en-US" i="1" dirty="0" smtClean="0"/>
              <a:t>Therefore </a:t>
            </a:r>
            <a:r>
              <a:rPr lang="en-US" i="1" dirty="0" smtClean="0"/>
              <a:t>the deep impression which classical </a:t>
            </a:r>
            <a:r>
              <a:rPr lang="en-US" i="1" dirty="0" smtClean="0"/>
              <a:t>thermodynamics</a:t>
            </a:r>
            <a:r>
              <a:rPr lang="hu-HU" i="1" dirty="0" smtClean="0"/>
              <a:t> </a:t>
            </a:r>
            <a:r>
              <a:rPr lang="en-US" i="1" dirty="0" smtClean="0"/>
              <a:t>made </a:t>
            </a:r>
            <a:r>
              <a:rPr lang="en-US" i="1" dirty="0" smtClean="0"/>
              <a:t>upon me. It is the only physical theory of </a:t>
            </a:r>
            <a:r>
              <a:rPr lang="en-US" i="1" dirty="0" smtClean="0"/>
              <a:t>universal</a:t>
            </a:r>
            <a:r>
              <a:rPr lang="hu-HU" i="1" dirty="0" smtClean="0"/>
              <a:t> </a:t>
            </a:r>
            <a:r>
              <a:rPr lang="en-US" i="1" dirty="0" smtClean="0"/>
              <a:t>content </a:t>
            </a:r>
            <a:r>
              <a:rPr lang="en-US" i="1" dirty="0" smtClean="0"/>
              <a:t>concerning which I am convinced that, within </a:t>
            </a:r>
            <a:r>
              <a:rPr lang="en-US" i="1" dirty="0" smtClean="0"/>
              <a:t>the</a:t>
            </a:r>
            <a:r>
              <a:rPr lang="hu-HU" i="1" dirty="0" smtClean="0"/>
              <a:t> </a:t>
            </a:r>
            <a:r>
              <a:rPr lang="en-US" i="1" dirty="0" smtClean="0"/>
              <a:t>framework </a:t>
            </a:r>
            <a:r>
              <a:rPr lang="en-US" i="1" dirty="0" smtClean="0"/>
              <a:t>of the applicability of its basic concepts, it </a:t>
            </a:r>
            <a:r>
              <a:rPr lang="en-US" i="1" dirty="0" smtClean="0"/>
              <a:t>will</a:t>
            </a:r>
            <a:r>
              <a:rPr lang="hu-HU" i="1" dirty="0" smtClean="0"/>
              <a:t> </a:t>
            </a:r>
            <a:r>
              <a:rPr lang="hu-HU" i="1" dirty="0" err="1" smtClean="0"/>
              <a:t>never</a:t>
            </a:r>
            <a:r>
              <a:rPr lang="hu-HU" i="1" dirty="0" smtClean="0"/>
              <a:t> </a:t>
            </a:r>
            <a:r>
              <a:rPr lang="hu-HU" i="1" dirty="0" smtClean="0"/>
              <a:t>be </a:t>
            </a:r>
            <a:r>
              <a:rPr lang="hu-HU" i="1" dirty="0" err="1" smtClean="0"/>
              <a:t>overthrown</a:t>
            </a:r>
            <a:r>
              <a:rPr lang="hu-HU" i="1" dirty="0" smtClean="0"/>
              <a:t>."</a:t>
            </a:r>
          </a:p>
          <a:p>
            <a:pPr algn="just"/>
            <a:r>
              <a:rPr lang="hu-HU" dirty="0" smtClean="0"/>
              <a:t>					</a:t>
            </a:r>
            <a:endParaRPr lang="hu-HU" dirty="0" smtClean="0"/>
          </a:p>
          <a:p>
            <a:pPr algn="just"/>
            <a:r>
              <a:rPr lang="hu-HU" dirty="0" smtClean="0"/>
              <a:t>						Albert Einstein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D:\Munka\Művek\Könyv\NEtermo\Abrak\egyrends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908050"/>
            <a:ext cx="3429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zövegdoboz 2"/>
          <p:cNvSpPr txBox="1"/>
          <p:nvPr/>
        </p:nvSpPr>
        <p:spPr>
          <a:xfrm>
            <a:off x="683568" y="3645024"/>
            <a:ext cx="3650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Pl. k</a:t>
            </a:r>
            <a:r>
              <a:rPr lang="hu-HU" dirty="0" smtClean="0"/>
              <a:t>ontinuum átlagolásból: </a:t>
            </a: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Van der Waals </a:t>
            </a:r>
            <a:r>
              <a:rPr lang="hu-HU" dirty="0" smtClean="0"/>
              <a:t>gázzal</a:t>
            </a:r>
            <a:endParaRPr lang="hu-HU" dirty="0"/>
          </a:p>
        </p:txBody>
      </p:sp>
      <p:graphicFrame>
        <p:nvGraphicFramePr>
          <p:cNvPr id="252935" name="Object 7"/>
          <p:cNvGraphicFramePr>
            <a:graphicFrameLocks noChangeAspect="1"/>
          </p:cNvGraphicFramePr>
          <p:nvPr/>
        </p:nvGraphicFramePr>
        <p:xfrm>
          <a:off x="2411760" y="4365104"/>
          <a:ext cx="3140075" cy="800100"/>
        </p:xfrm>
        <a:graphic>
          <a:graphicData uri="http://schemas.openxmlformats.org/presentationml/2006/ole">
            <p:oleObj spid="_x0000_s91137" name="Equation" r:id="rId4" imgW="17906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" descr="D:\Munka\Művek\Könyv\NEtermo\Abrak\WdV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4321175" cy="2863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4035" name="Picture 2" descr="D:\Munka\Művek\Könyv\NEtermo\Abrak\WdV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6925" y="188913"/>
            <a:ext cx="4321175" cy="29003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4036" name="Picture 3" descr="D:\Munka\Művek\Könyv\NEtermo\Abrak\WdV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3565525"/>
            <a:ext cx="4321175" cy="2887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4037" name="Picture 4" descr="D:\Munka\Művek\Könyv\NEtermo\Abrak\WdV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3567113"/>
            <a:ext cx="4321175" cy="28860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792797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3200"/>
              <a:t>Entrópia a </a:t>
            </a:r>
            <a:r>
              <a:rPr lang="hu-HU" sz="2800"/>
              <a:t>(információ elméleti, prediktív, bayesi) </a:t>
            </a:r>
            <a:r>
              <a:rPr lang="hu-HU" sz="3200"/>
              <a:t>statisztikus fizikában</a:t>
            </a:r>
            <a:r>
              <a:rPr lang="hu-HU"/>
              <a:t>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/>
              <a:t>	(Jaynes, 1957):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800" i="1"/>
              <a:t>Az információ mértéke </a:t>
            </a:r>
            <a:r>
              <a:rPr lang="hu-HU" sz="2800" i="1">
                <a:solidFill>
                  <a:schemeClr val="accent1"/>
                </a:solidFill>
              </a:rPr>
              <a:t>egyértelmű</a:t>
            </a:r>
            <a:r>
              <a:rPr lang="hu-HU" sz="2800" i="1"/>
              <a:t> általános fizikai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800" i="1"/>
              <a:t>	feltételek mellett.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/>
              <a:t>					(Shannon, 1948; Rényi, 1963) </a:t>
            </a:r>
            <a:endParaRPr 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1066800" y="3581400"/>
            <a:ext cx="4384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hu-HU"/>
              <a:t>Extenzivitás (átlag, sűrűség)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hu-HU"/>
              <a:t>Additivitás</a:t>
            </a:r>
            <a:endParaRPr lang="en-US"/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2836863" y="4443413"/>
          <a:ext cx="3835400" cy="608012"/>
        </p:xfrm>
        <a:graphic>
          <a:graphicData uri="http://schemas.openxmlformats.org/presentationml/2006/ole">
            <p:oleObj spid="_x0000_s24578" name="Equation" r:id="rId3" imgW="1396800" imgH="215640" progId="Equation.3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3346450" y="5715000"/>
          <a:ext cx="2927350" cy="655638"/>
        </p:xfrm>
        <a:graphic>
          <a:graphicData uri="http://schemas.openxmlformats.org/presentationml/2006/ole">
            <p:oleObj spid="_x0000_s24579" name="Equation" r:id="rId4" imgW="927000" imgH="203040" progId="Equation.3">
              <p:embed/>
            </p:oleObj>
          </a:graphicData>
        </a:graphic>
      </p:graphicFrame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547813" y="581025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62000" y="6221413"/>
            <a:ext cx="2527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(egyértelmű megoldás)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-36513" y="549275"/>
            <a:ext cx="86471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en-US" sz="3200"/>
              <a:t>Entrópia a “gyengén nemlokális” (?)</a:t>
            </a:r>
            <a:r>
              <a:rPr lang="hu-HU" sz="3200"/>
              <a:t> statisztikus fizikában </a:t>
            </a:r>
            <a:r>
              <a:rPr lang="hu-HU"/>
              <a:t>(</a:t>
            </a:r>
            <a:r>
              <a:rPr lang="en-US"/>
              <a:t>Fisher, Frieden, Plastino, …</a:t>
            </a:r>
            <a:r>
              <a:rPr lang="hu-HU"/>
              <a:t>):</a:t>
            </a:r>
            <a:endParaRPr 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609600" y="5026025"/>
            <a:ext cx="20256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Izotrópia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1981200" y="5407025"/>
          <a:ext cx="3311525" cy="536575"/>
        </p:xfrm>
        <a:graphic>
          <a:graphicData uri="http://schemas.openxmlformats.org/presentationml/2006/ole">
            <p:oleObj spid="_x0000_s25602" name="Equation" r:id="rId3" imgW="1447560" imgH="228600" progId="Equation.3">
              <p:embed/>
            </p:oleObj>
          </a:graphicData>
        </a:graphic>
      </p:graphicFrame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612775" y="2460625"/>
            <a:ext cx="24304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Extenzivitás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609600" y="3497263"/>
            <a:ext cx="227965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hu-HU"/>
              <a:t>Additivitás</a:t>
            </a:r>
            <a:endParaRPr lang="en-US"/>
          </a:p>
        </p:txBody>
      </p:sp>
      <p:graphicFrame>
        <p:nvGraphicFramePr>
          <p:cNvPr id="25603" name="Object 7"/>
          <p:cNvGraphicFramePr>
            <a:graphicFrameLocks noChangeAspect="1"/>
          </p:cNvGraphicFramePr>
          <p:nvPr/>
        </p:nvGraphicFramePr>
        <p:xfrm>
          <a:off x="2136775" y="3954463"/>
          <a:ext cx="6148388" cy="541337"/>
        </p:xfrm>
        <a:graphic>
          <a:graphicData uri="http://schemas.openxmlformats.org/presentationml/2006/ole">
            <p:oleObj spid="_x0000_s25603" name="Equation" r:id="rId4" imgW="2514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608263" y="476250"/>
          <a:ext cx="3835400" cy="608013"/>
        </p:xfrm>
        <a:graphic>
          <a:graphicData uri="http://schemas.openxmlformats.org/presentationml/2006/ole">
            <p:oleObj spid="_x0000_s30722" name="Equation" r:id="rId3" imgW="1396800" imgH="21564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68313" y="1693863"/>
          <a:ext cx="4032250" cy="1879600"/>
        </p:xfrm>
        <a:graphic>
          <a:graphicData uri="http://schemas.openxmlformats.org/presentationml/2006/ole">
            <p:oleObj spid="_x0000_s30723" name="Egyenlet" r:id="rId4" imgW="1955520" imgH="88884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724525" y="2133600"/>
          <a:ext cx="3095625" cy="849313"/>
        </p:xfrm>
        <a:graphic>
          <a:graphicData uri="http://schemas.openxmlformats.org/presentationml/2006/ole">
            <p:oleObj spid="_x0000_s30724" name="Egyenlet" r:id="rId5" imgW="1574640" imgH="43164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149850" y="3563938"/>
          <a:ext cx="3814763" cy="585787"/>
        </p:xfrm>
        <a:graphic>
          <a:graphicData uri="http://schemas.openxmlformats.org/presentationml/2006/ole">
            <p:oleObj spid="_x0000_s30725" name="Egyenlet" r:id="rId6" imgW="1320480" imgH="20304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116013" y="4221163"/>
          <a:ext cx="3998912" cy="930275"/>
        </p:xfrm>
        <a:graphic>
          <a:graphicData uri="http://schemas.openxmlformats.org/presentationml/2006/ole">
            <p:oleObj spid="_x0000_s30726" name="Egyenlet" r:id="rId7" imgW="1803240" imgH="419040" progId="Equation.3">
              <p:embed/>
            </p:oleObj>
          </a:graphicData>
        </a:graphic>
      </p:graphicFrame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4787900" y="2420938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30727" name="Object 8"/>
          <p:cNvGraphicFramePr>
            <a:graphicFrameLocks noChangeAspect="1"/>
          </p:cNvGraphicFramePr>
          <p:nvPr/>
        </p:nvGraphicFramePr>
        <p:xfrm>
          <a:off x="3203575" y="5589588"/>
          <a:ext cx="3387725" cy="742950"/>
        </p:xfrm>
        <a:graphic>
          <a:graphicData uri="http://schemas.openxmlformats.org/presentationml/2006/ole">
            <p:oleObj spid="_x0000_s30727" name="Egyenlet" r:id="rId8" imgW="927000" imgH="203040" progId="Equation.3">
              <p:embed/>
            </p:oleObj>
          </a:graphicData>
        </a:graphic>
      </p:graphicFrame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877050" y="3068638"/>
            <a:ext cx="412750" cy="431800"/>
          </a:xfrm>
          <a:prstGeom prst="downArrow">
            <a:avLst>
              <a:gd name="adj1" fmla="val 50000"/>
              <a:gd name="adj2" fmla="val 261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16463" y="1125538"/>
            <a:ext cx="1727200" cy="4464050"/>
            <a:chOff x="2971" y="709"/>
            <a:chExt cx="1088" cy="2812"/>
          </a:xfrm>
        </p:grpSpPr>
        <p:sp>
          <p:nvSpPr>
            <p:cNvPr id="30731" name="AutoShape 11"/>
            <p:cNvSpPr>
              <a:spLocks noChangeArrowheads="1"/>
            </p:cNvSpPr>
            <p:nvPr/>
          </p:nvSpPr>
          <p:spPr bwMode="auto">
            <a:xfrm>
              <a:off x="3243" y="709"/>
              <a:ext cx="816" cy="2812"/>
            </a:xfrm>
            <a:prstGeom prst="curvedLeftArrow">
              <a:avLst>
                <a:gd name="adj1" fmla="val 12971"/>
                <a:gd name="adj2" fmla="val 140188"/>
                <a:gd name="adj3" fmla="val 3443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3016" y="2840"/>
              <a:ext cx="227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V="1">
              <a:off x="2971" y="2840"/>
              <a:ext cx="317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081088" y="9144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152525" y="1628775"/>
          <a:ext cx="6376988" cy="1441450"/>
        </p:xfrm>
        <a:graphic>
          <a:graphicData uri="http://schemas.openxmlformats.org/presentationml/2006/ole">
            <p:oleObj spid="_x0000_s26626" name="Equation" r:id="rId3" imgW="2019240" imgH="444240" progId="Equation.3">
              <p:embed/>
            </p:oleObj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953000" y="4008438"/>
            <a:ext cx="140335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r>
              <a:rPr lang="en-US"/>
              <a:t>Fisher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3551238"/>
            <a:ext cx="39751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r>
              <a:rPr lang="en-US"/>
              <a:t>Boltzmann-Gibbs-Shannon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2719388" y="2652713"/>
            <a:ext cx="15113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5867400" y="3017838"/>
            <a:ext cx="360363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04800" y="1371600"/>
            <a:ext cx="2527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(egyértelmű megoldás)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879475" y="5033963"/>
            <a:ext cx="4816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hu-HU"/>
              <a:t> </a:t>
            </a:r>
            <a:r>
              <a:rPr lang="en-US"/>
              <a:t>Maxent : v</a:t>
            </a:r>
            <a:r>
              <a:rPr lang="hu-HU"/>
              <a:t>éges tartó, hatványfarok</a:t>
            </a:r>
          </a:p>
          <a:p>
            <a:pPr>
              <a:buFontTx/>
              <a:buChar char="-"/>
            </a:pPr>
            <a:r>
              <a:rPr lang="hu-HU"/>
              <a:t> Magasabb deriváltakat nem érdemes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07975"/>
            <a:ext cx="7416800" cy="457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971550" y="5373688"/>
          <a:ext cx="7272338" cy="898525"/>
        </p:xfrm>
        <a:graphic>
          <a:graphicData uri="http://schemas.openxmlformats.org/presentationml/2006/ole">
            <p:oleObj spid="_x0000_s27650" name="Egyenlet" r:id="rId4" imgW="3492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604838" y="1484313"/>
          <a:ext cx="3416300" cy="1081087"/>
        </p:xfrm>
        <a:graphic>
          <a:graphicData uri="http://schemas.openxmlformats.org/presentationml/2006/ole">
            <p:oleObj spid="_x0000_s87042" name="Egyenlet" r:id="rId3" imgW="1676160" imgH="533160" progId="Equation.3">
              <p:embed/>
            </p:oleObj>
          </a:graphicData>
        </a:graphic>
      </p:graphicFrame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5148263" y="1924050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/>
              <a:t>Isotropic </a:t>
            </a:r>
            <a:r>
              <a:rPr lang="en-US" sz="1800"/>
              <a:t>l</a:t>
            </a:r>
            <a:r>
              <a:rPr lang="hu-HU" sz="1800"/>
              <a:t>inear constitutive relations,</a:t>
            </a:r>
          </a:p>
          <a:p>
            <a:r>
              <a:rPr lang="en-US" sz="1800"/>
              <a:t>&lt;&gt; is symmetric, traceless part</a:t>
            </a:r>
            <a:endParaRPr lang="hu-HU" sz="1800"/>
          </a:p>
        </p:txBody>
      </p:sp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519113" y="27305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Equilibrium: 	</a:t>
            </a:r>
            <a:endParaRPr lang="hu-HU"/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79463" y="3213100"/>
          <a:ext cx="6986587" cy="488950"/>
        </p:xfrm>
        <a:graphic>
          <a:graphicData uri="http://schemas.openxmlformats.org/presentationml/2006/ole">
            <p:oleObj spid="_x0000_s87043" name="Egyenlet" r:id="rId4" imgW="3429000" imgH="241200" progId="Equation.3">
              <p:embed/>
            </p:oleObj>
          </a:graphicData>
        </a:graphic>
      </p:graphicFrame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396875" y="1557338"/>
            <a:ext cx="3743325" cy="100806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275" name="Text Box 7"/>
          <p:cNvSpPr txBox="1">
            <a:spLocks noChangeArrowheads="1"/>
          </p:cNvSpPr>
          <p:nvPr/>
        </p:nvSpPr>
        <p:spPr bwMode="auto">
          <a:xfrm>
            <a:off x="539750" y="3763963"/>
            <a:ext cx="567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Linearization, </a:t>
            </a:r>
            <a:r>
              <a:rPr lang="hu-HU"/>
              <a:t>…, </a:t>
            </a:r>
            <a:r>
              <a:rPr lang="en-US"/>
              <a:t>Routh-Hurwitz criteria:	</a:t>
            </a:r>
            <a:endParaRPr lang="hu-HU"/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1203325" y="4284663"/>
          <a:ext cx="6572250" cy="1724025"/>
        </p:xfrm>
        <a:graphic>
          <a:graphicData uri="http://schemas.openxmlformats.org/presentationml/2006/ole">
            <p:oleObj spid="_x0000_s87044" name="Egyenlet" r:id="rId5" imgW="3225600" imgH="850680" progId="Equation.3">
              <p:embed/>
            </p:oleObj>
          </a:graphicData>
        </a:graphic>
      </p:graphicFrame>
      <p:graphicFrame>
        <p:nvGraphicFramePr>
          <p:cNvPr id="11269" name="Object 9"/>
          <p:cNvGraphicFramePr>
            <a:graphicFrameLocks noChangeAspect="1"/>
          </p:cNvGraphicFramePr>
          <p:nvPr/>
        </p:nvGraphicFramePr>
        <p:xfrm>
          <a:off x="684213" y="541338"/>
          <a:ext cx="2320925" cy="1041400"/>
        </p:xfrm>
        <a:graphic>
          <a:graphicData uri="http://schemas.openxmlformats.org/presentationml/2006/ole">
            <p:oleObj spid="_x0000_s87045" name="Egyenlet" r:id="rId6" imgW="1752480" imgH="787320" progId="Equation.3">
              <p:embed/>
            </p:oleObj>
          </a:graphicData>
        </a:graphic>
      </p:graphicFrame>
      <p:sp>
        <p:nvSpPr>
          <p:cNvPr id="11276" name="AutoShape 10"/>
          <p:cNvSpPr>
            <a:spLocks/>
          </p:cNvSpPr>
          <p:nvPr/>
        </p:nvSpPr>
        <p:spPr bwMode="auto">
          <a:xfrm rot="5400000" flipH="1">
            <a:off x="2520157" y="4545806"/>
            <a:ext cx="287338" cy="2663825"/>
          </a:xfrm>
          <a:prstGeom prst="leftBrace">
            <a:avLst>
              <a:gd name="adj1" fmla="val 77256"/>
              <a:gd name="adj2" fmla="val 5191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1069975" y="6115050"/>
            <a:ext cx="234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Hydrodynamic stability</a:t>
            </a:r>
            <a:endParaRPr lang="hu-HU" sz="1800"/>
          </a:p>
        </p:txBody>
      </p:sp>
      <p:sp>
        <p:nvSpPr>
          <p:cNvPr id="11278" name="AutoShape 12"/>
          <p:cNvSpPr>
            <a:spLocks/>
          </p:cNvSpPr>
          <p:nvPr/>
        </p:nvSpPr>
        <p:spPr bwMode="auto">
          <a:xfrm rot="5400000" flipH="1">
            <a:off x="6049169" y="4690269"/>
            <a:ext cx="287337" cy="2663825"/>
          </a:xfrm>
          <a:prstGeom prst="leftBrace">
            <a:avLst>
              <a:gd name="adj1" fmla="val 77256"/>
              <a:gd name="adj2" fmla="val 5191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1270" name="Object 13"/>
          <p:cNvGraphicFramePr>
            <a:graphicFrameLocks noChangeAspect="1"/>
          </p:cNvGraphicFramePr>
          <p:nvPr/>
        </p:nvGraphicFramePr>
        <p:xfrm>
          <a:off x="5033963" y="6205538"/>
          <a:ext cx="1733550" cy="463550"/>
        </p:xfrm>
        <a:graphic>
          <a:graphicData uri="http://schemas.openxmlformats.org/presentationml/2006/ole">
            <p:oleObj spid="_x0000_s87046" name="Egyenlet" r:id="rId7" imgW="850680" imgH="228600" progId="Equation.3">
              <p:embed/>
            </p:oleObj>
          </a:graphicData>
        </a:graphic>
      </p:graphicFrame>
      <p:sp>
        <p:nvSpPr>
          <p:cNvPr id="11279" name="Line 14"/>
          <p:cNvSpPr>
            <a:spLocks noChangeShapeType="1"/>
          </p:cNvSpPr>
          <p:nvPr/>
        </p:nvSpPr>
        <p:spPr bwMode="auto">
          <a:xfrm flipV="1">
            <a:off x="2268538" y="4437063"/>
            <a:ext cx="3598862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 flipV="1">
            <a:off x="6156325" y="4941888"/>
            <a:ext cx="144463" cy="1223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1281" name="Text Box 16"/>
          <p:cNvSpPr txBox="1">
            <a:spLocks noChangeArrowheads="1"/>
          </p:cNvSpPr>
          <p:nvPr/>
        </p:nvSpPr>
        <p:spPr bwMode="auto">
          <a:xfrm>
            <a:off x="5919788" y="4241800"/>
            <a:ext cx="2498725" cy="65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Thermodynamic stability</a:t>
            </a:r>
          </a:p>
          <a:p>
            <a:r>
              <a:rPr lang="en-US" sz="1800">
                <a:solidFill>
                  <a:srgbClr val="FF0000"/>
                </a:solidFill>
              </a:rPr>
              <a:t>(concave entropy)</a:t>
            </a:r>
            <a:endParaRPr lang="hu-HU" sz="1800">
              <a:solidFill>
                <a:srgbClr val="FF0000"/>
              </a:solidFill>
            </a:endParaRPr>
          </a:p>
        </p:txBody>
      </p:sp>
      <p:sp>
        <p:nvSpPr>
          <p:cNvPr id="11282" name="Text Box 17"/>
          <p:cNvSpPr txBox="1">
            <a:spLocks noChangeArrowheads="1"/>
          </p:cNvSpPr>
          <p:nvPr/>
        </p:nvSpPr>
        <p:spPr bwMode="auto">
          <a:xfrm>
            <a:off x="3492500" y="26035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Fourier-Navier-Stokes</a:t>
            </a:r>
            <a:endParaRPr lang="hu-HU" sz="280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572000" y="1158875"/>
            <a:ext cx="4525963" cy="830263"/>
            <a:chOff x="1247" y="3657"/>
            <a:chExt cx="3418" cy="730"/>
          </a:xfrm>
        </p:grpSpPr>
        <p:graphicFrame>
          <p:nvGraphicFramePr>
            <p:cNvPr id="11271" name="Object 19"/>
            <p:cNvGraphicFramePr>
              <a:graphicFrameLocks noChangeAspect="1"/>
            </p:cNvGraphicFramePr>
            <p:nvPr/>
          </p:nvGraphicFramePr>
          <p:xfrm>
            <a:off x="1247" y="3657"/>
            <a:ext cx="3418" cy="538"/>
          </p:xfrm>
          <a:graphic>
            <a:graphicData uri="http://schemas.openxmlformats.org/presentationml/2006/ole">
              <p:oleObj spid="_x0000_s87047" name="Egyenlet" r:id="rId8" imgW="2501640" imgH="393480" progId="Equation.3">
                <p:embed/>
              </p:oleObj>
            </a:graphicData>
          </a:graphic>
        </p:graphicFrame>
        <p:sp>
          <p:nvSpPr>
            <p:cNvPr id="11284" name="AutoShape 20"/>
            <p:cNvSpPr>
              <a:spLocks/>
            </p:cNvSpPr>
            <p:nvPr/>
          </p:nvSpPr>
          <p:spPr bwMode="auto">
            <a:xfrm rot="5400000" flipH="1">
              <a:off x="3107" y="3566"/>
              <a:ext cx="136" cy="952"/>
            </a:xfrm>
            <a:prstGeom prst="leftBrace">
              <a:avLst>
                <a:gd name="adj1" fmla="val 58333"/>
                <a:gd name="adj2" fmla="val 5191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3186" y="4064"/>
              <a:ext cx="225" cy="32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80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Termodinamikai elmélet</a:t>
            </a:r>
            <a:br>
              <a:rPr lang="hu-HU" smtClean="0"/>
            </a:br>
            <a:endParaRPr lang="hu-HU" smtClean="0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953000" y="1447800"/>
          <a:ext cx="2012950" cy="709613"/>
        </p:xfrm>
        <a:graphic>
          <a:graphicData uri="http://schemas.openxmlformats.org/presentationml/2006/ole">
            <p:oleObj spid="_x0000_s88066" name="Equation" r:id="rId3" imgW="520560" imgH="203040" progId="Equation.3">
              <p:embed/>
            </p:oleObj>
          </a:graphicData>
        </a:graphic>
      </p:graphicFrame>
      <p:sp>
        <p:nvSpPr>
          <p:cNvPr id="12296" name="Text Box 4"/>
          <p:cNvSpPr txBox="1">
            <a:spLocks noChangeArrowheads="1"/>
          </p:cNvSpPr>
          <p:nvPr/>
        </p:nvSpPr>
        <p:spPr bwMode="auto">
          <a:xfrm>
            <a:off x="2133600" y="1600200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Dinamikai törvény:</a:t>
            </a:r>
            <a:endParaRPr lang="hu-HU"/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6629400" y="2286000"/>
          <a:ext cx="1752600" cy="430213"/>
        </p:xfrm>
        <a:graphic>
          <a:graphicData uri="http://schemas.openxmlformats.org/presentationml/2006/ole">
            <p:oleObj spid="_x0000_s88067" name="Equation" r:id="rId4" imgW="838080" imgH="203040" progId="Equation.3">
              <p:embed/>
            </p:oleObj>
          </a:graphicData>
        </a:graphic>
      </p:graphicFrame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838200" y="2768600"/>
            <a:ext cx="493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1 </a:t>
            </a:r>
            <a:r>
              <a:rPr lang="hu-HU" sz="2800"/>
              <a:t>Sztatika</a:t>
            </a:r>
            <a:r>
              <a:rPr lang="hu-HU"/>
              <a:t> (egyensúlyi tulajdonságok)</a:t>
            </a: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2057400" y="3657600"/>
          <a:ext cx="723900" cy="488950"/>
        </p:xfrm>
        <a:graphic>
          <a:graphicData uri="http://schemas.openxmlformats.org/presentationml/2006/ole">
            <p:oleObj spid="_x0000_s88068" name="Equation" r:id="rId5" imgW="203040" imgH="177480" progId="Equation.3">
              <p:embed/>
            </p:oleObj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4876800" y="3581400"/>
          <a:ext cx="2533650" cy="644525"/>
        </p:xfrm>
        <a:graphic>
          <a:graphicData uri="http://schemas.openxmlformats.org/presentationml/2006/ole">
            <p:oleObj spid="_x0000_s88069" name="Equation" r:id="rId6" imgW="1612800" imgH="431640" progId="Equation.3">
              <p:embed/>
            </p:oleObj>
          </a:graphicData>
        </a:graphic>
      </p:graphicFrame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914400" y="47244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2 </a:t>
            </a:r>
            <a:r>
              <a:rPr lang="hu-HU" sz="2800"/>
              <a:t>Dinamika</a:t>
            </a:r>
            <a:endParaRPr lang="hu-HU"/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2057400" y="5486400"/>
          <a:ext cx="5416550" cy="628650"/>
        </p:xfrm>
        <a:graphic>
          <a:graphicData uri="http://schemas.openxmlformats.org/presentationml/2006/ole">
            <p:oleObj spid="_x0000_s88070" name="Equation" r:id="rId7" imgW="2044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hu-HU" smtClean="0"/>
              <a:t>1 + 2 + </a:t>
            </a:r>
            <a:r>
              <a:rPr lang="hu-HU" sz="3600" smtClean="0"/>
              <a:t>elszigetelt rendszer</a:t>
            </a:r>
            <a:r>
              <a:rPr lang="hu-HU" smtClean="0"/>
              <a:t>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365250" y="2895600"/>
            <a:ext cx="66738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4400"/>
              <a:t>S Ljapunov függvénye</a:t>
            </a:r>
            <a:r>
              <a:rPr lang="hu-HU" sz="4800"/>
              <a:t> </a:t>
            </a:r>
            <a:br>
              <a:rPr lang="hu-HU" sz="4800"/>
            </a:br>
            <a:r>
              <a:rPr lang="hu-HU" sz="3600"/>
              <a:t>a dinamikai törvény egyensúlyának</a:t>
            </a:r>
            <a:endParaRPr lang="hu-HU" sz="1800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4419600" y="19050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600200" y="5105400"/>
            <a:ext cx="205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Irreverzibilitás 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181600" y="5105400"/>
            <a:ext cx="336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közelítés az egyensúlyhoz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3886200" y="5181600"/>
            <a:ext cx="976313" cy="381000"/>
          </a:xfrm>
          <a:prstGeom prst="rightArrow">
            <a:avLst>
              <a:gd name="adj1" fmla="val 50000"/>
              <a:gd name="adj2" fmla="val 640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34"/>
          <p:cNvSpPr txBox="1">
            <a:spLocks noChangeArrowheads="1"/>
          </p:cNvSpPr>
          <p:nvPr/>
        </p:nvSpPr>
        <p:spPr bwMode="auto">
          <a:xfrm>
            <a:off x="0" y="387350"/>
            <a:ext cx="9144000" cy="668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 smtClean="0"/>
              <a:t>Miért termodinamika </a:t>
            </a:r>
            <a:r>
              <a:rPr lang="hu-HU" sz="3200" i="1" dirty="0"/>
              <a:t>és </a:t>
            </a:r>
            <a:r>
              <a:rPr lang="hu-HU" sz="3200" i="1" dirty="0" smtClean="0"/>
              <a:t>mechanika? </a:t>
            </a:r>
            <a:r>
              <a:rPr lang="hu-HU" sz="3200" i="1" dirty="0"/>
              <a:t>– </a:t>
            </a:r>
            <a:r>
              <a:rPr lang="hu-HU" sz="2800" i="1" dirty="0"/>
              <a:t>kutatási célok</a:t>
            </a:r>
            <a:endParaRPr lang="hu-HU" sz="3200" i="1" dirty="0"/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hu-HU" sz="2000" i="1" dirty="0" smtClean="0"/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 smtClean="0"/>
              <a:t>statisztikus ↔ fenomenologikus</a:t>
            </a:r>
          </a:p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hu-HU" sz="2800" i="1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i="1" dirty="0" smtClean="0"/>
              <a:t>Homogén</a:t>
            </a:r>
            <a:r>
              <a:rPr lang="hu-HU" dirty="0" smtClean="0"/>
              <a:t>: statisztikus </a:t>
            </a:r>
            <a:r>
              <a:rPr lang="hu-HU" dirty="0"/>
              <a:t>mechanika</a:t>
            </a:r>
            <a:r>
              <a:rPr lang="hu-HU" sz="2800" dirty="0"/>
              <a:t> </a:t>
            </a:r>
            <a:r>
              <a:rPr lang="hu-HU" i="1" dirty="0" smtClean="0"/>
              <a:t>↔</a:t>
            </a:r>
            <a:r>
              <a:rPr lang="hu-HU" dirty="0" smtClean="0"/>
              <a:t> </a:t>
            </a:r>
            <a:r>
              <a:rPr lang="hu-HU" dirty="0"/>
              <a:t>termosztatika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i="1" dirty="0" smtClean="0"/>
              <a:t>Kontinuum: </a:t>
            </a:r>
            <a:r>
              <a:rPr lang="hu-HU" dirty="0" smtClean="0"/>
              <a:t>kinetikus gázelmélet  </a:t>
            </a:r>
            <a:r>
              <a:rPr lang="hu-HU" i="1" dirty="0" smtClean="0"/>
              <a:t>↔</a:t>
            </a:r>
            <a:r>
              <a:rPr lang="hu-HU" dirty="0" smtClean="0"/>
              <a:t> irreverzibilis </a:t>
            </a:r>
            <a:r>
              <a:rPr lang="hu-HU" dirty="0"/>
              <a:t>termodinamika, </a:t>
            </a:r>
            <a:r>
              <a:rPr lang="hu-HU" dirty="0" smtClean="0"/>
              <a:t>	lokális </a:t>
            </a:r>
            <a:r>
              <a:rPr lang="hu-HU" dirty="0"/>
              <a:t>egyensúly </a:t>
            </a:r>
            <a:r>
              <a:rPr lang="hu-HU" dirty="0" smtClean="0"/>
              <a:t>+…?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Termosztatika: univerzalitás (abszolút hőmérséklet, Einstein) </a:t>
            </a:r>
            <a:r>
              <a:rPr lang="hu-HU" dirty="0" smtClean="0"/>
              <a:t>meglepő, </a:t>
            </a:r>
            <a:r>
              <a:rPr lang="hu-HU" dirty="0"/>
              <a:t>mély kapcsolatok </a:t>
            </a:r>
            <a:r>
              <a:rPr lang="hu-HU" dirty="0" smtClean="0"/>
              <a:t>(Planck</a:t>
            </a:r>
            <a:r>
              <a:rPr lang="hu-HU" dirty="0" smtClean="0"/>
              <a:t>, …, </a:t>
            </a:r>
            <a:r>
              <a:rPr lang="hu-HU" dirty="0" err="1" smtClean="0"/>
              <a:t>Bekenstein</a:t>
            </a:r>
            <a:r>
              <a:rPr lang="hu-HU" dirty="0"/>
              <a:t>, </a:t>
            </a:r>
            <a:r>
              <a:rPr lang="hu-HU" dirty="0" err="1"/>
              <a:t>Verlinde</a:t>
            </a:r>
            <a:r>
              <a:rPr lang="hu-HU" dirty="0"/>
              <a:t>)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 err="1">
                <a:solidFill>
                  <a:srgbClr val="00B0F0"/>
                </a:solidFill>
              </a:rPr>
              <a:t>Nemegyensúlyi</a:t>
            </a:r>
            <a:r>
              <a:rPr lang="hu-HU" dirty="0">
                <a:solidFill>
                  <a:srgbClr val="00B0F0"/>
                </a:solidFill>
              </a:rPr>
              <a:t> termodinamika: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  <a:r>
              <a:rPr lang="hu-HU" dirty="0" smtClean="0"/>
              <a:t>Érvényes-e az univerzalitás? Általánosság.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  <a:r>
              <a:rPr lang="hu-HU" dirty="0" smtClean="0"/>
              <a:t>Egységes elmélet. Kulcs: mechanika.</a:t>
            </a:r>
            <a:endParaRPr lang="hu-HU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endParaRPr lang="hu-HU" dirty="0"/>
          </a:p>
        </p:txBody>
      </p:sp>
      <p:sp>
        <p:nvSpPr>
          <p:cNvPr id="33795" name="Text Box 1035"/>
          <p:cNvSpPr txBox="1">
            <a:spLocks noChangeArrowheads="1"/>
          </p:cNvSpPr>
          <p:nvPr/>
        </p:nvSpPr>
        <p:spPr bwMode="auto">
          <a:xfrm>
            <a:off x="363538" y="22225"/>
            <a:ext cx="6413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ctr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555479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smtClean="0"/>
              <a:t>Folyadékok 2: </a:t>
            </a:r>
            <a:r>
              <a:rPr lang="hu-HU" sz="2800" dirty="0" err="1" smtClean="0"/>
              <a:t>Fourier-Navier-Stokes</a:t>
            </a:r>
            <a:endParaRPr lang="en-US" sz="28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92113" y="966788"/>
          <a:ext cx="2614612" cy="1731962"/>
        </p:xfrm>
        <a:graphic>
          <a:graphicData uri="http://schemas.openxmlformats.org/presentationml/2006/ole">
            <p:oleObj spid="_x0000_s102402" name="Equation" r:id="rId4" imgW="1282680" imgH="77436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652120" y="1557338"/>
          <a:ext cx="2643187" cy="439737"/>
        </p:xfrm>
        <a:graphic>
          <a:graphicData uri="http://schemas.openxmlformats.org/presentationml/2006/ole">
            <p:oleObj spid="_x0000_s102403" name="Equation" r:id="rId5" imgW="1460160" imgH="241200" progId="Equation.3">
              <p:embed/>
            </p:oleObj>
          </a:graphicData>
        </a:graphic>
      </p:graphicFrame>
      <p:sp>
        <p:nvSpPr>
          <p:cNvPr id="6157" name="Text Box 7"/>
          <p:cNvSpPr txBox="1">
            <a:spLocks noChangeArrowheads="1"/>
          </p:cNvSpPr>
          <p:nvPr/>
        </p:nvSpPr>
        <p:spPr bwMode="auto">
          <a:xfrm>
            <a:off x="3132138" y="1125538"/>
            <a:ext cx="2754312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–"/>
            </a:pPr>
            <a:r>
              <a:rPr lang="hu-HU" sz="2000" dirty="0"/>
              <a:t> </a:t>
            </a:r>
            <a:r>
              <a:rPr lang="hu-HU" sz="2000" dirty="0" smtClean="0"/>
              <a:t>alapváltozók</a:t>
            </a:r>
            <a:r>
              <a:rPr lang="hu-HU" sz="2000" dirty="0"/>
              <a:t>:</a:t>
            </a:r>
          </a:p>
          <a:p>
            <a:pPr>
              <a:buFontTx/>
              <a:buChar char="–"/>
            </a:pPr>
            <a:endParaRPr lang="hu-HU" sz="800" dirty="0"/>
          </a:p>
          <a:p>
            <a:pPr>
              <a:buFontTx/>
              <a:buChar char="–"/>
            </a:pPr>
            <a:r>
              <a:rPr lang="hu-HU" sz="2000" dirty="0"/>
              <a:t> konstitutív állapottér</a:t>
            </a:r>
          </a:p>
          <a:p>
            <a:pPr>
              <a:buFontTx/>
              <a:buChar char="–"/>
            </a:pPr>
            <a:endParaRPr lang="hu-HU" sz="800" dirty="0"/>
          </a:p>
          <a:p>
            <a:pPr>
              <a:buFontTx/>
              <a:buChar char="–"/>
            </a:pPr>
            <a:r>
              <a:rPr lang="hu-HU" sz="2000" dirty="0"/>
              <a:t> anyagfüggvények</a:t>
            </a:r>
          </a:p>
        </p:txBody>
      </p:sp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6113463" y="1158875"/>
          <a:ext cx="1095375" cy="398463"/>
        </p:xfrm>
        <a:graphic>
          <a:graphicData uri="http://schemas.openxmlformats.org/presentationml/2006/ole">
            <p:oleObj spid="_x0000_s102404" name="Equation" r:id="rId6" imgW="545760" imgH="228600" progId="Equation.3">
              <p:embed/>
            </p:oleObj>
          </a:graphicData>
        </a:graphic>
      </p:graphicFrame>
      <p:graphicFrame>
        <p:nvGraphicFramePr>
          <p:cNvPr id="6159" name="Object 13"/>
          <p:cNvGraphicFramePr>
            <a:graphicFrameLocks noChangeAspect="1"/>
          </p:cNvGraphicFramePr>
          <p:nvPr/>
        </p:nvGraphicFramePr>
        <p:xfrm>
          <a:off x="2843808" y="3068960"/>
          <a:ext cx="3433762" cy="792163"/>
        </p:xfrm>
        <a:graphic>
          <a:graphicData uri="http://schemas.openxmlformats.org/presentationml/2006/ole">
            <p:oleObj spid="_x0000_s102405" name="Equation" r:id="rId7" imgW="1866600" imgH="393480" progId="Equation.3">
              <p:embed/>
            </p:oleObj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547664" y="4221088"/>
            <a:ext cx="6096541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dirty="0" smtClean="0"/>
              <a:t>Feltételek </a:t>
            </a:r>
            <a:r>
              <a:rPr lang="hu-HU" sz="2000" dirty="0"/>
              <a:t>(problémák):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/>
              <a:t>	erő-áram rendszer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/>
              <a:t>	</a:t>
            </a:r>
            <a:r>
              <a:rPr lang="hu-HU" sz="2000" dirty="0" err="1" smtClean="0"/>
              <a:t>entrópiaáram</a:t>
            </a:r>
            <a:endParaRPr lang="hu-HU" sz="2000" dirty="0" smtClean="0"/>
          </a:p>
          <a:p>
            <a:pPr>
              <a:buFont typeface="Wingdings" pitchFamily="2" charset="2"/>
              <a:buChar char="ü"/>
            </a:pPr>
            <a:r>
              <a:rPr lang="hu-HU" sz="2000" dirty="0"/>
              <a:t>	</a:t>
            </a:r>
            <a:r>
              <a:rPr lang="hu-HU" sz="2000" dirty="0" smtClean="0"/>
              <a:t>lendületmérleg </a:t>
            </a:r>
            <a:r>
              <a:rPr lang="hu-HU" sz="2000" dirty="0"/>
              <a:t>nem</a:t>
            </a:r>
            <a:r>
              <a:rPr lang="hu-HU" sz="2000" dirty="0" smtClean="0"/>
              <a:t>?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/>
              <a:t>	</a:t>
            </a:r>
            <a:r>
              <a:rPr lang="hu-HU" sz="2000" dirty="0" smtClean="0"/>
              <a:t>konstitutív sebesség</a:t>
            </a:r>
            <a:r>
              <a:rPr lang="hu-HU" sz="2000" dirty="0"/>
              <a:t>?  </a:t>
            </a:r>
            <a:r>
              <a:rPr lang="hu-HU" sz="2000" dirty="0" smtClean="0"/>
              <a:t>(belső </a:t>
            </a:r>
            <a:r>
              <a:rPr lang="hu-HU" sz="2000" dirty="0"/>
              <a:t>és teljes </a:t>
            </a:r>
            <a:r>
              <a:rPr lang="hu-HU" sz="2000" dirty="0" smtClean="0"/>
              <a:t>energia)</a:t>
            </a:r>
          </a:p>
          <a:p>
            <a:pPr>
              <a:buFont typeface="Times New Roman" pitchFamily="18" charset="0"/>
              <a:buChar char="−"/>
            </a:pPr>
            <a:r>
              <a:rPr lang="hu-HU" sz="2000" dirty="0" smtClean="0"/>
              <a:t> </a:t>
            </a:r>
            <a:r>
              <a:rPr lang="hu-HU" sz="2000" dirty="0"/>
              <a:t>	</a:t>
            </a:r>
            <a:r>
              <a:rPr lang="hu-HU" sz="2000" dirty="0" err="1" smtClean="0"/>
              <a:t>magasabbfokú</a:t>
            </a:r>
            <a:r>
              <a:rPr lang="hu-HU" sz="2000" dirty="0" smtClean="0"/>
              <a:t> </a:t>
            </a:r>
            <a:r>
              <a:rPr lang="hu-HU" sz="2000" dirty="0"/>
              <a:t>folyadékok, pl. </a:t>
            </a:r>
            <a:r>
              <a:rPr lang="hu-HU" sz="2000" dirty="0" err="1"/>
              <a:t>Korteweg</a:t>
            </a:r>
            <a:r>
              <a:rPr lang="hu-HU" sz="2000" dirty="0"/>
              <a:t> (1901</a:t>
            </a:r>
            <a:r>
              <a:rPr lang="hu-HU" sz="2000" dirty="0" smtClean="0"/>
              <a:t>).</a:t>
            </a:r>
            <a:endParaRPr lang="en-US" sz="2000" dirty="0"/>
          </a:p>
        </p:txBody>
      </p:sp>
      <p:graphicFrame>
        <p:nvGraphicFramePr>
          <p:cNvPr id="6160" name="Object 6"/>
          <p:cNvGraphicFramePr>
            <a:graphicFrameLocks noChangeAspect="1"/>
          </p:cNvGraphicFramePr>
          <p:nvPr/>
        </p:nvGraphicFramePr>
        <p:xfrm>
          <a:off x="6082729" y="1985913"/>
          <a:ext cx="3025775" cy="434975"/>
        </p:xfrm>
        <a:graphic>
          <a:graphicData uri="http://schemas.openxmlformats.org/presentationml/2006/ole">
            <p:oleObj spid="_x0000_s102406" name="Equation" r:id="rId8" imgW="16002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034"/>
          <p:cNvSpPr txBox="1">
            <a:spLocks noChangeArrowheads="1"/>
          </p:cNvSpPr>
          <p:nvPr/>
        </p:nvSpPr>
        <p:spPr bwMode="auto">
          <a:xfrm>
            <a:off x="323850" y="387350"/>
            <a:ext cx="8569325" cy="622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3200" i="1" dirty="0"/>
              <a:t>Lokális egyensúly  - </a:t>
            </a:r>
            <a:r>
              <a:rPr lang="hu-HU" i="1" dirty="0"/>
              <a:t>lokálisan termosztatika</a:t>
            </a:r>
            <a:r>
              <a:rPr lang="hu-HU" dirty="0"/>
              <a:t>.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	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u="sng" dirty="0" err="1"/>
              <a:t>Nemegyensúlyi</a:t>
            </a:r>
            <a:r>
              <a:rPr lang="hu-HU" u="sng" dirty="0"/>
              <a:t> termodinamika</a:t>
            </a:r>
            <a:endParaRPr lang="hu-HU" sz="2000" u="sng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   	</a:t>
            </a:r>
            <a:r>
              <a:rPr lang="hu-HU" sz="2000" dirty="0" err="1"/>
              <a:t>Onsager</a:t>
            </a:r>
            <a:r>
              <a:rPr lang="hu-HU" sz="2000" dirty="0"/>
              <a:t> (1931) – homogén.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</a:t>
            </a:r>
            <a:r>
              <a:rPr lang="hu-HU" sz="2000" dirty="0" err="1"/>
              <a:t>Eckart</a:t>
            </a:r>
            <a:r>
              <a:rPr lang="hu-HU" sz="2000" dirty="0"/>
              <a:t> (1940) – térelmélet, </a:t>
            </a:r>
            <a:r>
              <a:rPr lang="hu-HU" sz="2000" dirty="0" err="1"/>
              <a:t>entrópiaprodukció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</a:t>
            </a:r>
            <a:r>
              <a:rPr lang="hu-HU" sz="2000" dirty="0" err="1"/>
              <a:t>Prigogine</a:t>
            </a:r>
            <a:r>
              <a:rPr lang="hu-HU" sz="2000" dirty="0"/>
              <a:t>, </a:t>
            </a:r>
            <a:r>
              <a:rPr lang="hu-HU" sz="2000" dirty="0" err="1"/>
              <a:t>Meixner</a:t>
            </a:r>
            <a:r>
              <a:rPr lang="hu-HU" sz="2000" dirty="0"/>
              <a:t>, </a:t>
            </a:r>
            <a:r>
              <a:rPr lang="hu-HU" sz="2000" dirty="0" err="1"/>
              <a:t>Casimir</a:t>
            </a:r>
            <a:r>
              <a:rPr lang="hu-HU" sz="2000" dirty="0"/>
              <a:t>, de </a:t>
            </a:r>
            <a:r>
              <a:rPr lang="hu-HU" sz="2000" dirty="0" err="1" smtClean="0"/>
              <a:t>Groot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kiterjesztés: </a:t>
            </a:r>
            <a:r>
              <a:rPr lang="hu-HU" sz="2000" dirty="0" err="1"/>
              <a:t>Onsager</a:t>
            </a:r>
            <a:r>
              <a:rPr lang="hu-HU" sz="2000" dirty="0"/>
              <a:t> és </a:t>
            </a:r>
            <a:r>
              <a:rPr lang="hu-HU" sz="2000" dirty="0" err="1" smtClean="0"/>
              <a:t>Machlup</a:t>
            </a:r>
            <a:r>
              <a:rPr lang="hu-HU" sz="2000" dirty="0" smtClean="0"/>
              <a:t> (1953</a:t>
            </a:r>
            <a:r>
              <a:rPr lang="hu-HU" sz="2000" dirty="0" smtClean="0"/>
              <a:t>), …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 smtClean="0"/>
              <a:t>	</a:t>
            </a:r>
            <a:r>
              <a:rPr lang="hu-HU" sz="2000" dirty="0" smtClean="0"/>
              <a:t>	kinetikus momentum sorfejtés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u="sng" dirty="0"/>
              <a:t>Racionális mechanika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   	</a:t>
            </a:r>
            <a:r>
              <a:rPr lang="hu-HU" sz="2000" dirty="0" err="1"/>
              <a:t>reológia</a:t>
            </a:r>
            <a:r>
              <a:rPr lang="hu-HU" sz="2000" dirty="0"/>
              <a:t>: Maxwell, Kelvin, Poynting-Thomson,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	Boltzmann </a:t>
            </a:r>
            <a:r>
              <a:rPr lang="hu-HU" sz="1800" dirty="0"/>
              <a:t>(</a:t>
            </a:r>
            <a:r>
              <a:rPr lang="hu-HU" sz="1800" dirty="0" err="1"/>
              <a:t>Volterra-elv</a:t>
            </a:r>
            <a:r>
              <a:rPr lang="hu-HU" sz="1800" dirty="0"/>
              <a:t>).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   	általánosított kontinuumok: </a:t>
            </a:r>
            <a:r>
              <a:rPr lang="hu-HU" sz="2000" dirty="0" err="1"/>
              <a:t>Cosserat</a:t>
            </a:r>
            <a:r>
              <a:rPr lang="hu-HU" sz="2000" dirty="0"/>
              <a:t> (1900)	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 err="1"/>
              <a:t>Truesdell-Noll</a:t>
            </a:r>
            <a:r>
              <a:rPr lang="hu-HU" sz="2000" dirty="0"/>
              <a:t> (1965), </a:t>
            </a:r>
            <a:r>
              <a:rPr lang="hu-HU" sz="2000" dirty="0" err="1"/>
              <a:t>Coleman</a:t>
            </a:r>
            <a:r>
              <a:rPr lang="hu-HU" sz="2000" dirty="0"/>
              <a:t>, </a:t>
            </a:r>
            <a:r>
              <a:rPr lang="hu-HU" sz="2000" dirty="0" err="1"/>
              <a:t>Gurtin</a:t>
            </a:r>
            <a:r>
              <a:rPr lang="hu-HU" sz="2000" dirty="0"/>
              <a:t>, … , </a:t>
            </a:r>
            <a:r>
              <a:rPr lang="hu-HU" sz="2000" dirty="0" err="1"/>
              <a:t>Vilaggio</a:t>
            </a:r>
            <a:r>
              <a:rPr lang="hu-HU" sz="2000" dirty="0"/>
              <a:t>, Ball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    A mechanika matematikai elmélet</a:t>
            </a:r>
            <a:r>
              <a:rPr lang="hu-HU" sz="2000" dirty="0" smtClean="0"/>
              <a:t>. 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sz="2000" dirty="0"/>
              <a:t>	lokális</a:t>
            </a:r>
            <a:r>
              <a:rPr lang="hu-HU" sz="2000" dirty="0" smtClean="0"/>
              <a:t>? </a:t>
            </a:r>
            <a:r>
              <a:rPr lang="hu-HU" sz="2000" dirty="0"/>
              <a:t>egyensúly</a:t>
            </a:r>
            <a:r>
              <a:rPr lang="hu-HU" sz="2000" dirty="0" smtClean="0"/>
              <a:t>? Memória, </a:t>
            </a:r>
            <a:r>
              <a:rPr lang="hu-HU" sz="2000" dirty="0" smtClean="0"/>
              <a:t>elvek II. főtétel.</a:t>
            </a:r>
            <a:endParaRPr lang="hu-HU" sz="2000" dirty="0"/>
          </a:p>
          <a:p>
            <a:pPr marL="742950" indent="-285750">
              <a:lnSpc>
                <a:spcPct val="90000"/>
              </a:lnSpc>
              <a:spcBef>
                <a:spcPct val="20000"/>
              </a:spcBef>
            </a:pPr>
            <a:r>
              <a:rPr lang="hu-HU" dirty="0"/>
              <a:t>   Nincs termosztatika, </a:t>
            </a:r>
            <a:r>
              <a:rPr lang="hu-HU" dirty="0" err="1"/>
              <a:t>Onsagerizmus</a:t>
            </a:r>
            <a:r>
              <a:rPr lang="hu-HU" dirty="0"/>
              <a:t> hülyeség.</a:t>
            </a:r>
          </a:p>
        </p:txBody>
      </p:sp>
      <p:sp>
        <p:nvSpPr>
          <p:cNvPr id="3" name="Jobb oldali kapcsos zárójel 2"/>
          <p:cNvSpPr/>
          <p:nvPr/>
        </p:nvSpPr>
        <p:spPr bwMode="auto">
          <a:xfrm>
            <a:off x="6660232" y="1340768"/>
            <a:ext cx="792088" cy="5400600"/>
          </a:xfrm>
          <a:prstGeom prst="rightBrac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7235825" y="3217863"/>
            <a:ext cx="183673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 dirty="0"/>
              <a:t>Konstitutív </a:t>
            </a:r>
          </a:p>
          <a:p>
            <a:r>
              <a:rPr lang="hu-HU" sz="2000" dirty="0" smtClean="0"/>
              <a:t>elmélet:</a:t>
            </a:r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termodinamikai </a:t>
            </a:r>
          </a:p>
          <a:p>
            <a:r>
              <a:rPr lang="hu-HU" sz="2000" dirty="0"/>
              <a:t>lezárás</a:t>
            </a:r>
          </a:p>
          <a:p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Text Box 4"/>
          <p:cNvSpPr txBox="1">
            <a:spLocks noChangeArrowheads="1"/>
          </p:cNvSpPr>
          <p:nvPr/>
        </p:nvSpPr>
        <p:spPr bwMode="auto">
          <a:xfrm>
            <a:off x="611188" y="2997200"/>
            <a:ext cx="4464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Lokális egyensúly:</a:t>
            </a:r>
            <a:endParaRPr lang="hu-HU" sz="2800"/>
          </a:p>
        </p:txBody>
      </p:sp>
      <p:sp>
        <p:nvSpPr>
          <p:cNvPr id="1036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555479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smtClean="0"/>
              <a:t>Folyadékok 1: </a:t>
            </a:r>
            <a:r>
              <a:rPr lang="hu-HU" sz="2800" dirty="0" err="1" smtClean="0"/>
              <a:t>Fourier-Navier-Stokes</a:t>
            </a:r>
            <a:endParaRPr lang="en-US" sz="2800" dirty="0"/>
          </a:p>
        </p:txBody>
      </p:sp>
      <p:sp>
        <p:nvSpPr>
          <p:cNvPr id="1037" name="Rectangle 11"/>
          <p:cNvSpPr>
            <a:spLocks noChangeArrowheads="1"/>
          </p:cNvSpPr>
          <p:nvPr/>
        </p:nvSpPr>
        <p:spPr bwMode="auto">
          <a:xfrm>
            <a:off x="663575" y="4508500"/>
            <a:ext cx="217963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Entrópiamérleg:</a:t>
            </a:r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187450" y="3573463"/>
          <a:ext cx="2638425" cy="795337"/>
        </p:xfrm>
        <a:graphic>
          <a:graphicData uri="http://schemas.openxmlformats.org/presentationml/2006/ole">
            <p:oleObj spid="_x0000_s1026" name="Equation" r:id="rId4" imgW="1460160" imgH="419040" progId="Equation.3">
              <p:embed/>
            </p:oleObj>
          </a:graphicData>
        </a:graphic>
      </p:graphicFrame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392113" y="966788"/>
          <a:ext cx="2614612" cy="1731962"/>
        </p:xfrm>
        <a:graphic>
          <a:graphicData uri="http://schemas.openxmlformats.org/presentationml/2006/ole">
            <p:oleObj spid="_x0000_s1027" name="Equation" r:id="rId5" imgW="1282680" imgH="774360" progId="Equation.3">
              <p:embed/>
            </p:oleObj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6107633" y="1484784"/>
          <a:ext cx="2136775" cy="439737"/>
        </p:xfrm>
        <a:graphic>
          <a:graphicData uri="http://schemas.openxmlformats.org/presentationml/2006/ole">
            <p:oleObj spid="_x0000_s1029" name="Equation" r:id="rId6" imgW="1180800" imgH="241200" progId="Equation.3">
              <p:embed/>
            </p:oleObj>
          </a:graphicData>
        </a:graphic>
      </p:graphicFrame>
      <p:sp>
        <p:nvSpPr>
          <p:cNvPr id="1038" name="Text Box 7"/>
          <p:cNvSpPr txBox="1">
            <a:spLocks noChangeArrowheads="1"/>
          </p:cNvSpPr>
          <p:nvPr/>
        </p:nvSpPr>
        <p:spPr bwMode="auto">
          <a:xfrm>
            <a:off x="3132138" y="1125538"/>
            <a:ext cx="2754312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–"/>
            </a:pPr>
            <a:r>
              <a:rPr lang="hu-HU" sz="2000" dirty="0" smtClean="0"/>
              <a:t> </a:t>
            </a:r>
            <a:r>
              <a:rPr lang="hu-HU" sz="2000" dirty="0"/>
              <a:t>alapváltozók:</a:t>
            </a:r>
          </a:p>
          <a:p>
            <a:pPr>
              <a:buFontTx/>
              <a:buChar char="–"/>
            </a:pPr>
            <a:endParaRPr lang="hu-HU" sz="800" dirty="0"/>
          </a:p>
          <a:p>
            <a:pPr>
              <a:buFontTx/>
              <a:buChar char="–"/>
            </a:pPr>
            <a:r>
              <a:rPr lang="hu-HU" sz="2000" dirty="0"/>
              <a:t> konstitutív állapottér</a:t>
            </a:r>
          </a:p>
          <a:p>
            <a:pPr>
              <a:buFontTx/>
              <a:buChar char="–"/>
            </a:pPr>
            <a:endParaRPr lang="hu-HU" sz="800" dirty="0"/>
          </a:p>
          <a:p>
            <a:pPr>
              <a:buFontTx/>
              <a:buChar char="–"/>
            </a:pPr>
            <a:r>
              <a:rPr lang="hu-HU" sz="2000" dirty="0"/>
              <a:t> anyagfüggvények</a:t>
            </a:r>
          </a:p>
        </p:txBody>
      </p:sp>
      <p:graphicFrame>
        <p:nvGraphicFramePr>
          <p:cNvPr id="1030" name="Object 14"/>
          <p:cNvGraphicFramePr>
            <a:graphicFrameLocks noChangeAspect="1"/>
          </p:cNvGraphicFramePr>
          <p:nvPr/>
        </p:nvGraphicFramePr>
        <p:xfrm>
          <a:off x="6156176" y="1052513"/>
          <a:ext cx="1095375" cy="398462"/>
        </p:xfrm>
        <a:graphic>
          <a:graphicData uri="http://schemas.openxmlformats.org/presentationml/2006/ole">
            <p:oleObj spid="_x0000_s1030" name="Equation" r:id="rId7" imgW="545760" imgH="228600" progId="Equation.3">
              <p:embed/>
            </p:oleObj>
          </a:graphicData>
        </a:graphic>
      </p:graphicFrame>
      <p:graphicFrame>
        <p:nvGraphicFramePr>
          <p:cNvPr id="1031" name="Object 15"/>
          <p:cNvGraphicFramePr>
            <a:graphicFrameLocks noChangeAspect="1"/>
          </p:cNvGraphicFramePr>
          <p:nvPr/>
        </p:nvGraphicFramePr>
        <p:xfrm>
          <a:off x="6156325" y="1997075"/>
          <a:ext cx="1584325" cy="412750"/>
        </p:xfrm>
        <a:graphic>
          <a:graphicData uri="http://schemas.openxmlformats.org/presentationml/2006/ole">
            <p:oleObj spid="_x0000_s1031" name="Equation" r:id="rId8" imgW="838080" imgH="228600" progId="Equation.3">
              <p:embed/>
            </p:oleObj>
          </a:graphicData>
        </a:graphic>
      </p:graphicFrame>
      <p:graphicFrame>
        <p:nvGraphicFramePr>
          <p:cNvPr id="1032" name="Object 16"/>
          <p:cNvGraphicFramePr>
            <a:graphicFrameLocks noChangeAspect="1"/>
          </p:cNvGraphicFramePr>
          <p:nvPr/>
        </p:nvGraphicFramePr>
        <p:xfrm>
          <a:off x="4211638" y="3717032"/>
          <a:ext cx="2822575" cy="385762"/>
        </p:xfrm>
        <a:graphic>
          <a:graphicData uri="http://schemas.openxmlformats.org/presentationml/2006/ole">
            <p:oleObj spid="_x0000_s1032" name="Equation" r:id="rId9" imgW="1485720" imgH="203040" progId="Equation.3">
              <p:embed/>
            </p:oleObj>
          </a:graphicData>
        </a:graphic>
      </p:graphicFrame>
      <p:graphicFrame>
        <p:nvGraphicFramePr>
          <p:cNvPr id="1033" name="Object 17"/>
          <p:cNvGraphicFramePr>
            <a:graphicFrameLocks noChangeAspect="1"/>
          </p:cNvGraphicFramePr>
          <p:nvPr/>
        </p:nvGraphicFramePr>
        <p:xfrm>
          <a:off x="4140200" y="4508500"/>
          <a:ext cx="3095625" cy="460375"/>
        </p:xfrm>
        <a:graphic>
          <a:graphicData uri="http://schemas.openxmlformats.org/presentationml/2006/ole">
            <p:oleObj spid="_x0000_s1033" name="Equation" r:id="rId10" imgW="1777680" imgH="241200" progId="Equation.3">
              <p:embed/>
            </p:oleObj>
          </a:graphicData>
        </a:graphic>
      </p:graphicFrame>
      <p:graphicFrame>
        <p:nvGraphicFramePr>
          <p:cNvPr id="1034" name="Object 18"/>
          <p:cNvGraphicFramePr>
            <a:graphicFrameLocks noChangeAspect="1"/>
          </p:cNvGraphicFramePr>
          <p:nvPr/>
        </p:nvGraphicFramePr>
        <p:xfrm>
          <a:off x="1052513" y="5229225"/>
          <a:ext cx="6578600" cy="1476375"/>
        </p:xfrm>
        <a:graphic>
          <a:graphicData uri="http://schemas.openxmlformats.org/presentationml/2006/ole">
            <p:oleObj spid="_x0000_s1034" name="Equation" r:id="rId11" imgW="4330440" imgH="888840" progId="Equation.3">
              <p:embed/>
            </p:oleObj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3563888" y="2564904"/>
          <a:ext cx="2568228" cy="654248"/>
        </p:xfrm>
        <a:graphic>
          <a:graphicData uri="http://schemas.openxmlformats.org/presentationml/2006/ole">
            <p:oleObj spid="_x0000_s1035" name="Equation" r:id="rId12" imgW="19684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395288" y="1449388"/>
            <a:ext cx="7184659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dirty="0"/>
              <a:t>Erők és áramok + </a:t>
            </a:r>
            <a:r>
              <a:rPr lang="hu-HU" sz="2000" dirty="0" err="1"/>
              <a:t>izotrópia</a:t>
            </a:r>
            <a:r>
              <a:rPr lang="hu-HU" sz="2000" dirty="0"/>
              <a:t>:</a:t>
            </a:r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		Fourier				</a:t>
            </a:r>
            <a:r>
              <a:rPr lang="hu-HU" sz="2000" dirty="0" err="1"/>
              <a:t>Navier-Stokes</a:t>
            </a:r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Feltételek (problémák):</a:t>
            </a:r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erő-áram </a:t>
            </a:r>
            <a:r>
              <a:rPr lang="hu-HU" sz="2000" dirty="0"/>
              <a:t>rendszer</a:t>
            </a:r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</a:t>
            </a:r>
            <a:r>
              <a:rPr lang="hu-HU" sz="2000" dirty="0" err="1" smtClean="0"/>
              <a:t>entrópiaáram</a:t>
            </a:r>
            <a:endParaRPr lang="hu-HU" sz="2000" dirty="0"/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mérleg</a:t>
            </a:r>
            <a:r>
              <a:rPr lang="hu-HU" sz="2000" dirty="0"/>
              <a:t>: kényszer, lendületmérleg nem?</a:t>
            </a:r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sebesség</a:t>
            </a:r>
            <a:r>
              <a:rPr lang="hu-HU" sz="2000" dirty="0"/>
              <a:t>?  </a:t>
            </a:r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belső </a:t>
            </a:r>
            <a:r>
              <a:rPr lang="hu-HU" sz="2000" dirty="0"/>
              <a:t>és teljes energia: sebességfüggő termosztatika?</a:t>
            </a:r>
          </a:p>
          <a:p>
            <a:pPr lvl="1">
              <a:buFont typeface="Symbol" pitchFamily="18" charset="2"/>
              <a:buChar char="-"/>
            </a:pPr>
            <a:endParaRPr lang="hu-HU" sz="2000" dirty="0" smtClean="0"/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</a:t>
            </a:r>
            <a:r>
              <a:rPr lang="hu-HU" sz="2000" dirty="0" err="1" smtClean="0"/>
              <a:t>Prigogine-tétel</a:t>
            </a:r>
            <a:r>
              <a:rPr lang="hu-HU" sz="2000" dirty="0" smtClean="0"/>
              <a:t> </a:t>
            </a:r>
            <a:r>
              <a:rPr lang="hu-HU" sz="2000" dirty="0"/>
              <a:t>(1945), Brenner-diffúzió (</a:t>
            </a:r>
            <a:r>
              <a:rPr lang="hu-HU" sz="2000" dirty="0" smtClean="0"/>
              <a:t>2005-…)</a:t>
            </a:r>
            <a:endParaRPr lang="hu-HU" sz="2000" dirty="0"/>
          </a:p>
          <a:p>
            <a:pPr lvl="1">
              <a:buFont typeface="Symbol" pitchFamily="18" charset="2"/>
              <a:buChar char="-"/>
            </a:pPr>
            <a:r>
              <a:rPr lang="hu-HU" sz="2000" dirty="0" smtClean="0"/>
              <a:t> </a:t>
            </a:r>
            <a:r>
              <a:rPr lang="hu-HU" sz="2000" dirty="0" err="1" smtClean="0"/>
              <a:t>magasabbfokú</a:t>
            </a:r>
            <a:r>
              <a:rPr lang="hu-HU" sz="2000" dirty="0" smtClean="0"/>
              <a:t> </a:t>
            </a:r>
            <a:r>
              <a:rPr lang="hu-HU" sz="2000" dirty="0"/>
              <a:t>folyadékok, pl. </a:t>
            </a:r>
            <a:r>
              <a:rPr lang="hu-HU" sz="2000" dirty="0" err="1"/>
              <a:t>Korteweg</a:t>
            </a:r>
            <a:r>
              <a:rPr lang="hu-HU" sz="2000" dirty="0"/>
              <a:t> (1901):</a:t>
            </a:r>
            <a:endParaRPr lang="en-US" sz="2000" dirty="0"/>
          </a:p>
        </p:txBody>
      </p:sp>
      <p:graphicFrame>
        <p:nvGraphicFramePr>
          <p:cNvPr id="241679" name="Object 7"/>
          <p:cNvGraphicFramePr>
            <a:graphicFrameLocks noChangeAspect="1"/>
          </p:cNvGraphicFramePr>
          <p:nvPr/>
        </p:nvGraphicFramePr>
        <p:xfrm>
          <a:off x="2916238" y="6237288"/>
          <a:ext cx="6120258" cy="466725"/>
        </p:xfrm>
        <a:graphic>
          <a:graphicData uri="http://schemas.openxmlformats.org/presentationml/2006/ole">
            <p:oleObj spid="_x0000_s2050" name="Equation" r:id="rId4" imgW="3263760" imgH="241200" progId="Equation.3">
              <p:embed/>
            </p:oleObj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6602413" y="4724400"/>
          <a:ext cx="2290762" cy="920750"/>
        </p:xfrm>
        <a:graphic>
          <a:graphicData uri="http://schemas.openxmlformats.org/presentationml/2006/ole">
            <p:oleObj spid="_x0000_s2051" name="Equation" r:id="rId5" imgW="1726920" imgH="660240" progId="Equation.3">
              <p:embed/>
            </p:oleObj>
          </a:graphicData>
        </a:graphic>
      </p:graphicFrame>
      <p:graphicFrame>
        <p:nvGraphicFramePr>
          <p:cNvPr id="2052" name="Object 13"/>
          <p:cNvGraphicFramePr>
            <a:graphicFrameLocks noChangeAspect="1"/>
          </p:cNvGraphicFramePr>
          <p:nvPr/>
        </p:nvGraphicFramePr>
        <p:xfrm>
          <a:off x="2843213" y="548605"/>
          <a:ext cx="3433762" cy="792163"/>
        </p:xfrm>
        <a:graphic>
          <a:graphicData uri="http://schemas.openxmlformats.org/presentationml/2006/ole">
            <p:oleObj spid="_x0000_s2052" name="Equation" r:id="rId6" imgW="1866600" imgH="393480" progId="Equation.3">
              <p:embed/>
            </p:oleObj>
          </a:graphicData>
        </a:graphic>
      </p:graphicFrame>
      <p:graphicFrame>
        <p:nvGraphicFramePr>
          <p:cNvPr id="2053" name="Object 14"/>
          <p:cNvGraphicFramePr>
            <a:graphicFrameLocks noChangeAspect="1"/>
          </p:cNvGraphicFramePr>
          <p:nvPr/>
        </p:nvGraphicFramePr>
        <p:xfrm>
          <a:off x="1630363" y="1951038"/>
          <a:ext cx="4997450" cy="652462"/>
        </p:xfrm>
        <a:graphic>
          <a:graphicData uri="http://schemas.openxmlformats.org/presentationml/2006/ole">
            <p:oleObj spid="_x0000_s2053" name="Equation" r:id="rId7" imgW="3288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0"/>
          <p:cNvSpPr txBox="1">
            <a:spLocks noChangeArrowheads="1"/>
          </p:cNvSpPr>
          <p:nvPr/>
        </p:nvSpPr>
        <p:spPr bwMode="auto">
          <a:xfrm>
            <a:off x="467544" y="401751"/>
            <a:ext cx="8398453" cy="56938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dirty="0" err="1"/>
              <a:t>Nemlokális</a:t>
            </a:r>
            <a:r>
              <a:rPr lang="hu-HU" sz="2800" dirty="0"/>
              <a:t> </a:t>
            </a:r>
            <a:r>
              <a:rPr lang="hu-HU" sz="2800" dirty="0" err="1"/>
              <a:t>nemegyensúly</a:t>
            </a:r>
            <a:r>
              <a:rPr lang="hu-HU" sz="2800" dirty="0" smtClean="0"/>
              <a:t>?</a:t>
            </a:r>
          </a:p>
          <a:p>
            <a:endParaRPr lang="hu-HU" sz="2000" dirty="0"/>
          </a:p>
          <a:p>
            <a:r>
              <a:rPr lang="hu-HU" sz="2800" dirty="0"/>
              <a:t>	</a:t>
            </a:r>
            <a:r>
              <a:rPr lang="hu-HU" dirty="0"/>
              <a:t>II. főtétel</a:t>
            </a:r>
          </a:p>
          <a:p>
            <a:r>
              <a:rPr lang="hu-HU" dirty="0"/>
              <a:t>	kovariancia (téridő)</a:t>
            </a:r>
          </a:p>
          <a:p>
            <a:r>
              <a:rPr lang="hu-HU" dirty="0"/>
              <a:t>	</a:t>
            </a:r>
            <a:r>
              <a:rPr lang="hu-HU" dirty="0" err="1" smtClean="0"/>
              <a:t>elméletköziség</a:t>
            </a:r>
            <a:r>
              <a:rPr lang="hu-HU" dirty="0" smtClean="0"/>
              <a:t>:</a:t>
            </a:r>
            <a:endParaRPr lang="hu-HU" dirty="0"/>
          </a:p>
          <a:p>
            <a:r>
              <a:rPr lang="hu-HU" dirty="0"/>
              <a:t>		homogén</a:t>
            </a:r>
          </a:p>
          <a:p>
            <a:r>
              <a:rPr lang="hu-HU" dirty="0"/>
              <a:t>		</a:t>
            </a:r>
            <a:r>
              <a:rPr lang="hu-HU" dirty="0" err="1"/>
              <a:t>nemrelativisztikus</a:t>
            </a:r>
            <a:r>
              <a:rPr lang="hu-HU" dirty="0"/>
              <a:t> kontinuum        egységes elmélet</a:t>
            </a:r>
          </a:p>
          <a:p>
            <a:r>
              <a:rPr lang="hu-HU" dirty="0"/>
              <a:t>		relativisztikus kontinuum</a:t>
            </a:r>
          </a:p>
          <a:p>
            <a:endParaRPr lang="hu-HU" dirty="0"/>
          </a:p>
          <a:p>
            <a:r>
              <a:rPr lang="hu-HU" i="1" u="sng" dirty="0"/>
              <a:t>Módszerek</a:t>
            </a:r>
            <a:r>
              <a:rPr lang="hu-HU" i="1" dirty="0" smtClean="0"/>
              <a:t>:</a:t>
            </a:r>
            <a:endParaRPr lang="hu-HU" i="1" dirty="0"/>
          </a:p>
          <a:p>
            <a:pPr lvl="1">
              <a:buFont typeface="Times New Roman" pitchFamily="18" charset="0"/>
              <a:buChar char="–"/>
            </a:pPr>
            <a:r>
              <a:rPr lang="hu-HU" dirty="0"/>
              <a:t>	függvénytani elemzés </a:t>
            </a:r>
            <a:r>
              <a:rPr lang="en-US" dirty="0"/>
              <a:t>+ </a:t>
            </a:r>
            <a:r>
              <a:rPr lang="en-US" dirty="0" err="1"/>
              <a:t>anyagi</a:t>
            </a:r>
            <a:r>
              <a:rPr lang="en-US" dirty="0"/>
              <a:t> </a:t>
            </a:r>
            <a:r>
              <a:rPr lang="en-US" dirty="0" err="1"/>
              <a:t>objektivit</a:t>
            </a:r>
            <a:r>
              <a:rPr lang="hu-HU" dirty="0"/>
              <a:t>á</a:t>
            </a:r>
            <a:r>
              <a:rPr lang="en-US" dirty="0"/>
              <a:t>s</a:t>
            </a:r>
            <a:r>
              <a:rPr lang="hu-HU" dirty="0"/>
              <a:t> </a:t>
            </a:r>
            <a:r>
              <a:rPr lang="hu-HU" dirty="0" smtClean="0"/>
              <a:t>(kovariancia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		deriváltak, </a:t>
            </a:r>
            <a:r>
              <a:rPr lang="hu-HU" dirty="0" err="1"/>
              <a:t>Coleman-Noll-eljárás</a:t>
            </a:r>
            <a:r>
              <a:rPr lang="hu-HU" dirty="0"/>
              <a:t>, </a:t>
            </a:r>
            <a:r>
              <a:rPr lang="hu-HU" dirty="0" err="1"/>
              <a:t>Liu-eljárás</a:t>
            </a:r>
            <a:endParaRPr lang="hu-HU" dirty="0"/>
          </a:p>
          <a:p>
            <a:pPr lvl="1">
              <a:buFont typeface="Times New Roman" pitchFamily="18" charset="0"/>
              <a:buChar char="–"/>
            </a:pPr>
            <a:r>
              <a:rPr lang="hu-HU" dirty="0"/>
              <a:t>	mechanika leválasztása (zárójelek): GENERIC</a:t>
            </a:r>
          </a:p>
          <a:p>
            <a:pPr lvl="1">
              <a:buFont typeface="Times New Roman" pitchFamily="18" charset="0"/>
              <a:buChar char="–"/>
            </a:pPr>
            <a:r>
              <a:rPr lang="hu-HU" dirty="0"/>
              <a:t>	</a:t>
            </a:r>
            <a:r>
              <a:rPr lang="hu-HU" dirty="0" err="1"/>
              <a:t>mikroerő</a:t>
            </a:r>
            <a:r>
              <a:rPr lang="hu-HU" dirty="0"/>
              <a:t> mérleg, virtuális teljesítmény (mechanika)	</a:t>
            </a:r>
          </a:p>
          <a:p>
            <a:pPr lvl="1">
              <a:buFont typeface="Times New Roman" pitchFamily="18" charset="0"/>
              <a:buChar char="–"/>
            </a:pPr>
            <a:r>
              <a:rPr lang="hu-HU" dirty="0"/>
              <a:t>	</a:t>
            </a:r>
            <a:r>
              <a:rPr lang="hu-HU" dirty="0" smtClean="0"/>
              <a:t>belső </a:t>
            </a:r>
            <a:r>
              <a:rPr lang="hu-HU" dirty="0"/>
              <a:t>változók </a:t>
            </a:r>
            <a:endParaRPr lang="en-US" dirty="0"/>
          </a:p>
        </p:txBody>
      </p:sp>
      <p:sp>
        <p:nvSpPr>
          <p:cNvPr id="3" name="Jobb oldali kapcsos zárójel 2"/>
          <p:cNvSpPr/>
          <p:nvPr/>
        </p:nvSpPr>
        <p:spPr bwMode="auto">
          <a:xfrm>
            <a:off x="6228184" y="2277045"/>
            <a:ext cx="287338" cy="1223963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95288" y="398463"/>
            <a:ext cx="19297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 smtClean="0"/>
              <a:t>Van ilyen?</a:t>
            </a:r>
            <a:endParaRPr lang="hu-HU" sz="3200" dirty="0"/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746125" y="1476375"/>
            <a:ext cx="70515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imes New Roman" pitchFamily="18" charset="0"/>
              <a:buChar char="–"/>
            </a:pPr>
            <a:r>
              <a:rPr lang="hu-HU" dirty="0" smtClean="0"/>
              <a:t> </a:t>
            </a:r>
            <a:r>
              <a:rPr lang="hu-HU" dirty="0"/>
              <a:t>Általánosított hővezetés (</a:t>
            </a:r>
            <a:r>
              <a:rPr lang="hu-HU" dirty="0" err="1"/>
              <a:t>Guyer-Krumhansl</a:t>
            </a:r>
            <a:r>
              <a:rPr lang="hu-HU" dirty="0"/>
              <a:t>)</a:t>
            </a:r>
          </a:p>
          <a:p>
            <a:pPr>
              <a:buFont typeface="Times New Roman" pitchFamily="18" charset="0"/>
              <a:buChar char="–"/>
            </a:pPr>
            <a:r>
              <a:rPr lang="hu-HU" dirty="0" smtClean="0"/>
              <a:t> </a:t>
            </a:r>
            <a:r>
              <a:rPr lang="en-US" dirty="0" smtClean="0"/>
              <a:t>‘</a:t>
            </a:r>
            <a:r>
              <a:rPr lang="hu-HU" dirty="0"/>
              <a:t>Gradiens</a:t>
            </a:r>
            <a:r>
              <a:rPr lang="en-US" dirty="0"/>
              <a:t>’ </a:t>
            </a:r>
            <a:r>
              <a:rPr lang="en-US" dirty="0" err="1"/>
              <a:t>anyagok</a:t>
            </a:r>
            <a:r>
              <a:rPr lang="hu-HU" dirty="0"/>
              <a:t> a mechanikában (</a:t>
            </a:r>
            <a:r>
              <a:rPr lang="hu-HU" dirty="0" err="1"/>
              <a:t>mikroszerkezet</a:t>
            </a:r>
            <a:r>
              <a:rPr lang="hu-HU" dirty="0" smtClean="0"/>
              <a:t>)</a:t>
            </a:r>
          </a:p>
          <a:p>
            <a:pPr lvl="1"/>
            <a:r>
              <a:rPr lang="hu-HU" sz="2000" dirty="0" smtClean="0"/>
              <a:t>rugalmasságtan,</a:t>
            </a:r>
          </a:p>
          <a:p>
            <a:pPr lvl="1"/>
            <a:r>
              <a:rPr lang="hu-HU" sz="2000" dirty="0" err="1" smtClean="0"/>
              <a:t>képlékenységtan</a:t>
            </a:r>
            <a:r>
              <a:rPr lang="hu-HU" sz="2000" dirty="0" smtClean="0"/>
              <a:t> (</a:t>
            </a:r>
            <a:r>
              <a:rPr lang="hu-HU" sz="2000" dirty="0" err="1" smtClean="0"/>
              <a:t>Fleck-Hutchinson</a:t>
            </a:r>
            <a:r>
              <a:rPr lang="hu-HU" sz="2000" dirty="0" smtClean="0"/>
              <a:t>, </a:t>
            </a:r>
            <a:r>
              <a:rPr lang="hu-HU" sz="2000" dirty="0" err="1" smtClean="0"/>
              <a:t>Gurtin</a:t>
            </a:r>
            <a:r>
              <a:rPr lang="hu-HU" sz="2000" dirty="0" smtClean="0"/>
              <a:t>),</a:t>
            </a:r>
          </a:p>
          <a:p>
            <a:pPr lvl="1"/>
            <a:r>
              <a:rPr lang="hu-HU" sz="2000" dirty="0" smtClean="0"/>
              <a:t>folyadékkristályok </a:t>
            </a:r>
            <a:r>
              <a:rPr lang="hu-HU" sz="2000" dirty="0"/>
              <a:t>(</a:t>
            </a:r>
            <a:r>
              <a:rPr lang="hu-HU" sz="2000" dirty="0" err="1"/>
              <a:t>Oseen-Frank</a:t>
            </a:r>
            <a:r>
              <a:rPr lang="hu-HU" sz="2000" dirty="0" smtClean="0"/>
              <a:t>),</a:t>
            </a:r>
          </a:p>
          <a:p>
            <a:pPr lvl="1"/>
            <a:r>
              <a:rPr lang="en-US" sz="2000" dirty="0" err="1" smtClean="0"/>
              <a:t>mikrorepedez</a:t>
            </a:r>
            <a:r>
              <a:rPr lang="hu-HU" sz="2000" dirty="0" smtClean="0"/>
              <a:t>és, porózus anyagok,</a:t>
            </a:r>
          </a:p>
          <a:p>
            <a:pPr lvl="1"/>
            <a:r>
              <a:rPr lang="hu-HU" sz="2000" dirty="0" smtClean="0"/>
              <a:t>homok </a:t>
            </a:r>
            <a:r>
              <a:rPr lang="hu-HU" sz="2000" dirty="0"/>
              <a:t>(</a:t>
            </a:r>
            <a:r>
              <a:rPr lang="hu-HU" sz="2000" dirty="0" err="1" smtClean="0"/>
              <a:t>Goodman-Cowin</a:t>
            </a:r>
            <a:r>
              <a:rPr lang="hu-HU" sz="2000" dirty="0" smtClean="0"/>
              <a:t>),</a:t>
            </a:r>
          </a:p>
          <a:p>
            <a:pPr lvl="1"/>
            <a:r>
              <a:rPr lang="hu-HU" sz="2000" dirty="0" smtClean="0"/>
              <a:t>nyírófelületek szerkezete,</a:t>
            </a:r>
            <a:endParaRPr lang="hu-HU" sz="2000" dirty="0"/>
          </a:p>
          <a:p>
            <a:pPr>
              <a:buFont typeface="Times New Roman" pitchFamily="18" charset="0"/>
              <a:buChar char="–"/>
            </a:pPr>
            <a:r>
              <a:rPr lang="hu-HU" dirty="0" smtClean="0"/>
              <a:t> </a:t>
            </a:r>
            <a:r>
              <a:rPr lang="hu-HU" dirty="0" err="1"/>
              <a:t>Korteweg-folyadékok</a:t>
            </a:r>
            <a:r>
              <a:rPr lang="hu-HU" dirty="0"/>
              <a:t> </a:t>
            </a:r>
          </a:p>
          <a:p>
            <a:pPr>
              <a:buFont typeface="Times New Roman" pitchFamily="18" charset="0"/>
              <a:buChar char="–"/>
            </a:pPr>
            <a:r>
              <a:rPr lang="hu-HU" dirty="0" smtClean="0"/>
              <a:t> </a:t>
            </a:r>
            <a:r>
              <a:rPr lang="hu-HU" dirty="0"/>
              <a:t>Turbulencia</a:t>
            </a:r>
          </a:p>
          <a:p>
            <a:pPr>
              <a:buFont typeface="Times New Roman" pitchFamily="18" charset="0"/>
              <a:buChar char="–"/>
            </a:pPr>
            <a:r>
              <a:rPr lang="hu-HU" dirty="0" smtClean="0"/>
              <a:t> </a:t>
            </a:r>
            <a:r>
              <a:rPr lang="hu-HU" dirty="0"/>
              <a:t>Struktúraképző egyenletek (fázismező)</a:t>
            </a:r>
          </a:p>
          <a:p>
            <a:r>
              <a:rPr lang="hu-HU" dirty="0" smtClean="0"/>
              <a:t>	 </a:t>
            </a:r>
            <a:r>
              <a:rPr lang="hu-HU" sz="2000" dirty="0" err="1"/>
              <a:t>Ginzburg-Landau</a:t>
            </a:r>
            <a:r>
              <a:rPr lang="hu-HU" sz="2000" dirty="0"/>
              <a:t>, </a:t>
            </a:r>
            <a:r>
              <a:rPr lang="hu-HU" sz="2000" dirty="0" err="1"/>
              <a:t>Cahn-Hilliard</a:t>
            </a:r>
            <a:r>
              <a:rPr lang="hu-HU" sz="2000" dirty="0"/>
              <a:t>, </a:t>
            </a:r>
            <a:r>
              <a:rPr lang="hu-HU" sz="2000" dirty="0" err="1"/>
              <a:t>etc</a:t>
            </a:r>
            <a:r>
              <a:rPr lang="hu-HU" sz="2000" dirty="0"/>
              <a:t>… és ezeken túl</a:t>
            </a:r>
            <a:endParaRPr lang="hu-HU" dirty="0"/>
          </a:p>
          <a:p>
            <a:pPr>
              <a:buFont typeface="Times New Roman" pitchFamily="18" charset="0"/>
              <a:buChar char="–"/>
            </a:pPr>
            <a:r>
              <a:rPr lang="hu-HU" dirty="0" smtClean="0"/>
              <a:t> 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3739</TotalTime>
  <Words>825</Words>
  <Application>Microsoft Office PowerPoint</Application>
  <PresentationFormat>Diavetítés a képernyőre (4:3 oldalarány)</PresentationFormat>
  <Paragraphs>439</Paragraphs>
  <Slides>40</Slides>
  <Notes>16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3</vt:i4>
      </vt:variant>
      <vt:variant>
        <vt:lpstr>Diacímek</vt:lpstr>
      </vt:variant>
      <vt:variant>
        <vt:i4>40</vt:i4>
      </vt:variant>
    </vt:vector>
  </HeadingPairs>
  <TitlesOfParts>
    <vt:vector size="44" baseType="lpstr">
      <vt:lpstr>Alapértelmezett terv</vt:lpstr>
      <vt:lpstr>Equation</vt:lpstr>
      <vt:lpstr>Egyenlet</vt:lpstr>
      <vt:lpstr>Microsoft Equation 3.0</vt:lpstr>
      <vt:lpstr>Nemegyensúlyi termomechanika  Ván Péter Wigner FK RMI, Elméleti Fizika Osztály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  <vt:lpstr>27. dia</vt:lpstr>
      <vt:lpstr>28. dia</vt:lpstr>
      <vt:lpstr>29. dia</vt:lpstr>
      <vt:lpstr>30. dia</vt:lpstr>
      <vt:lpstr>31. dia</vt:lpstr>
      <vt:lpstr>32. dia</vt:lpstr>
      <vt:lpstr>33. dia</vt:lpstr>
      <vt:lpstr>34. dia</vt:lpstr>
      <vt:lpstr>35. dia</vt:lpstr>
      <vt:lpstr>36. dia</vt:lpstr>
      <vt:lpstr>37. dia</vt:lpstr>
      <vt:lpstr>Termodinamikai elmélet </vt:lpstr>
      <vt:lpstr>1 + 2 + elszigetelt rendszer </vt:lpstr>
      <vt:lpstr>40. dia</vt:lpstr>
    </vt:vector>
  </TitlesOfParts>
  <Company>BME, Kémiai Fizika Tanszék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the Second Law: Nonlocal effects in continuum physics  Peter Ván BUTE, Department of Chemical Physics</dc:title>
  <dc:creator>Ván Péter</dc:creator>
  <cp:lastModifiedBy>vpet</cp:lastModifiedBy>
  <cp:revision>262</cp:revision>
  <cp:lastPrinted>2004-08-23T09:02:32Z</cp:lastPrinted>
  <dcterms:created xsi:type="dcterms:W3CDTF">2002-09-23T19:08:42Z</dcterms:created>
  <dcterms:modified xsi:type="dcterms:W3CDTF">2012-04-06T11:00:41Z</dcterms:modified>
</cp:coreProperties>
</file>