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8" r:id="rId6"/>
    <p:sldId id="260" r:id="rId7"/>
    <p:sldId id="273" r:id="rId8"/>
    <p:sldId id="261" r:id="rId9"/>
    <p:sldId id="274" r:id="rId10"/>
    <p:sldId id="275" r:id="rId11"/>
    <p:sldId id="281" r:id="rId12"/>
    <p:sldId id="277" r:id="rId13"/>
    <p:sldId id="282" r:id="rId14"/>
    <p:sldId id="276" r:id="rId15"/>
    <p:sldId id="279" r:id="rId16"/>
    <p:sldId id="270" r:id="rId17"/>
    <p:sldId id="262" r:id="rId18"/>
    <p:sldId id="271" r:id="rId19"/>
    <p:sldId id="283" r:id="rId20"/>
    <p:sldId id="263" r:id="rId21"/>
    <p:sldId id="266" r:id="rId22"/>
    <p:sldId id="267" r:id="rId23"/>
    <p:sldId id="268" r:id="rId24"/>
    <p:sldId id="272" r:id="rId25"/>
    <p:sldId id="28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846C1-932D-45B3-82C1-4EBFC75C3DF1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A47B1-406E-41D4-AB06-FA7CD7EA1C7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ELFT, Termo szakcsoport, 2012 II. </a:t>
            </a:r>
            <a:r>
              <a:rPr lang="hu-HU" smtClean="0"/>
              <a:t>20, 1óra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A47B1-406E-41D4-AB06-FA7CD7EA1C7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Newtoni magasságok </a:t>
            </a:r>
            <a:r>
              <a:rPr lang="hu-HU" dirty="0" err="1" smtClean="0"/>
              <a:t>irígység</a:t>
            </a:r>
            <a:r>
              <a:rPr lang="hu-HU" baseline="0" dirty="0" smtClean="0"/>
              <a:t> tekintetében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A47B1-406E-41D4-AB06-FA7CD7EA1C7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Miért</a:t>
            </a:r>
            <a:r>
              <a:rPr lang="hu-HU" baseline="0" dirty="0" smtClean="0"/>
              <a:t> írjunk könyvet?  Tanári hatás.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A47B1-406E-41D4-AB06-FA7CD7EA1C7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A0E6-8777-4222-9075-1F2E44BE1635}" type="datetimeFigureOut">
              <a:rPr lang="hu-HU" smtClean="0"/>
              <a:pPr/>
              <a:t>2012.03.08.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1BC1-062F-4EA8-8C7B-1B5E1BAAA40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hu-HU" dirty="0" smtClean="0"/>
              <a:t>Egy nem létező könyv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r>
              <a:rPr lang="hu-HU" dirty="0" smtClean="0"/>
              <a:t>Fényes Imre: A termodinamika alapjai Akadémiai Kiadó, Budapest, 1952.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355976" y="6093296"/>
            <a:ext cx="45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Köszönet: </a:t>
            </a:r>
            <a:r>
              <a:rPr lang="hu-HU" dirty="0" err="1" smtClean="0"/>
              <a:t>Szőkefalvi-Nagy</a:t>
            </a:r>
            <a:r>
              <a:rPr lang="hu-HU" dirty="0" smtClean="0"/>
              <a:t> Zoltán, Lukács Árpád</a:t>
            </a:r>
            <a:endParaRPr lang="hu-H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179512" y="620688"/>
            <a:ext cx="6624736" cy="5256584"/>
            <a:chOff x="323528" y="548680"/>
            <a:chExt cx="4886325" cy="280831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548680"/>
              <a:ext cx="48672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414" y="1124744"/>
              <a:ext cx="48196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1480195"/>
              <a:ext cx="48672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2680717"/>
              <a:ext cx="48863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zövegdoboz 6"/>
          <p:cNvSpPr txBox="1"/>
          <p:nvPr/>
        </p:nvSpPr>
        <p:spPr>
          <a:xfrm>
            <a:off x="7092280" y="1052736"/>
            <a:ext cx="18731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Dinamika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Minden a </a:t>
            </a:r>
          </a:p>
          <a:p>
            <a:r>
              <a:rPr lang="hu-HU" dirty="0" smtClean="0"/>
              <a:t>mechanikához </a:t>
            </a:r>
          </a:p>
          <a:p>
            <a:r>
              <a:rPr lang="hu-HU" dirty="0" smtClean="0"/>
              <a:t>képest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Munka és hő</a:t>
            </a:r>
          </a:p>
          <a:p>
            <a:r>
              <a:rPr lang="hu-HU" dirty="0" smtClean="0"/>
              <a:t> II. főtétel?</a:t>
            </a:r>
            <a:endParaRPr lang="hu-HU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4499992" y="4941168"/>
            <a:ext cx="1296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899592" y="5517232"/>
            <a:ext cx="1296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94" y="188640"/>
            <a:ext cx="6670762" cy="144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6830541" cy="137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01208"/>
            <a:ext cx="6750652" cy="90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7308304" y="649719"/>
            <a:ext cx="14401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Empirikus </a:t>
            </a:r>
          </a:p>
          <a:p>
            <a:r>
              <a:rPr lang="hu-HU" dirty="0" smtClean="0"/>
              <a:t>entrópia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Független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9552" y="1844824"/>
            <a:ext cx="63205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Tételek: </a:t>
            </a:r>
          </a:p>
          <a:p>
            <a:r>
              <a:rPr lang="hu-HU" dirty="0" smtClean="0"/>
              <a:t>	Van integráló osztó: empirikus hőmérséklet és entrópia.</a:t>
            </a:r>
          </a:p>
          <a:p>
            <a:r>
              <a:rPr lang="hu-HU" dirty="0" smtClean="0"/>
              <a:t>	Van abszolút hőmérséklet és entrópia.  </a:t>
            </a:r>
          </a:p>
          <a:p>
            <a:endParaRPr lang="hu-HU" dirty="0" smtClean="0"/>
          </a:p>
          <a:p>
            <a:r>
              <a:rPr lang="hu-HU" dirty="0" smtClean="0"/>
              <a:t>Termikusan inhomogén rendszerek: nincs entrópia.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80535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539552" y="332656"/>
            <a:ext cx="78774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Összevetés, kritika! (8 féle egyéb)</a:t>
            </a:r>
          </a:p>
          <a:p>
            <a:r>
              <a:rPr lang="hu-HU" sz="2400" dirty="0" smtClean="0"/>
              <a:t>	</a:t>
            </a:r>
            <a:r>
              <a:rPr lang="hu-HU" sz="2400" dirty="0" err="1" smtClean="0"/>
              <a:t>Charathéodory</a:t>
            </a:r>
            <a:r>
              <a:rPr lang="hu-HU" sz="2400" dirty="0" smtClean="0"/>
              <a:t>, </a:t>
            </a:r>
            <a:r>
              <a:rPr lang="hu-HU" sz="2400" dirty="0" err="1" smtClean="0"/>
              <a:t>Ehrenfest-Affanasjewa</a:t>
            </a:r>
            <a:r>
              <a:rPr lang="hu-HU" sz="2400" dirty="0" smtClean="0"/>
              <a:t>, </a:t>
            </a:r>
          </a:p>
          <a:p>
            <a:r>
              <a:rPr lang="hu-HU" sz="2400" dirty="0" smtClean="0"/>
              <a:t>	Planck (1926)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Irreverzibilis folyamatok második főtétele: </a:t>
            </a:r>
            <a:r>
              <a:rPr lang="hu-HU" sz="2400" dirty="0" err="1" smtClean="0"/>
              <a:t>entrópianövekedés</a:t>
            </a:r>
            <a:endParaRPr lang="hu-HU" sz="2400" dirty="0" smtClean="0"/>
          </a:p>
          <a:p>
            <a:r>
              <a:rPr lang="hu-HU" sz="2400" dirty="0" smtClean="0"/>
              <a:t>TÉTEL.</a:t>
            </a:r>
          </a:p>
          <a:p>
            <a:r>
              <a:rPr lang="hu-HU" sz="2400" dirty="0" smtClean="0"/>
              <a:t>Sztatikus – nem sztatikus /reverzibilis – irreverzibilis</a:t>
            </a:r>
          </a:p>
          <a:p>
            <a:endParaRPr lang="hu-HU" sz="2400" dirty="0" smtClean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58" y="1484784"/>
            <a:ext cx="77912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611560" y="705470"/>
            <a:ext cx="7204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Le </a:t>
            </a:r>
            <a:r>
              <a:rPr lang="hu-HU" dirty="0" err="1" smtClean="0"/>
              <a:t>Chatelier-Braun</a:t>
            </a:r>
            <a:r>
              <a:rPr lang="hu-HU" dirty="0" smtClean="0"/>
              <a:t> elv: </a:t>
            </a:r>
          </a:p>
          <a:p>
            <a:r>
              <a:rPr lang="hu-HU" dirty="0" smtClean="0"/>
              <a:t>   az intenzitásparaméterek egyenlőségével jellemzett egyensúly stabilitása.</a:t>
            </a:r>
          </a:p>
          <a:p>
            <a:r>
              <a:rPr lang="hu-HU" i="1" dirty="0" err="1" smtClean="0"/>
              <a:t>Nulladik</a:t>
            </a:r>
            <a:r>
              <a:rPr lang="hu-HU" i="1" dirty="0" smtClean="0"/>
              <a:t> és második főtételnél is tárgyalja.</a:t>
            </a:r>
            <a:endParaRPr lang="hu-HU" i="1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971600" y="2204864"/>
            <a:ext cx="6624736" cy="2650044"/>
            <a:chOff x="1043608" y="1556792"/>
            <a:chExt cx="6624736" cy="2650044"/>
          </a:xfrm>
        </p:grpSpPr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556792"/>
              <a:ext cx="6616818" cy="265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8595" y="1772816"/>
              <a:ext cx="2479749" cy="335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301208"/>
            <a:ext cx="75512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11"/>
          <p:cNvCxnSpPr/>
          <p:nvPr/>
        </p:nvCxnSpPr>
        <p:spPr>
          <a:xfrm>
            <a:off x="3491880" y="6093296"/>
            <a:ext cx="3312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1043608" y="2132856"/>
            <a:ext cx="6624736" cy="2232248"/>
            <a:chOff x="2143125" y="3212976"/>
            <a:chExt cx="4857750" cy="12961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3212976"/>
              <a:ext cx="47339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0275" y="3606155"/>
              <a:ext cx="474345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25" y="4128120"/>
              <a:ext cx="4857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Szövegdoboz 14"/>
          <p:cNvSpPr txBox="1"/>
          <p:nvPr/>
        </p:nvSpPr>
        <p:spPr>
          <a:xfrm>
            <a:off x="395536" y="69269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Harmadik főtétel: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0728"/>
            <a:ext cx="5486882" cy="18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467544" y="404664"/>
            <a:ext cx="473193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Relativisztikus – </a:t>
            </a:r>
            <a:r>
              <a:rPr lang="hu-HU" dirty="0" err="1" smtClean="0"/>
              <a:t>Tolman</a:t>
            </a:r>
            <a:r>
              <a:rPr lang="hu-HU" dirty="0" smtClean="0"/>
              <a:t> nyomán, Planck-Einstein</a:t>
            </a:r>
          </a:p>
          <a:p>
            <a:r>
              <a:rPr lang="hu-HU" dirty="0" smtClean="0"/>
              <a:t>Kvantum – nincs értelme</a:t>
            </a:r>
          </a:p>
          <a:p>
            <a:r>
              <a:rPr lang="hu-HU" dirty="0" smtClean="0"/>
              <a:t>	hőelméleti határozatlansági relációk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Variációs elvek:  </a:t>
            </a:r>
          </a:p>
          <a:p>
            <a:r>
              <a:rPr lang="hu-HU" dirty="0" smtClean="0"/>
              <a:t>	</a:t>
            </a:r>
            <a:r>
              <a:rPr lang="hu-HU" dirty="0" err="1" smtClean="0"/>
              <a:t>Helmholtz-Fényes-elv</a:t>
            </a:r>
            <a:r>
              <a:rPr lang="hu-HU" dirty="0" smtClean="0"/>
              <a:t>  − zsákutca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→Lagrange függvény</a:t>
            </a:r>
            <a:endParaRPr lang="hu-HU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251520" y="1916832"/>
            <a:ext cx="5712668" cy="759422"/>
            <a:chOff x="251520" y="1916832"/>
            <a:chExt cx="5712668" cy="75942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916832"/>
              <a:ext cx="5712668" cy="75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1979712" y="2636912"/>
              <a:ext cx="108012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6840760" cy="167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ktum 10"/>
          <p:cNvGraphicFramePr>
            <a:graphicFrameLocks noChangeAspect="1"/>
          </p:cNvGraphicFramePr>
          <p:nvPr/>
        </p:nvGraphicFramePr>
        <p:xfrm>
          <a:off x="611559" y="4149080"/>
          <a:ext cx="1863207" cy="1656184"/>
        </p:xfrm>
        <a:graphic>
          <a:graphicData uri="http://schemas.openxmlformats.org/presentationml/2006/ole">
            <p:oleObj spid="_x0000_s8197" name="Equation" r:id="rId6" imgW="79992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548680"/>
            <a:ext cx="3554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i="1" u="sng" dirty="0" smtClean="0"/>
              <a:t>Miért?</a:t>
            </a:r>
          </a:p>
          <a:p>
            <a:endParaRPr lang="hu-HU" dirty="0"/>
          </a:p>
          <a:p>
            <a:r>
              <a:rPr lang="hu-HU" dirty="0" smtClean="0"/>
              <a:t> Nem elég </a:t>
            </a:r>
            <a:r>
              <a:rPr lang="hu-HU" dirty="0" err="1" smtClean="0"/>
              <a:t>ideológikus</a:t>
            </a:r>
            <a:r>
              <a:rPr lang="hu-HU" dirty="0" smtClean="0"/>
              <a:t>? </a:t>
            </a:r>
            <a:r>
              <a:rPr lang="hu-HU" dirty="0" err="1" smtClean="0"/>
              <a:t>Axiomatika</a:t>
            </a:r>
            <a:r>
              <a:rPr lang="hu-HU" dirty="0" smtClean="0"/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8124436" cy="125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Csoportba foglalás 10"/>
          <p:cNvGrpSpPr/>
          <p:nvPr/>
        </p:nvGrpSpPr>
        <p:grpSpPr>
          <a:xfrm>
            <a:off x="689819" y="4391372"/>
            <a:ext cx="7482581" cy="2133972"/>
            <a:chOff x="827584" y="4077072"/>
            <a:chExt cx="7482581" cy="213397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4077072"/>
              <a:ext cx="7482581" cy="213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Egyenes összekötő 6"/>
            <p:cNvCxnSpPr/>
            <p:nvPr/>
          </p:nvCxnSpPr>
          <p:spPr>
            <a:xfrm>
              <a:off x="1619672" y="4365104"/>
              <a:ext cx="50405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4932040" y="4869160"/>
              <a:ext cx="50405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988840"/>
            <a:ext cx="8408934" cy="94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548680"/>
            <a:ext cx="28002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i="1" u="sng" dirty="0" smtClean="0"/>
              <a:t>Miért? </a:t>
            </a:r>
          </a:p>
          <a:p>
            <a:endParaRPr lang="hu-HU" sz="2400" dirty="0"/>
          </a:p>
          <a:p>
            <a:pPr>
              <a:buFontTx/>
              <a:buChar char="-"/>
            </a:pPr>
            <a:r>
              <a:rPr lang="hu-HU" sz="2400" dirty="0" smtClean="0"/>
              <a:t> Itthoni támogatók? </a:t>
            </a:r>
          </a:p>
          <a:p>
            <a:pPr>
              <a:buFontTx/>
              <a:buChar char="-"/>
            </a:pPr>
            <a:r>
              <a:rPr lang="hu-HU" sz="2400" dirty="0" smtClean="0"/>
              <a:t> KFKI 1951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539552" y="2780928"/>
            <a:ext cx="8387701" cy="2598787"/>
            <a:chOff x="395536" y="3429000"/>
            <a:chExt cx="8387701" cy="2598787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429000"/>
              <a:ext cx="8387701" cy="259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Egyenes összekötő 13"/>
            <p:cNvCxnSpPr/>
            <p:nvPr/>
          </p:nvCxnSpPr>
          <p:spPr>
            <a:xfrm>
              <a:off x="2483768" y="3861048"/>
              <a:ext cx="1656184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1691680" y="4365104"/>
              <a:ext cx="482453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467544" y="4581128"/>
              <a:ext cx="4824536" cy="7200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8100392" y="4653136"/>
              <a:ext cx="43204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467544" y="4869160"/>
              <a:ext cx="108012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84784"/>
            <a:ext cx="1504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22383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zövegdoboz 20"/>
          <p:cNvSpPr txBox="1"/>
          <p:nvPr/>
        </p:nvSpPr>
        <p:spPr>
          <a:xfrm>
            <a:off x="35496" y="5589240"/>
            <a:ext cx="916834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Vándor József: Kémiai termodinamika, Akadémiai Kiadó, Budapest, 1951</a:t>
            </a:r>
          </a:p>
          <a:p>
            <a:pPr lvl="1"/>
            <a:r>
              <a:rPr lang="hu-HU" sz="1600" dirty="0" smtClean="0"/>
              <a:t>Idézi de </a:t>
            </a:r>
            <a:r>
              <a:rPr lang="hu-HU" sz="1600" dirty="0" err="1" smtClean="0"/>
              <a:t>Groot-ot</a:t>
            </a:r>
            <a:r>
              <a:rPr lang="hu-HU" sz="1600" dirty="0" smtClean="0"/>
              <a:t>, </a:t>
            </a:r>
            <a:r>
              <a:rPr lang="hu-HU" sz="1600" dirty="0" err="1" smtClean="0"/>
              <a:t>emlegeit</a:t>
            </a:r>
            <a:r>
              <a:rPr lang="hu-HU" sz="1600" dirty="0" smtClean="0"/>
              <a:t> </a:t>
            </a:r>
            <a:r>
              <a:rPr lang="hu-HU" sz="1600" dirty="0" err="1" smtClean="0"/>
              <a:t>Prigogine-t</a:t>
            </a:r>
            <a:r>
              <a:rPr lang="hu-HU" sz="1600" dirty="0" smtClean="0"/>
              <a:t>, </a:t>
            </a:r>
            <a:r>
              <a:rPr lang="hu-HU" sz="1600" dirty="0" err="1" smtClean="0"/>
              <a:t>Meixner-t</a:t>
            </a:r>
            <a:r>
              <a:rPr lang="hu-HU" sz="1600" dirty="0" smtClean="0"/>
              <a:t>, </a:t>
            </a:r>
            <a:r>
              <a:rPr lang="hu-HU" sz="1600" dirty="0" err="1" smtClean="0"/>
              <a:t>de</a:t>
            </a:r>
            <a:r>
              <a:rPr lang="hu-HU" sz="1600" dirty="0" smtClean="0"/>
              <a:t> nincs benne </a:t>
            </a:r>
            <a:r>
              <a:rPr lang="hu-HU" sz="1600" dirty="0" smtClean="0"/>
              <a:t>irreverzibilis termodinamika</a:t>
            </a:r>
            <a:endParaRPr lang="hu-HU" sz="1600" dirty="0" smtClean="0"/>
          </a:p>
          <a:p>
            <a:pPr lvl="1"/>
            <a:r>
              <a:rPr lang="hu-HU" sz="1600" dirty="0" smtClean="0"/>
              <a:t>Köszönet: </a:t>
            </a:r>
            <a:r>
              <a:rPr lang="hu-HU" sz="1600" dirty="0" err="1" smtClean="0"/>
              <a:t>Jánossy</a:t>
            </a:r>
            <a:r>
              <a:rPr lang="hu-HU" sz="1600" dirty="0" smtClean="0"/>
              <a:t> Lajos, Fenyves Ervin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251520" y="1196752"/>
            <a:ext cx="6624736" cy="7848872"/>
            <a:chOff x="2915816" y="-603448"/>
            <a:chExt cx="4752528" cy="69847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5816" y="-603448"/>
              <a:ext cx="4716772" cy="697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églalap 11"/>
            <p:cNvSpPr/>
            <p:nvPr/>
          </p:nvSpPr>
          <p:spPr>
            <a:xfrm>
              <a:off x="2915816" y="2420888"/>
              <a:ext cx="4752528" cy="3960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611560" y="548680"/>
            <a:ext cx="6968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i="1" u="sng" dirty="0" smtClean="0"/>
              <a:t>Miért?</a:t>
            </a:r>
          </a:p>
          <a:p>
            <a:endParaRPr lang="hu-HU" dirty="0"/>
          </a:p>
          <a:p>
            <a:r>
              <a:rPr lang="hu-HU" dirty="0" smtClean="0"/>
              <a:t> Irigyek?   1952: </a:t>
            </a:r>
            <a:r>
              <a:rPr lang="hu-HU" dirty="0" err="1" smtClean="0"/>
              <a:t>Zeitschrift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Physik</a:t>
            </a:r>
            <a:r>
              <a:rPr lang="hu-HU" dirty="0" smtClean="0"/>
              <a:t> 3 cikk + </a:t>
            </a:r>
            <a:r>
              <a:rPr lang="hu-HU" dirty="0" err="1" smtClean="0"/>
              <a:t>Naturwissenschaften</a:t>
            </a:r>
            <a:r>
              <a:rPr lang="hu-HU" dirty="0" smtClean="0"/>
              <a:t> 1 cikk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87824" y="4077072"/>
            <a:ext cx="5832648" cy="8064896"/>
            <a:chOff x="2915816" y="2420888"/>
            <a:chExt cx="5112568" cy="74888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2420888"/>
              <a:ext cx="5099298" cy="724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églalap 12"/>
            <p:cNvSpPr/>
            <p:nvPr/>
          </p:nvSpPr>
          <p:spPr>
            <a:xfrm>
              <a:off x="2915816" y="4653136"/>
              <a:ext cx="5112568" cy="5256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Ellipszis 14"/>
          <p:cNvSpPr/>
          <p:nvPr/>
        </p:nvSpPr>
        <p:spPr>
          <a:xfrm>
            <a:off x="7164288" y="6021288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332656"/>
            <a:ext cx="25465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i="1" u="sng" dirty="0" smtClean="0"/>
              <a:t>Miért?</a:t>
            </a:r>
          </a:p>
          <a:p>
            <a:endParaRPr lang="hu-HU" dirty="0"/>
          </a:p>
          <a:p>
            <a:r>
              <a:rPr lang="hu-HU" dirty="0" smtClean="0"/>
              <a:t>Tudományos problémák. </a:t>
            </a:r>
          </a:p>
          <a:p>
            <a:r>
              <a:rPr lang="hu-HU" dirty="0" smtClean="0"/>
              <a:t>	nyomdahibák</a:t>
            </a:r>
          </a:p>
          <a:p>
            <a:r>
              <a:rPr lang="hu-HU" dirty="0" smtClean="0"/>
              <a:t>	Planck kritika?</a:t>
            </a: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251520" y="2204864"/>
            <a:ext cx="8352928" cy="1656184"/>
            <a:chOff x="395536" y="3933056"/>
            <a:chExt cx="7551297" cy="115212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933056"/>
              <a:ext cx="7551297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Egyenes összekötő 13"/>
            <p:cNvCxnSpPr/>
            <p:nvPr/>
          </p:nvCxnSpPr>
          <p:spPr>
            <a:xfrm>
              <a:off x="3203848" y="4725144"/>
              <a:ext cx="331236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8208912" cy="19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Egyenes összekötő 16"/>
          <p:cNvCxnSpPr/>
          <p:nvPr/>
        </p:nvCxnSpPr>
        <p:spPr>
          <a:xfrm>
            <a:off x="3419872" y="5085184"/>
            <a:ext cx="41044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07504" y="4077072"/>
            <a:ext cx="392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Termosztatika és termodinamika, 38. o.: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39552" y="188640"/>
            <a:ext cx="868737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Fényes Imre </a:t>
            </a:r>
            <a:r>
              <a:rPr lang="hu-HU" dirty="0" smtClean="0"/>
              <a:t>(1917 Kötegyán – 1977 Budapest)</a:t>
            </a:r>
          </a:p>
          <a:p>
            <a:endParaRPr lang="hu-HU" dirty="0"/>
          </a:p>
          <a:p>
            <a:r>
              <a:rPr lang="hu-HU" dirty="0" smtClean="0"/>
              <a:t>1945-ig Kolozsvári Bolyai Egyetem, Gombás Pál tanársegédje,</a:t>
            </a:r>
          </a:p>
          <a:p>
            <a:r>
              <a:rPr lang="hu-HU" dirty="0" smtClean="0"/>
              <a:t>1945-50 Elméleti Fizika Tanszék vezetője</a:t>
            </a:r>
          </a:p>
          <a:p>
            <a:r>
              <a:rPr lang="hu-HU" dirty="0" smtClean="0"/>
              <a:t>1950-53 Debreceni Tudományegyetem, </a:t>
            </a:r>
          </a:p>
          <a:p>
            <a:r>
              <a:rPr lang="hu-HU" dirty="0" smtClean="0"/>
              <a:t>		Elméleti Fizika Tanszék vezetője</a:t>
            </a:r>
          </a:p>
          <a:p>
            <a:r>
              <a:rPr lang="hu-HU" dirty="0" smtClean="0"/>
              <a:t>1953- ELTE, Elméleti Fizika Tanszék (60-tól egyetemi tanár)</a:t>
            </a:r>
          </a:p>
          <a:p>
            <a:endParaRPr lang="hu-HU" dirty="0" smtClean="0"/>
          </a:p>
          <a:p>
            <a:r>
              <a:rPr lang="hu-HU" sz="2000" i="1" dirty="0" smtClean="0"/>
              <a:t>Munkássága: </a:t>
            </a:r>
          </a:p>
          <a:p>
            <a:endParaRPr lang="hu-HU" sz="1200" dirty="0"/>
          </a:p>
          <a:p>
            <a:r>
              <a:rPr lang="hu-HU" dirty="0" smtClean="0"/>
              <a:t>Kvantummechanika:</a:t>
            </a:r>
          </a:p>
          <a:p>
            <a:r>
              <a:rPr lang="hu-HU" dirty="0" smtClean="0"/>
              <a:t>	sztochasztikus értelmezés 1952 </a:t>
            </a:r>
          </a:p>
          <a:p>
            <a:r>
              <a:rPr lang="hu-HU" dirty="0"/>
              <a:t>	</a:t>
            </a:r>
            <a:r>
              <a:rPr lang="hu-HU" dirty="0" smtClean="0"/>
              <a:t>	(Heisenberg, Nelson 1966)</a:t>
            </a:r>
            <a:endParaRPr lang="hu-HU" dirty="0"/>
          </a:p>
          <a:p>
            <a:r>
              <a:rPr lang="hu-HU" dirty="0" smtClean="0"/>
              <a:t>Termodinamika:</a:t>
            </a:r>
          </a:p>
          <a:p>
            <a:r>
              <a:rPr lang="hu-HU" dirty="0"/>
              <a:t>	</a:t>
            </a:r>
            <a:r>
              <a:rPr lang="hu-HU" dirty="0" smtClean="0"/>
              <a:t>egyensúlyi és irreverzibilis</a:t>
            </a:r>
          </a:p>
          <a:p>
            <a:r>
              <a:rPr lang="hu-HU" dirty="0" smtClean="0"/>
              <a:t>	</a:t>
            </a:r>
          </a:p>
          <a:p>
            <a:pPr lvl="4"/>
            <a:r>
              <a:rPr lang="hu-HU" dirty="0" smtClean="0"/>
              <a:t>Főbb művei: </a:t>
            </a:r>
          </a:p>
          <a:p>
            <a:pPr lvl="4"/>
            <a:r>
              <a:rPr lang="hu-HU" dirty="0" smtClean="0"/>
              <a:t>	Termosztatika és termodinamika</a:t>
            </a:r>
            <a:r>
              <a:rPr lang="en-US" dirty="0" smtClean="0"/>
              <a:t>, M</a:t>
            </a:r>
            <a:r>
              <a:rPr lang="hu-HU" dirty="0" err="1" smtClean="0"/>
              <a:t>űszaki</a:t>
            </a:r>
            <a:r>
              <a:rPr lang="hu-HU" dirty="0" smtClean="0"/>
              <a:t>, </a:t>
            </a:r>
            <a:r>
              <a:rPr lang="en-US" dirty="0" smtClean="0"/>
              <a:t>1968</a:t>
            </a:r>
            <a:endParaRPr lang="hu-HU" dirty="0" smtClean="0"/>
          </a:p>
          <a:p>
            <a:pPr lvl="4"/>
            <a:r>
              <a:rPr lang="hu-HU" dirty="0"/>
              <a:t>	</a:t>
            </a:r>
            <a:r>
              <a:rPr lang="hu-HU" dirty="0" smtClean="0"/>
              <a:t>Modern fizikai </a:t>
            </a:r>
            <a:r>
              <a:rPr lang="hu-HU" dirty="0" err="1" smtClean="0"/>
              <a:t>kisenclikopédia</a:t>
            </a:r>
            <a:r>
              <a:rPr lang="hu-HU" dirty="0" smtClean="0"/>
              <a:t>, Gondolat, 1971 (szerk. </a:t>
            </a:r>
            <a:r>
              <a:rPr lang="en-US" dirty="0" smtClean="0"/>
              <a:t>+</a:t>
            </a:r>
            <a:r>
              <a:rPr lang="hu-HU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fele</a:t>
            </a:r>
            <a:r>
              <a:rPr lang="en-US" dirty="0" smtClean="0"/>
              <a:t>)</a:t>
            </a:r>
            <a:endParaRPr lang="hu-HU" dirty="0"/>
          </a:p>
          <a:p>
            <a:pPr lvl="4"/>
            <a:r>
              <a:rPr lang="hu-HU" dirty="0" smtClean="0"/>
              <a:t>	A fizika eredete, Kossuth,  1980</a:t>
            </a:r>
          </a:p>
          <a:p>
            <a:pPr lvl="4"/>
            <a:endParaRPr lang="hu-HU" dirty="0"/>
          </a:p>
          <a:p>
            <a:pPr lvl="4"/>
            <a:r>
              <a:rPr lang="hu-HU" dirty="0" smtClean="0"/>
              <a:t>Hatása: Asszonyi, Richter, Kapolyi, Basa, …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848" y="476672"/>
            <a:ext cx="206864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41168"/>
            <a:ext cx="1759529" cy="17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6012160" y="3501008"/>
            <a:ext cx="2232248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u-HU" i="1" dirty="0" smtClean="0"/>
              <a:t>Stílus: variációs elvek</a:t>
            </a:r>
          </a:p>
          <a:p>
            <a:r>
              <a:rPr lang="hu-HU" sz="1400" i="1" dirty="0" smtClean="0"/>
              <a:t>   (</a:t>
            </a:r>
            <a:r>
              <a:rPr lang="hu-HU" sz="1400" i="1" dirty="0" err="1" smtClean="0"/>
              <a:t>Yourgrau-Mandelstam</a:t>
            </a:r>
            <a:r>
              <a:rPr lang="hu-HU" i="1" dirty="0" smtClean="0"/>
              <a:t>)</a:t>
            </a:r>
            <a:endParaRPr lang="hu-HU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2"/>
          <p:cNvSpPr txBox="1">
            <a:spLocks/>
          </p:cNvSpPr>
          <p:nvPr/>
        </p:nvSpPr>
        <p:spPr>
          <a:xfrm>
            <a:off x="251520" y="116632"/>
            <a:ext cx="8496944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Fényes Imre: Termosztatika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és termodinamika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1968, Műszaki Könyvkiadó, Budapest, 292 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7" y="4293096"/>
            <a:ext cx="31840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645024"/>
            <a:ext cx="54387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67544" y="1484784"/>
            <a:ext cx="6489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axiomatikus, magyarázó.</a:t>
            </a:r>
          </a:p>
          <a:p>
            <a:r>
              <a:rPr lang="hu-HU" dirty="0" smtClean="0"/>
              <a:t>Homogén testek, nagyon kevés kontinuum.</a:t>
            </a:r>
          </a:p>
          <a:p>
            <a:r>
              <a:rPr lang="hu-HU" dirty="0" smtClean="0"/>
              <a:t>Termodinamikai stabilitás és Le </a:t>
            </a:r>
            <a:r>
              <a:rPr lang="hu-HU" dirty="0" err="1" smtClean="0"/>
              <a:t>Chatelier</a:t>
            </a:r>
            <a:r>
              <a:rPr lang="hu-HU" dirty="0" smtClean="0"/>
              <a:t>—Braun-elv teljes kifejtése</a:t>
            </a:r>
          </a:p>
          <a:p>
            <a:r>
              <a:rPr lang="hu-HU" dirty="0" smtClean="0"/>
              <a:t>	+ dinamikai interpretáció</a:t>
            </a:r>
          </a:p>
          <a:p>
            <a:r>
              <a:rPr lang="hu-HU" dirty="0" smtClean="0"/>
              <a:t>Rossz fejlődési egyenletek.</a:t>
            </a:r>
          </a:p>
          <a:p>
            <a:r>
              <a:rPr lang="hu-HU" dirty="0" smtClean="0"/>
              <a:t>Nincs </a:t>
            </a:r>
            <a:r>
              <a:rPr lang="hu-HU" dirty="0" err="1" smtClean="0"/>
              <a:t>entrópiaprodukció</a:t>
            </a:r>
            <a:r>
              <a:rPr lang="hu-HU" dirty="0" smtClean="0"/>
              <a:t> és konstitutív elmélet.</a:t>
            </a: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4860032" y="4941168"/>
            <a:ext cx="504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4536504" cy="644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48680"/>
            <a:ext cx="48326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al oldali kapcsos zárójel 3"/>
          <p:cNvSpPr/>
          <p:nvPr/>
        </p:nvSpPr>
        <p:spPr>
          <a:xfrm>
            <a:off x="5292080" y="3068960"/>
            <a:ext cx="189735" cy="223224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779912" y="4149080"/>
            <a:ext cx="16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termodinamika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531440"/>
            <a:ext cx="5155014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8784976" cy="12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95206"/>
            <a:ext cx="8748464" cy="80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zis 4"/>
          <p:cNvSpPr/>
          <p:nvPr/>
        </p:nvSpPr>
        <p:spPr>
          <a:xfrm>
            <a:off x="1043608" y="3501008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4752528" cy="65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5315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6931"/>
            <a:ext cx="8377924" cy="179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076056" y="2492896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Régi hivatkozások, </a:t>
            </a:r>
          </a:p>
          <a:p>
            <a:r>
              <a:rPr lang="hu-HU" dirty="0" smtClean="0"/>
              <a:t>	új dolgok?</a:t>
            </a:r>
            <a:endParaRPr lang="hu-HU" dirty="0"/>
          </a:p>
        </p:txBody>
      </p:sp>
      <p:sp>
        <p:nvSpPr>
          <p:cNvPr id="7" name="Jobb oldali kapcsos zárójel 6"/>
          <p:cNvSpPr/>
          <p:nvPr/>
        </p:nvSpPr>
        <p:spPr>
          <a:xfrm>
            <a:off x="4427984" y="260648"/>
            <a:ext cx="360040" cy="504056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20688"/>
            <a:ext cx="8784976" cy="2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611560" y="2492896"/>
            <a:ext cx="8049622" cy="2592288"/>
            <a:chOff x="467544" y="980728"/>
            <a:chExt cx="8049622" cy="259228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980728"/>
              <a:ext cx="804962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1484784"/>
              <a:ext cx="7969062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zövegdoboz 4"/>
          <p:cNvSpPr txBox="1"/>
          <p:nvPr/>
        </p:nvSpPr>
        <p:spPr>
          <a:xfrm>
            <a:off x="4427984" y="5291916"/>
            <a:ext cx="400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Termosztatika és termodinamika, Előszó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620688"/>
            <a:ext cx="5388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Mi értelme könyve írni?</a:t>
            </a:r>
          </a:p>
          <a:p>
            <a:r>
              <a:rPr lang="hu-HU" sz="2400" dirty="0" smtClean="0"/>
              <a:t>	bonyolult dolgok és összefüggések</a:t>
            </a:r>
          </a:p>
          <a:p>
            <a:r>
              <a:rPr lang="hu-HU" sz="2400" dirty="0" smtClean="0"/>
              <a:t>	oktatás: szemlélet és fogalmak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1763688" y="2924944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i="1" dirty="0" smtClean="0"/>
              <a:t>  Ez egy jó könyv</a:t>
            </a:r>
          </a:p>
          <a:p>
            <a:pPr algn="ctr"/>
            <a:endParaRPr lang="hu-HU" sz="4000" dirty="0" smtClean="0"/>
          </a:p>
          <a:p>
            <a:pPr algn="ctr"/>
            <a:endParaRPr lang="hu-HU" sz="4000" dirty="0" smtClean="0"/>
          </a:p>
          <a:p>
            <a:pPr algn="ctr"/>
            <a:r>
              <a:rPr lang="hu-HU" sz="4000" dirty="0" smtClean="0"/>
              <a:t>Köszönöm a figyelmet!</a:t>
            </a:r>
            <a:endParaRPr lang="hu-HU" sz="4000" dirty="0"/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683568" y="908720"/>
            <a:ext cx="7632848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Fényes Imre: A termodinamika alapjai, Akadémiai Kiadó, Budapest, 1952.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868144" y="2924944"/>
            <a:ext cx="1275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i="1" dirty="0" smtClean="0"/>
              <a:t>volt.</a:t>
            </a:r>
            <a:endParaRPr lang="hu-H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468" y="3429000"/>
            <a:ext cx="19669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755576" y="260648"/>
            <a:ext cx="6707798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u="sng" dirty="0" smtClean="0"/>
              <a:t>Termodinamika</a:t>
            </a:r>
          </a:p>
          <a:p>
            <a:endParaRPr lang="hu-HU" dirty="0"/>
          </a:p>
          <a:p>
            <a:r>
              <a:rPr lang="hu-HU" dirty="0" smtClean="0"/>
              <a:t>Kolozsvár: Farkas Gyula  (1847-1930)</a:t>
            </a:r>
          </a:p>
          <a:p>
            <a:r>
              <a:rPr lang="hu-HU" dirty="0" smtClean="0"/>
              <a:t>    1988-1915 Kolozsvári Ferenc József  Tudományegyetem  </a:t>
            </a:r>
          </a:p>
          <a:p>
            <a:r>
              <a:rPr lang="hu-HU" dirty="0" smtClean="0"/>
              <a:t>         Elméleti Fizika Tanszék vezetője, </a:t>
            </a:r>
            <a:r>
              <a:rPr lang="hu-HU" dirty="0" err="1" smtClean="0"/>
              <a:t>Gábos</a:t>
            </a:r>
            <a:r>
              <a:rPr lang="hu-HU" dirty="0" smtClean="0"/>
              <a:t> Zoltán</a:t>
            </a:r>
          </a:p>
          <a:p>
            <a:r>
              <a:rPr lang="hu-HU" dirty="0" smtClean="0"/>
              <a:t>Debrecen:  Gyarmati István (1950-től demonstrátor, majd tanársegéd)</a:t>
            </a:r>
          </a:p>
          <a:p>
            <a:r>
              <a:rPr lang="hu-HU" dirty="0" smtClean="0"/>
              <a:t>Budapest:  </a:t>
            </a:r>
            <a:r>
              <a:rPr lang="hu-HU" dirty="0" err="1" smtClean="0"/>
              <a:t>Kirschner</a:t>
            </a:r>
            <a:r>
              <a:rPr lang="hu-HU" dirty="0" smtClean="0"/>
              <a:t> István</a:t>
            </a:r>
            <a:endParaRPr lang="hu-HU" dirty="0"/>
          </a:p>
          <a:p>
            <a:endParaRPr lang="hu-HU" dirty="0" smtClean="0"/>
          </a:p>
          <a:p>
            <a:r>
              <a:rPr lang="hu-HU" sz="2000" i="1" dirty="0" smtClean="0"/>
              <a:t>Világ és Magyarország: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1931 </a:t>
            </a:r>
            <a:r>
              <a:rPr lang="hu-HU" dirty="0" err="1" smtClean="0"/>
              <a:t>Onsager</a:t>
            </a:r>
            <a:endParaRPr lang="hu-HU" dirty="0" smtClean="0"/>
          </a:p>
          <a:p>
            <a:r>
              <a:rPr lang="hu-HU" dirty="0" smtClean="0"/>
              <a:t>1940 </a:t>
            </a:r>
            <a:r>
              <a:rPr lang="hu-HU" dirty="0" err="1" smtClean="0"/>
              <a:t>Eckart</a:t>
            </a:r>
            <a:r>
              <a:rPr lang="hu-HU" dirty="0" smtClean="0"/>
              <a:t>  (mérlegek)</a:t>
            </a:r>
            <a:endParaRPr lang="hu-HU" dirty="0"/>
          </a:p>
          <a:p>
            <a:r>
              <a:rPr lang="hu-HU" dirty="0" smtClean="0"/>
              <a:t>1940-  </a:t>
            </a:r>
            <a:r>
              <a:rPr lang="hu-HU" dirty="0" err="1" smtClean="0"/>
              <a:t>Prigogine</a:t>
            </a:r>
            <a:r>
              <a:rPr lang="hu-HU" dirty="0" smtClean="0"/>
              <a:t>, </a:t>
            </a:r>
            <a:r>
              <a:rPr lang="hu-HU" dirty="0" err="1" smtClean="0"/>
              <a:t>Meixner</a:t>
            </a:r>
            <a:r>
              <a:rPr lang="hu-HU" dirty="0" smtClean="0"/>
              <a:t>, </a:t>
            </a:r>
            <a:r>
              <a:rPr lang="hu-HU" dirty="0" err="1" smtClean="0"/>
              <a:t>Casimir</a:t>
            </a:r>
            <a:r>
              <a:rPr lang="hu-HU" dirty="0" smtClean="0"/>
              <a:t>, …</a:t>
            </a:r>
          </a:p>
          <a:p>
            <a:r>
              <a:rPr lang="hu-HU" dirty="0" smtClean="0"/>
              <a:t>1951 de </a:t>
            </a:r>
            <a:r>
              <a:rPr lang="hu-HU" dirty="0" err="1" smtClean="0"/>
              <a:t>Groot</a:t>
            </a:r>
            <a:r>
              <a:rPr lang="hu-HU" dirty="0" smtClean="0"/>
              <a:t>: </a:t>
            </a:r>
            <a:r>
              <a:rPr lang="hu-HU" dirty="0" err="1" smtClean="0"/>
              <a:t>Thermodynamics</a:t>
            </a:r>
            <a:r>
              <a:rPr lang="hu-HU" dirty="0" smtClean="0"/>
              <a:t> of </a:t>
            </a:r>
            <a:r>
              <a:rPr lang="hu-HU" dirty="0" err="1" smtClean="0"/>
              <a:t>Irreversible</a:t>
            </a:r>
            <a:r>
              <a:rPr lang="hu-HU" dirty="0" smtClean="0"/>
              <a:t> </a:t>
            </a:r>
            <a:r>
              <a:rPr lang="hu-HU" dirty="0" err="1" smtClean="0"/>
              <a:t>Processes</a:t>
            </a:r>
            <a:endParaRPr lang="hu-HU" dirty="0" smtClean="0"/>
          </a:p>
          <a:p>
            <a:r>
              <a:rPr lang="hu-HU" dirty="0" smtClean="0"/>
              <a:t>1952-53 </a:t>
            </a:r>
            <a:r>
              <a:rPr lang="hu-HU" dirty="0" err="1" smtClean="0"/>
              <a:t>Onsager-Machlup</a:t>
            </a:r>
            <a:endParaRPr lang="hu-HU" dirty="0" smtClean="0"/>
          </a:p>
          <a:p>
            <a:r>
              <a:rPr lang="hu-HU" dirty="0" smtClean="0"/>
              <a:t>1960 </a:t>
            </a:r>
            <a:r>
              <a:rPr lang="hu-HU" dirty="0" err="1" smtClean="0"/>
              <a:t>Truesdell-Toupin</a:t>
            </a:r>
            <a:r>
              <a:rPr lang="hu-HU" dirty="0" smtClean="0"/>
              <a:t>, </a:t>
            </a:r>
            <a:r>
              <a:rPr lang="hu-HU" dirty="0" err="1" smtClean="0"/>
              <a:t>Callen</a:t>
            </a:r>
            <a:endParaRPr lang="hu-HU" dirty="0" smtClean="0"/>
          </a:p>
          <a:p>
            <a:r>
              <a:rPr lang="hu-HU" dirty="0" smtClean="0"/>
              <a:t>1960 Gyarmati: Bevezetés ,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fundamentals</a:t>
            </a:r>
            <a:r>
              <a:rPr lang="hu-HU" dirty="0" smtClean="0"/>
              <a:t>…</a:t>
            </a:r>
          </a:p>
          <a:p>
            <a:r>
              <a:rPr lang="hu-HU" dirty="0" smtClean="0"/>
              <a:t>            (</a:t>
            </a:r>
            <a:r>
              <a:rPr lang="hu-HU" dirty="0" err="1" smtClean="0"/>
              <a:t>Verhás</a:t>
            </a:r>
            <a:r>
              <a:rPr lang="hu-HU" dirty="0" smtClean="0"/>
              <a:t>, Farkas, Oláh)</a:t>
            </a:r>
          </a:p>
          <a:p>
            <a:r>
              <a:rPr lang="hu-HU" dirty="0" smtClean="0"/>
              <a:t>1962 de </a:t>
            </a:r>
            <a:r>
              <a:rPr lang="hu-HU" dirty="0" err="1" smtClean="0"/>
              <a:t>Groot-Mazur</a:t>
            </a:r>
            <a:r>
              <a:rPr lang="hu-HU" dirty="0" smtClean="0"/>
              <a:t> </a:t>
            </a:r>
          </a:p>
          <a:p>
            <a:r>
              <a:rPr lang="hu-HU" dirty="0" smtClean="0"/>
              <a:t>1965 </a:t>
            </a:r>
            <a:r>
              <a:rPr lang="hu-HU" dirty="0" err="1" smtClean="0"/>
              <a:t>Truesdell-Noll</a:t>
            </a:r>
            <a:endParaRPr lang="hu-HU" dirty="0" smtClean="0"/>
          </a:p>
          <a:p>
            <a:r>
              <a:rPr lang="hu-HU" dirty="0" smtClean="0"/>
              <a:t>1967 Gyarmati: </a:t>
            </a:r>
            <a:r>
              <a:rPr lang="hu-HU" dirty="0" err="1" smtClean="0"/>
              <a:t>Nemegyensúlyi</a:t>
            </a:r>
            <a:r>
              <a:rPr lang="hu-HU" dirty="0" smtClean="0"/>
              <a:t> termodinamika</a:t>
            </a:r>
          </a:p>
          <a:p>
            <a:r>
              <a:rPr lang="hu-HU" dirty="0" smtClean="0"/>
              <a:t>1968 Termosztatika és termodinamika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728067" cy="12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700808"/>
            <a:ext cx="925037" cy="12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804248" y="647482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soproni Berzsenyi? 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2"/>
          <p:cNvSpPr txBox="1">
            <a:spLocks/>
          </p:cNvSpPr>
          <p:nvPr/>
        </p:nvSpPr>
        <p:spPr>
          <a:xfrm>
            <a:off x="251520" y="452264"/>
            <a:ext cx="8496944" cy="60010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Fényes Imre: A termodinamika alapjai 1952, Akadémiai Kiadó, Budapest, 178 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dirty="0" err="1" smtClean="0"/>
              <a:t>Axiómatikus</a:t>
            </a:r>
            <a:r>
              <a:rPr lang="hu-HU" sz="2000" dirty="0" smtClean="0"/>
              <a:t> termodinamika: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 smtClean="0"/>
              <a:t>	Farkas Gyula nyomdokain: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 smtClean="0"/>
              <a:t>		</a:t>
            </a:r>
            <a:r>
              <a:rPr lang="hu-HU" dirty="0" err="1" smtClean="0"/>
              <a:t>Constantin</a:t>
            </a:r>
            <a:r>
              <a:rPr lang="hu-HU" dirty="0" smtClean="0"/>
              <a:t> </a:t>
            </a:r>
            <a:r>
              <a:rPr lang="hu-HU" dirty="0" err="1" smtClean="0"/>
              <a:t>Carathéodory</a:t>
            </a:r>
            <a:endParaRPr lang="hu-H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 smtClean="0"/>
              <a:t>			adiabatikus elérhetetlenség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 smtClean="0"/>
              <a:t>		T. </a:t>
            </a:r>
            <a:r>
              <a:rPr lang="hu-HU" dirty="0" err="1" smtClean="0"/>
              <a:t>Ehrenfest-Afanassjewa</a:t>
            </a:r>
            <a:r>
              <a:rPr lang="hu-HU" dirty="0" smtClean="0"/>
              <a:t> (Klein és </a:t>
            </a:r>
            <a:r>
              <a:rPr lang="hu-HU" dirty="0" err="1" smtClean="0"/>
              <a:t>Hilbert</a:t>
            </a:r>
            <a:r>
              <a:rPr lang="hu-HU" dirty="0" smtClean="0"/>
              <a:t> tanítványa)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 smtClean="0"/>
              <a:t>			kétrészes második főtétel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6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 smtClean="0"/>
              <a:t>Hő helyett entrópia az alapfogalom.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 smtClean="0"/>
              <a:t>Extenzív-intenzív (?)</a:t>
            </a:r>
            <a:endParaRPr lang="hu-HU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84784"/>
            <a:ext cx="1390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95736" y="4084037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"A theory is the more impressive the greater the simplicity of</a:t>
            </a:r>
            <a:r>
              <a:rPr lang="hu-HU" i="1" dirty="0" smtClean="0"/>
              <a:t> </a:t>
            </a:r>
            <a:r>
              <a:rPr lang="en-US" i="1" dirty="0" smtClean="0"/>
              <a:t>its premises is, the more different kinds of things it relates,</a:t>
            </a:r>
            <a:r>
              <a:rPr lang="hu-HU" i="1" dirty="0" smtClean="0"/>
              <a:t> </a:t>
            </a:r>
            <a:r>
              <a:rPr lang="en-US" i="1" dirty="0" smtClean="0"/>
              <a:t>and the more extended is its area of applicability. Therefore the deep impression which classical thermodynamics made</a:t>
            </a:r>
            <a:r>
              <a:rPr lang="hu-HU" i="1" dirty="0" smtClean="0"/>
              <a:t> </a:t>
            </a:r>
            <a:r>
              <a:rPr lang="en-US" i="1" dirty="0" smtClean="0"/>
              <a:t>upon me. It is the only physical theory of universal content</a:t>
            </a:r>
            <a:r>
              <a:rPr lang="hu-HU" i="1" dirty="0" smtClean="0"/>
              <a:t> </a:t>
            </a:r>
            <a:r>
              <a:rPr lang="en-US" i="1" dirty="0" smtClean="0"/>
              <a:t>concerning which I am convinced that, within the framework</a:t>
            </a:r>
            <a:r>
              <a:rPr lang="hu-HU" i="1" dirty="0" smtClean="0"/>
              <a:t> </a:t>
            </a:r>
            <a:r>
              <a:rPr lang="en-US" i="1" dirty="0" smtClean="0"/>
              <a:t>of the applicability of its basic concepts, it will never be </a:t>
            </a:r>
            <a:r>
              <a:rPr lang="en-US" i="1" dirty="0" err="1" smtClean="0"/>
              <a:t>overth</a:t>
            </a:r>
            <a:r>
              <a:rPr lang="hu-HU" i="1" dirty="0" err="1" smtClean="0"/>
              <a:t>rown</a:t>
            </a:r>
            <a:r>
              <a:rPr lang="hu-HU" i="1" dirty="0" smtClean="0"/>
              <a:t>.„</a:t>
            </a:r>
          </a:p>
          <a:p>
            <a:pPr algn="just"/>
            <a:endParaRPr lang="hu-HU" i="1" dirty="0" smtClean="0"/>
          </a:p>
          <a:p>
            <a:pPr algn="just"/>
            <a:r>
              <a:rPr lang="hu-HU" dirty="0" smtClean="0"/>
              <a:t>					Albert Einstein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404664"/>
            <a:ext cx="58164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Mire jó az </a:t>
            </a:r>
            <a:r>
              <a:rPr lang="hu-HU" sz="2800" dirty="0" err="1" smtClean="0"/>
              <a:t>axiómatika</a:t>
            </a:r>
            <a:r>
              <a:rPr lang="hu-HU" sz="2800" dirty="0" smtClean="0"/>
              <a:t>?</a:t>
            </a:r>
          </a:p>
          <a:p>
            <a:endParaRPr lang="hu-HU" sz="2800" dirty="0" smtClean="0"/>
          </a:p>
          <a:p>
            <a:r>
              <a:rPr lang="hu-HU" sz="2400" i="1" dirty="0" smtClean="0"/>
              <a:t>Termodinamika: különös mély eredmények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  <a:r>
              <a:rPr lang="hu-HU" sz="2000" dirty="0" smtClean="0"/>
              <a:t>- abszolút hőmérséklet, azaz UNIVERZALITÁS</a:t>
            </a:r>
          </a:p>
          <a:p>
            <a:r>
              <a:rPr lang="hu-HU" sz="2000" dirty="0" smtClean="0"/>
              <a:t>	- Van hőmérséklet? </a:t>
            </a:r>
          </a:p>
          <a:p>
            <a:r>
              <a:rPr lang="hu-HU" sz="2000" dirty="0" smtClean="0"/>
              <a:t>		Csak egyensúlyban vagy bármikor?   </a:t>
            </a:r>
          </a:p>
          <a:p>
            <a:r>
              <a:rPr lang="hu-HU" sz="2000" dirty="0" smtClean="0"/>
              <a:t>		Mi az egyensúly? Idő? Lokalitás? </a:t>
            </a:r>
          </a:p>
          <a:p>
            <a:r>
              <a:rPr lang="hu-HU" sz="2000" dirty="0" smtClean="0"/>
              <a:t>		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588224" y="2854677"/>
            <a:ext cx="22558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i="1" dirty="0" smtClean="0"/>
              <a:t>Fizika ↔ Mechanika</a:t>
            </a:r>
          </a:p>
          <a:p>
            <a:r>
              <a:rPr lang="hu-HU" i="1" dirty="0" smtClean="0"/>
              <a:t>	   (</a:t>
            </a:r>
            <a:r>
              <a:rPr lang="hu-HU" i="1" dirty="0" err="1" smtClean="0"/>
              <a:t>Truesdell</a:t>
            </a:r>
            <a:r>
              <a:rPr lang="hu-HU" i="1" dirty="0" smtClean="0"/>
              <a:t>)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0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48665"/>
            <a:ext cx="4788024" cy="28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331640" y="1700808"/>
            <a:ext cx="6624736" cy="378565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Bevezetés.</a:t>
            </a:r>
          </a:p>
          <a:p>
            <a:endParaRPr lang="hu-HU" sz="2400" dirty="0"/>
          </a:p>
          <a:p>
            <a:r>
              <a:rPr lang="hu-HU" sz="2400" dirty="0" smtClean="0"/>
              <a:t>I.    Az egyensúly</a:t>
            </a:r>
          </a:p>
          <a:p>
            <a:r>
              <a:rPr lang="hu-HU" sz="2400" dirty="0" smtClean="0"/>
              <a:t>II.   Az első főtétel és alkalmazásai</a:t>
            </a:r>
          </a:p>
          <a:p>
            <a:r>
              <a:rPr lang="hu-HU" sz="2400" dirty="0" smtClean="0"/>
              <a:t>III.  A reverzibilis folyamatok második főtétele</a:t>
            </a:r>
          </a:p>
          <a:p>
            <a:r>
              <a:rPr lang="hu-HU" sz="2400" dirty="0" smtClean="0"/>
              <a:t>IV.  Az irreverzibilis folyamatok második főtétele</a:t>
            </a:r>
          </a:p>
          <a:p>
            <a:r>
              <a:rPr lang="hu-HU" sz="2400" dirty="0" smtClean="0"/>
              <a:t>V.   Egyensúlyhoz vezető folyamatok</a:t>
            </a:r>
          </a:p>
          <a:p>
            <a:r>
              <a:rPr lang="hu-HU" sz="2400" dirty="0" smtClean="0"/>
              <a:t>VI.  A harmadik főtétel</a:t>
            </a:r>
          </a:p>
          <a:p>
            <a:r>
              <a:rPr lang="hu-HU" sz="2400" dirty="0" smtClean="0"/>
              <a:t>VII. A termodinamika formarendszere</a:t>
            </a:r>
            <a:endParaRPr lang="hu-HU" sz="2400" dirty="0"/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539552" y="260648"/>
            <a:ext cx="7848872" cy="6336704"/>
            <a:chOff x="1187624" y="836712"/>
            <a:chExt cx="4762500" cy="408696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836712"/>
              <a:ext cx="476250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132856"/>
              <a:ext cx="4724400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Ellipszis 4"/>
          <p:cNvSpPr/>
          <p:nvPr/>
        </p:nvSpPr>
        <p:spPr>
          <a:xfrm>
            <a:off x="1403648" y="1340768"/>
            <a:ext cx="17281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95536" y="3356992"/>
            <a:ext cx="17281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467544" y="4437112"/>
            <a:ext cx="30243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552578" cy="665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467544" y="836712"/>
            <a:ext cx="30162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Több szövegközi hivatkozás.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Farkas Gyula</a:t>
            </a:r>
          </a:p>
          <a:p>
            <a:endParaRPr lang="hu-HU" dirty="0"/>
          </a:p>
          <a:p>
            <a:r>
              <a:rPr lang="hu-HU" dirty="0" err="1" smtClean="0"/>
              <a:t>Carathéodory</a:t>
            </a:r>
            <a:r>
              <a:rPr lang="hu-HU" dirty="0" smtClean="0"/>
              <a:t> + </a:t>
            </a:r>
            <a:r>
              <a:rPr lang="hu-HU" dirty="0" err="1" smtClean="0"/>
              <a:t>Born</a:t>
            </a:r>
            <a:r>
              <a:rPr lang="hu-HU" dirty="0" smtClean="0"/>
              <a:t> és </a:t>
            </a:r>
            <a:r>
              <a:rPr lang="hu-HU" dirty="0" err="1" smtClean="0"/>
              <a:t>Landé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Planck</a:t>
            </a:r>
          </a:p>
          <a:p>
            <a:endParaRPr lang="hu-HU" dirty="0" smtClean="0"/>
          </a:p>
          <a:p>
            <a:r>
              <a:rPr lang="hu-HU" dirty="0" err="1" smtClean="0"/>
              <a:t>Ehrenfest-Afanassjewa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Minamura</a:t>
            </a:r>
            <a:r>
              <a:rPr lang="hu-HU" dirty="0" smtClean="0"/>
              <a:t>, </a:t>
            </a:r>
            <a:r>
              <a:rPr lang="hu-HU" dirty="0" err="1" smtClean="0"/>
              <a:t>Putilov</a:t>
            </a:r>
            <a:r>
              <a:rPr lang="hu-HU" dirty="0" smtClean="0"/>
              <a:t>, </a:t>
            </a:r>
            <a:r>
              <a:rPr lang="hu-HU" dirty="0" err="1" smtClean="0"/>
              <a:t>Buchdahl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saját: 1951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89240"/>
            <a:ext cx="8180945" cy="91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69" y="5589240"/>
            <a:ext cx="5168619" cy="33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59" y="1432383"/>
            <a:ext cx="6219449" cy="163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826" y="3040856"/>
            <a:ext cx="6146135" cy="254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églalap 11"/>
          <p:cNvSpPr/>
          <p:nvPr/>
        </p:nvSpPr>
        <p:spPr>
          <a:xfrm>
            <a:off x="395536" y="6095037"/>
            <a:ext cx="8352928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Bir</a:t>
            </a:r>
            <a:r>
              <a:rPr lang="hu-HU" dirty="0" smtClean="0"/>
              <a:t>ó</a:t>
            </a:r>
            <a:r>
              <a:rPr lang="en-US" dirty="0" smtClean="0"/>
              <a:t> T. S. and P. V</a:t>
            </a:r>
            <a:r>
              <a:rPr lang="hu-HU" dirty="0" smtClean="0"/>
              <a:t>á</a:t>
            </a:r>
            <a:r>
              <a:rPr lang="en-US" dirty="0" smtClean="0"/>
              <a:t>n. </a:t>
            </a:r>
            <a:r>
              <a:rPr lang="en-US" dirty="0" err="1" smtClean="0"/>
              <a:t>Zeroth</a:t>
            </a:r>
            <a:r>
              <a:rPr lang="en-US" dirty="0" smtClean="0"/>
              <a:t> Law compatibility of non-additive thermodynamics.</a:t>
            </a:r>
          </a:p>
          <a:p>
            <a:r>
              <a:rPr lang="en-US" i="1" dirty="0" smtClean="0"/>
              <a:t>Physical Review E, 83:061147, 2011.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660232" y="260648"/>
            <a:ext cx="258949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Maxwell, </a:t>
            </a:r>
            <a:r>
              <a:rPr lang="hu-HU" dirty="0" err="1" smtClean="0"/>
              <a:t>Fowler</a:t>
            </a:r>
            <a:r>
              <a:rPr lang="hu-HU" dirty="0" smtClean="0"/>
              <a:t> 1930</a:t>
            </a:r>
          </a:p>
          <a:p>
            <a:endParaRPr lang="hu-HU" dirty="0" smtClean="0"/>
          </a:p>
          <a:p>
            <a:r>
              <a:rPr lang="hu-HU" dirty="0" smtClean="0"/>
              <a:t>van termikus és az </a:t>
            </a:r>
          </a:p>
          <a:p>
            <a:r>
              <a:rPr lang="hu-HU" dirty="0" smtClean="0"/>
              <a:t>            valami extra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szétválasztható állapotok,</a:t>
            </a:r>
          </a:p>
          <a:p>
            <a:r>
              <a:rPr lang="hu-HU" dirty="0" smtClean="0"/>
              <a:t> intenzívek Rényi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       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+ le </a:t>
            </a:r>
            <a:r>
              <a:rPr lang="hu-HU" dirty="0" err="1" smtClean="0"/>
              <a:t>Chatelier-Braun</a:t>
            </a:r>
            <a:r>
              <a:rPr lang="hu-HU" dirty="0" smtClean="0"/>
              <a:t> elv:</a:t>
            </a:r>
          </a:p>
          <a:p>
            <a:r>
              <a:rPr lang="hu-HU" dirty="0" smtClean="0"/>
              <a:t>stabilitás és folyamatok</a:t>
            </a:r>
            <a:endParaRPr lang="hu-HU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6219449" cy="163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587" y="3021249"/>
            <a:ext cx="6146135" cy="254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Csoportba foglalás 24"/>
          <p:cNvGrpSpPr/>
          <p:nvPr/>
        </p:nvGrpSpPr>
        <p:grpSpPr>
          <a:xfrm>
            <a:off x="179512" y="116632"/>
            <a:ext cx="6292680" cy="5832648"/>
            <a:chOff x="179512" y="116632"/>
            <a:chExt cx="6292680" cy="583264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9901" y="116632"/>
              <a:ext cx="6219449" cy="60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28" y="692696"/>
              <a:ext cx="6121697" cy="77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610275"/>
              <a:ext cx="5168619" cy="339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743" y="1501129"/>
              <a:ext cx="6219449" cy="163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810" y="3109602"/>
              <a:ext cx="6146135" cy="2548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églalap 25"/>
          <p:cNvSpPr/>
          <p:nvPr/>
        </p:nvSpPr>
        <p:spPr>
          <a:xfrm>
            <a:off x="6948264" y="3501008"/>
            <a:ext cx="864096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Téglalap 26"/>
          <p:cNvSpPr/>
          <p:nvPr/>
        </p:nvSpPr>
        <p:spPr>
          <a:xfrm>
            <a:off x="7956376" y="3501008"/>
            <a:ext cx="864096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7092280" y="3501008"/>
          <a:ext cx="1728192" cy="1317848"/>
        </p:xfrm>
        <a:graphic>
          <a:graphicData uri="http://schemas.openxmlformats.org/presentationml/2006/ole">
            <p:oleObj spid="_x0000_s3079" name="Equation" r:id="rId8" imgW="457200" imgH="482400" progId="Equation.3">
              <p:embed/>
            </p:oleObj>
          </a:graphicData>
        </a:graphic>
      </p:graphicFrame>
      <p:cxnSp>
        <p:nvCxnSpPr>
          <p:cNvPr id="32" name="Egyenes összekötő nyíllal 31"/>
          <p:cNvCxnSpPr/>
          <p:nvPr/>
        </p:nvCxnSpPr>
        <p:spPr>
          <a:xfrm>
            <a:off x="7668344" y="386104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>
            <a:off x="7596336" y="4077072"/>
            <a:ext cx="576064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7524328" y="4005064"/>
            <a:ext cx="648072" cy="5040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>
            <a:off x="7668344" y="4581128"/>
            <a:ext cx="576064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588224" y="4005064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I.                                        II. 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115616" y="6165304"/>
            <a:ext cx="648072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Szétválaszthatóság: vannak termodinamikai testek.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2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640</Words>
  <Application>Microsoft Office PowerPoint</Application>
  <PresentationFormat>Diavetítés a képernyőre (4:3 oldalarány)</PresentationFormat>
  <Paragraphs>248</Paragraphs>
  <Slides>25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7" baseType="lpstr">
      <vt:lpstr>Office-téma</vt:lpstr>
      <vt:lpstr>Equation</vt:lpstr>
      <vt:lpstr>Egy nem létező könyv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</vt:vector>
  </TitlesOfParts>
  <Company>KFKI RMKI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 nem létező könyv</dc:title>
  <dc:creator>vpet</dc:creator>
  <cp:lastModifiedBy>vpet</cp:lastModifiedBy>
  <cp:revision>132</cp:revision>
  <dcterms:created xsi:type="dcterms:W3CDTF">2012-02-18T11:00:44Z</dcterms:created>
  <dcterms:modified xsi:type="dcterms:W3CDTF">2012-03-08T21:16:22Z</dcterms:modified>
</cp:coreProperties>
</file>